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47"/>
    <a:srgbClr val="2B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21.317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0,'24'0'375,"0"0"-375,0 0 15,0 0 1,0 0 0,1 0-16,-1 0 31,0 0-16,0 0 1,0 0-16,1 0 31,-1 0-15,0 0 0,0 0-1,0 0 1,1 0-1,-1 0 1,0 0 15,0 0 1,0 0 14,1 0-14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27.378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0,'25'0'703,"-1"0"-656,0 0-31,0 0 31,0 0-32,1 0 32,-1 0-31,0 0 15,0 0 16,0 0 16,1 0-32,-1 0 0,0 0 0,0 0 1,0 0 218,1 0-235,-1 0 126,0 0-110,0 0 0,0 0-15,0 0 15,1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32.568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0,'25'25'281,"-1"-25"-265,-24 24-16,24-24 31,0 0 1,0 0-1,1 0 0,-1 0-15,0 0-16,0 0 15,0 0 17,-24 24-32,25-24 15,-1 0-15,0 0 31,0 0 1,0 0 15,0 0-32,1 0 32,-25 24-47,24-24 31,0 0-15,0 0 0,0 0 15,1 0 16,-1 0 234,0 0-265,0 0 15,0 0 0,1 0 16,-1 0-31,0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37.125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0-1 0,'24'0'282,"1"0"-282,23 0 15,-24 0 1,0 0-1,0 0 1,1 0 0,-1 24-16,0-24 15,24 0-15,-23 0 16,-1 0-16,24 0 16,-24 0-16,1 0 15,-1 0 1,0 0-16,24 0 15,-23 24 1,-1-24-16,0 0 16,24 24-1,-24-24 1,1 0 0,-1 0-16,0 0 15,0 0-15,0 0 16,1 0-1,-1 0 1,0 0 0,0 0-1,0 0-15,1 0 32,-1 0-17,0 0 1,0 0-16,0 0 31,1 0-15,-1 0-1,0 0-15,0 0 32,0 0-17,0 0 1,1 0 15,-1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43.082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0,'24'0'343,"0"0"-311,0 0-1,1 0-16,-1 24 1,0-24 0,0 0-1,0 0 17,0 0-1,1 0 0,-25 24-31,24-24 31,24 0-15,-24 0 15,1 0-15,-1 0 15,0 0-15,0 0 15,0 0 16,1 0-16,-1 0-31,0 0 16,0 0-1,0 0 1,1 0 0,-1 0 15,0 0-16,0 0 1,0 0-16,0 0 31,1 0 1,-1 0-1,0 0-31,0 0 31,0 0-15,1 0 15,-1 0-31,0 0 31,0 0-15,0 0-16,1 0 31,-1 0-15,0 0-1,0 0 1,0 0-16,1 0 16,-25 25-1,24-25 16,0 0 1,0 0-17,0 0 48,0 0-16,-24 24-47,25-24 15,-1 0 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46.618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27 0,'24'0'312,"0"0"-312,0 0 16,0 0-1,1 0-15,-1 0 16,0 0 15,0 0-15,0 0-16,1 0 16,-1 0-1,0 0 1,0 0-1,0 0 1,1 0 0,-1 0-1,0 0 1,0 0 0,0 0-1,1 0 1,-1 0-1,0 0 1,0 0 0,0 0-1,0 0 1,1 0 0,-1 0-1,0 0 1,0 0 15,0 0-31,1 0 47,-1 0-16,0 0-31,0-24 31,0 24 16,1 0-15,-1 0-17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52.827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0,'24'0'281,"0"0"-281,0 0 16,0 0-1,1 0 1,-1 0-16,0 0 16,0 0-1,0 0 1,1 0-1,-25 25 1,24-25-16,0 0 16,0 0 15,0 0-31,1 0 31,-1 0-15,0 0-1,0 0 1,0 0 0,1 0-1,23 0 17,-24 0-17,0 0 16,0 0-15,1 0-16,-1 0 31,0 0 1,0 0-1,0 0 0,1 0-15,-1 0-1,0 0 1,0 0 15,0 0 0,1 0 1,-1 0 30,0 0-46,0 0 31,0 0-16,1 0 0,-1 0-15,0 0 15,0 0 0,0 0 16,0 0-31,1 0 15,-1-25 0,0 25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7T11:11:55.573"/>
    </inkml:context>
    <inkml:brush xml:id="br0">
      <inkml:brushProperty name="width" value="0.33333" units="cm"/>
      <inkml:brushProperty name="height" value="0.6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0-1 0,'24'0'297,"0"0"-281,0 0-16,1 0 15,-1 0 1,0 0 0,0 0-16,0 0 15,1 0-15,-1 0 16,0 0-1,0 0 1,0 0-16,1 0 16,-1 0-16,24 0 15,-24 0 1,1 0 0,-1 0-1,0 0-15,0 0 16,0 0-1,0 0-15,1 0 16,-1 0-16,24 0 31,-24 0-15,1 0 15,-1 0-15,0 0-1,0 0-15,0 0 16,1 0 0,-1 0-1,0 0-15,0 0 16,0 0 0,1 0-1,-1 0 1,0 0 15,0 0 16,0 0-31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6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3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9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63D-4CA8-4BF6-9E1B-E460594AD9C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2626-117C-4A85-A45F-5570E3AF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5.xml"/><Relationship Id="rId18" Type="http://schemas.openxmlformats.org/officeDocument/2006/relationships/image" Target="../media/image13.emf"/><Relationship Id="rId3" Type="http://schemas.openxmlformats.org/officeDocument/2006/relationships/image" Target="../media/image5.jpeg"/><Relationship Id="rId7" Type="http://schemas.openxmlformats.org/officeDocument/2006/relationships/customXml" Target="../ink/ink2.xml"/><Relationship Id="rId12" Type="http://schemas.openxmlformats.org/officeDocument/2006/relationships/image" Target="../media/image10.emf"/><Relationship Id="rId17" Type="http://schemas.openxmlformats.org/officeDocument/2006/relationships/customXml" Target="../ink/ink7.xml"/><Relationship Id="rId2" Type="http://schemas.openxmlformats.org/officeDocument/2006/relationships/image" Target="../media/image4.jpeg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9.emf"/><Relationship Id="rId19" Type="http://schemas.openxmlformats.org/officeDocument/2006/relationships/customXml" Target="../ink/ink8.xml"/><Relationship Id="rId4" Type="http://schemas.openxmlformats.org/officeDocument/2006/relationships/image" Target="../media/image6.jpeg"/><Relationship Id="rId9" Type="http://schemas.openxmlformats.org/officeDocument/2006/relationships/customXml" Target="../ink/ink3.xml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PRIMARY SCHOOL ZVONIMIR FRANK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806" y="6030119"/>
            <a:ext cx="9144000" cy="1655762"/>
          </a:xfrm>
        </p:spPr>
        <p:txBody>
          <a:bodyPr/>
          <a:lstStyle/>
          <a:p>
            <a:r>
              <a:rPr lang="hr-HR" dirty="0"/>
              <a:t>PAVLA SANTO I IRA VELEBIT 8.B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9507"/>
            <a:ext cx="10515600" cy="4351338"/>
          </a:xfrm>
        </p:spPr>
        <p:txBody>
          <a:bodyPr/>
          <a:lstStyle/>
          <a:p>
            <a:r>
              <a:rPr lang="hr-HR" dirty="0"/>
              <a:t>PICTURE OF OUR SCHOOL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7" y="1389469"/>
            <a:ext cx="8328212" cy="4686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576" y="5997388"/>
            <a:ext cx="703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Picture 1. - </a:t>
            </a:r>
            <a:r>
              <a:rPr lang="hr-HR" dirty="0" err="1"/>
              <a:t>Primary</a:t>
            </a:r>
            <a:r>
              <a:rPr lang="hr-HR" dirty="0"/>
              <a:t> school Zvonimir Frank (</a:t>
            </a:r>
            <a:r>
              <a:rPr lang="hr-HR" dirty="0" err="1"/>
              <a:t>photo</a:t>
            </a:r>
            <a:r>
              <a:rPr lang="hr-HR" dirty="0"/>
              <a:t>  Marina Malnar)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2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Primary school Zvonimir Franka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the youngest school in Kutina</a:t>
            </a:r>
          </a:p>
          <a:p>
            <a:endParaRPr lang="hr-HR" dirty="0"/>
          </a:p>
          <a:p>
            <a:r>
              <a:rPr lang="hr-HR" dirty="0"/>
              <a:t>is located in the Street Silvija Strahimira Kranjčevića</a:t>
            </a:r>
          </a:p>
          <a:p>
            <a:endParaRPr lang="hr-HR" dirty="0"/>
          </a:p>
          <a:p>
            <a:r>
              <a:rPr lang="hr-HR" dirty="0"/>
              <a:t>was named after the national teacher Zvonimir Frank</a:t>
            </a:r>
          </a:p>
          <a:p>
            <a:endParaRPr lang="hr-HR" dirty="0"/>
          </a:p>
          <a:p>
            <a:r>
              <a:rPr lang="hr-HR" dirty="0"/>
              <a:t>the school has its own anthem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6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ZVONIMIR FRANK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80801"/>
            <a:ext cx="10515600" cy="3974540"/>
          </a:xfrm>
        </p:spPr>
        <p:txBody>
          <a:bodyPr>
            <a:normAutofit fontScale="92500" lnSpcReduction="20000"/>
          </a:bodyPr>
          <a:lstStyle/>
          <a:p>
            <a:r>
              <a:rPr lang="hr-HR" sz="3000" dirty="0"/>
              <a:t>was born in the year 1913.</a:t>
            </a:r>
          </a:p>
          <a:p>
            <a:endParaRPr lang="hr-HR" sz="3000" dirty="0"/>
          </a:p>
          <a:p>
            <a:r>
              <a:rPr lang="hr-HR" sz="3000" dirty="0"/>
              <a:t>was a teacher in the World War II   </a:t>
            </a:r>
          </a:p>
          <a:p>
            <a:endParaRPr lang="hr-HR" sz="3000" dirty="0"/>
          </a:p>
          <a:p>
            <a:r>
              <a:rPr lang="hr-HR" sz="3000" dirty="0"/>
              <a:t>died in 1943.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530" y="1195107"/>
            <a:ext cx="3305175" cy="462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0754" y="5914370"/>
            <a:ext cx="44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Picture 2. – Zvonimir Frank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HISTORY OF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school was solemnly opend on 27th January, 1982.</a:t>
            </a:r>
          </a:p>
          <a:p>
            <a:endParaRPr lang="hr-HR" dirty="0"/>
          </a:p>
          <a:p>
            <a:r>
              <a:rPr lang="hr-HR" dirty="0"/>
              <a:t>on 1st February, 1982., it started with work</a:t>
            </a:r>
          </a:p>
          <a:p>
            <a:endParaRPr lang="hr-HR" dirty="0"/>
          </a:p>
          <a:p>
            <a:r>
              <a:rPr lang="hr-HR" dirty="0"/>
              <a:t>today school has 440 students</a:t>
            </a:r>
          </a:p>
          <a:p>
            <a:endParaRPr lang="hr-HR" dirty="0"/>
          </a:p>
          <a:p>
            <a:r>
              <a:rPr lang="hr-HR" dirty="0"/>
              <a:t>the first principal of the school was teacher Stjepan Tkalec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7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ECO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7697" cy="4351338"/>
          </a:xfrm>
        </p:spPr>
        <p:txBody>
          <a:bodyPr/>
          <a:lstStyle/>
          <a:p>
            <a:r>
              <a:rPr lang="hr-HR" dirty="0"/>
              <a:t>in 2002., school recived the status of International Eco School</a:t>
            </a:r>
          </a:p>
          <a:p>
            <a:endParaRPr lang="hr-HR" dirty="0"/>
          </a:p>
          <a:p>
            <a:r>
              <a:rPr lang="hr-HR" dirty="0"/>
              <a:t>we fulfilled the criteria and received Europan Green Flag with the Eco School logo as a prize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605" y="1533253"/>
            <a:ext cx="2876550" cy="400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4469" y="6043749"/>
            <a:ext cx="290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Picture 3. – logo of Eco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6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r>
              <a:rPr lang="hr-HR" dirty="0"/>
              <a:t>YOUNG BIOLOGIST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77846" cy="4351338"/>
          </a:xfrm>
        </p:spPr>
        <p:txBody>
          <a:bodyPr/>
          <a:lstStyle/>
          <a:p>
            <a:r>
              <a:rPr lang="hr-HR" dirty="0"/>
              <a:t>extracurricular</a:t>
            </a:r>
            <a:r>
              <a:rPr lang="en-US" dirty="0"/>
              <a:t> </a:t>
            </a:r>
            <a:r>
              <a:rPr lang="hr-HR" dirty="0"/>
              <a:t>activity</a:t>
            </a:r>
          </a:p>
          <a:p>
            <a:endParaRPr lang="hr-HR" dirty="0"/>
          </a:p>
          <a:p>
            <a:r>
              <a:rPr lang="hr-HR" dirty="0"/>
              <a:t>teacher of biology and chemistry, Marina Malnar</a:t>
            </a:r>
          </a:p>
          <a:p>
            <a:endParaRPr lang="hr-HR" dirty="0"/>
          </a:p>
          <a:p>
            <a:r>
              <a:rPr lang="hr-HR" dirty="0"/>
              <a:t>we go to various field classes</a:t>
            </a:r>
          </a:p>
          <a:p>
            <a:endParaRPr lang="hr-HR" dirty="0"/>
          </a:p>
          <a:p>
            <a:r>
              <a:rPr lang="hr-HR" dirty="0"/>
              <a:t>we research and make interesting </a:t>
            </a:r>
            <a:r>
              <a:rPr lang="hr-HR" dirty="0" err="1"/>
              <a:t>things</a:t>
            </a:r>
            <a:r>
              <a:rPr lang="hr-HR" dirty="0"/>
              <a:t> (</a:t>
            </a:r>
            <a:r>
              <a:rPr lang="hr-HR" dirty="0" err="1"/>
              <a:t>eco</a:t>
            </a:r>
            <a:r>
              <a:rPr lang="hr-HR" dirty="0"/>
              <a:t> </a:t>
            </a:r>
            <a:r>
              <a:rPr lang="hr-HR" dirty="0" err="1"/>
              <a:t>candles</a:t>
            </a:r>
            <a:r>
              <a:rPr lang="hr-HR" dirty="0"/>
              <a:t>, lip </a:t>
            </a:r>
            <a:r>
              <a:rPr lang="hr-HR" dirty="0" err="1"/>
              <a:t>balsam</a:t>
            </a:r>
            <a:r>
              <a:rPr lang="hr-HR" dirty="0"/>
              <a:t>, soaps, lavander decorations...)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9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4" y="585275"/>
            <a:ext cx="4850291" cy="2735564"/>
          </a:xfrm>
          <a:solidFill>
            <a:srgbClr val="2B2447"/>
          </a:solidFill>
          <a:ln>
            <a:solidFill>
              <a:srgbClr val="2626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50" y="551224"/>
            <a:ext cx="4850291" cy="2735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11" y="3814355"/>
            <a:ext cx="4724862" cy="2664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504" y="3365905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Picture 4. - soaps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55726" y="3466011"/>
            <a:ext cx="29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Picture 5. – </a:t>
            </a:r>
            <a:r>
              <a:rPr lang="hr-HR" dirty="0" err="1"/>
              <a:t>lavander</a:t>
            </a:r>
            <a:r>
              <a:rPr lang="hr-HR" dirty="0"/>
              <a:t> </a:t>
            </a:r>
            <a:r>
              <a:rPr lang="hr-HR" dirty="0" err="1"/>
              <a:t>owls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80652" y="6524243"/>
            <a:ext cx="236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Picture 6. - unicorns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367417" y="2838926"/>
              <a:ext cx="183600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83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495857" y="2943326"/>
              <a:ext cx="192960" cy="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192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2185337" y="2621126"/>
              <a:ext cx="253440" cy="35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25577" y="2501246"/>
                <a:ext cx="3733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7201937" y="2726246"/>
              <a:ext cx="444600" cy="28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1817" y="2606006"/>
                <a:ext cx="5648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4624337" y="5895686"/>
              <a:ext cx="461880" cy="36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4217" y="5775806"/>
                <a:ext cx="5821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/>
              <p14:cNvContentPartPr/>
              <p14:nvPr/>
            </p14:nvContentPartPr>
            <p14:xfrm>
              <a:off x="7045337" y="6068846"/>
              <a:ext cx="322920" cy="16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5217" y="5948966"/>
                <a:ext cx="442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10520057" y="2255366"/>
              <a:ext cx="426960" cy="16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59937" y="2135486"/>
                <a:ext cx="5472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/>
              <p14:cNvContentPartPr/>
              <p14:nvPr/>
            </p14:nvContentPartPr>
            <p14:xfrm>
              <a:off x="8517017" y="2499806"/>
              <a:ext cx="38340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3834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59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216</Words>
  <Application>Microsoft Office PowerPoint</Application>
  <PresentationFormat>Široki zaslon</PresentationFormat>
  <Paragraphs>47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PRIMARY SCHOOL ZVONIMIR FRANK</vt:lpstr>
      <vt:lpstr>PowerPoint prezentacija</vt:lpstr>
      <vt:lpstr>Primary school Zvonimir Franka</vt:lpstr>
      <vt:lpstr>ZVONIMIR FRANK</vt:lpstr>
      <vt:lpstr>HISTORY OF SCHOOL</vt:lpstr>
      <vt:lpstr>ECO SCHOOL</vt:lpstr>
      <vt:lpstr>YOUNG BIOLOGIST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ZVONIMIRA FRANKA</dc:title>
  <dc:creator>Korisnik</dc:creator>
  <cp:lastModifiedBy>Marina</cp:lastModifiedBy>
  <cp:revision>14</cp:revision>
  <dcterms:created xsi:type="dcterms:W3CDTF">2021-11-05T15:58:55Z</dcterms:created>
  <dcterms:modified xsi:type="dcterms:W3CDTF">2021-11-07T18:18:43Z</dcterms:modified>
</cp:coreProperties>
</file>