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3" r:id="rId4"/>
    <p:sldId id="258" r:id="rId5"/>
    <p:sldId id="260" r:id="rId6"/>
    <p:sldId id="262"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61"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56CD564-05CB-44DE-AE66-AD9D952091F0}" type="datetimeFigureOut">
              <a:rPr lang="es-ES" smtClean="0"/>
              <a:pPr/>
              <a:t>01/02/2018</a:t>
            </a:fld>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23662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293765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298601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AE65F8E7-8A75-4906-BFFF-286FDD211A70}" type="slidenum">
              <a:rPr lang="es-ES" smtClean="0"/>
              <a:pPr/>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6759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272247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3444918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68772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374876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56CD564-05CB-44DE-AE66-AD9D952091F0}" type="datetimeFigureOut">
              <a:rPr lang="es-ES" smtClean="0"/>
              <a:pPr/>
              <a:t>01/02/2018</a:t>
            </a:fld>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180047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38457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56CD564-05CB-44DE-AE66-AD9D952091F0}" type="datetimeFigureOut">
              <a:rPr lang="es-ES" smtClean="0"/>
              <a:pPr/>
              <a:t>01/02/2018</a:t>
            </a:fld>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194883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323075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120160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173966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182263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200874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6CD564-05CB-44DE-AE66-AD9D952091F0}" type="datetimeFigureOut">
              <a:rPr lang="es-ES" smtClean="0"/>
              <a:pPr/>
              <a:t>01/02/2018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5074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6CD564-05CB-44DE-AE66-AD9D952091F0}" type="datetimeFigureOut">
              <a:rPr lang="es-ES" smtClean="0"/>
              <a:pPr/>
              <a:t>01/02/2018</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65F8E7-8A75-4906-BFFF-286FDD211A70}" type="slidenum">
              <a:rPr lang="es-ES" smtClean="0"/>
              <a:pPr/>
              <a:t>‹Nº›</a:t>
            </a:fld>
            <a:endParaRPr lang="es-ES"/>
          </a:p>
        </p:txBody>
      </p:sp>
    </p:spTree>
    <p:extLst>
      <p:ext uri="{BB962C8B-B14F-4D97-AF65-F5344CB8AC3E}">
        <p14:creationId xmlns:p14="http://schemas.microsoft.com/office/powerpoint/2010/main" xmlns="" val="361507023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L’Espagne</a:t>
            </a:r>
            <a:endParaRPr lang="es-ES" dirty="0"/>
          </a:p>
        </p:txBody>
      </p:sp>
      <p:sp>
        <p:nvSpPr>
          <p:cNvPr id="3" name="Subtítulo 2"/>
          <p:cNvSpPr>
            <a:spLocks noGrp="1"/>
          </p:cNvSpPr>
          <p:nvPr>
            <p:ph type="subTitle" idx="1"/>
          </p:nvPr>
        </p:nvSpPr>
        <p:spPr/>
        <p:txBody>
          <a:bodyPr/>
          <a:lstStyle/>
          <a:p>
            <a:r>
              <a:rPr lang="es-ES" dirty="0" smtClean="0"/>
              <a:t>JORGE BUENO ,ANDREA REGAÑO,IVAN MAINAR</a:t>
            </a:r>
            <a:endParaRPr lang="es-ES" dirty="0"/>
          </a:p>
        </p:txBody>
      </p:sp>
    </p:spTree>
    <p:extLst>
      <p:ext uri="{BB962C8B-B14F-4D97-AF65-F5344CB8AC3E}">
        <p14:creationId xmlns:p14="http://schemas.microsoft.com/office/powerpoint/2010/main" xmlns="" val="276519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6275039" y="4343349"/>
            <a:ext cx="2339026" cy="1875336"/>
          </a:xfrm>
          <a:prstGeom prst="rect">
            <a:avLst/>
          </a:prstGeom>
        </p:spPr>
      </p:pic>
      <p:sp>
        <p:nvSpPr>
          <p:cNvPr id="2" name="Título 1"/>
          <p:cNvSpPr>
            <a:spLocks noGrp="1"/>
          </p:cNvSpPr>
          <p:nvPr>
            <p:ph type="title"/>
          </p:nvPr>
        </p:nvSpPr>
        <p:spPr>
          <a:xfrm>
            <a:off x="1679863" y="660464"/>
            <a:ext cx="8610600" cy="1293028"/>
          </a:xfrm>
        </p:spPr>
        <p:txBody>
          <a:bodyPr/>
          <a:lstStyle/>
          <a:p>
            <a:pPr algn="ctr"/>
            <a:r>
              <a:rPr lang="es-ES" dirty="0" smtClean="0"/>
              <a:t>              L’ESPAGNE  </a:t>
            </a:r>
            <a:endParaRPr lang="es-ES" dirty="0"/>
          </a:p>
        </p:txBody>
      </p:sp>
      <p:sp>
        <p:nvSpPr>
          <p:cNvPr id="3" name="Marcador de contenido 2"/>
          <p:cNvSpPr>
            <a:spLocks noGrp="1"/>
          </p:cNvSpPr>
          <p:nvPr>
            <p:ph idx="1"/>
          </p:nvPr>
        </p:nvSpPr>
        <p:spPr/>
        <p:txBody>
          <a:bodyPr>
            <a:normAutofit/>
          </a:bodyPr>
          <a:lstStyle/>
          <a:p>
            <a:r>
              <a:rPr lang="fr-FR" sz="1800" dirty="0"/>
              <a:t>L’Espagne est un pays souverain, membre de l’union européenne, constitué </a:t>
            </a:r>
            <a:r>
              <a:rPr lang="fr-FR" sz="1800" dirty="0" smtClean="0"/>
              <a:t>en</a:t>
            </a:r>
            <a:r>
              <a:rPr lang="fr-FR" sz="1800" dirty="0" smtClean="0"/>
              <a:t> </a:t>
            </a:r>
            <a:r>
              <a:rPr lang="fr-FR" sz="1800" dirty="0"/>
              <a:t>état social et démocratique qui est formé par un gouvernement de monarchie parlementaire. La capitale est Madrid et aussi la </a:t>
            </a:r>
            <a:r>
              <a:rPr lang="fr-FR" sz="1800" dirty="0" smtClean="0"/>
              <a:t>ville avec le </a:t>
            </a:r>
            <a:r>
              <a:rPr lang="fr-FR" sz="1800" dirty="0"/>
              <a:t>plus de population. L’Espagne est organisée en 17 communautés autonomes ,2 villes autonomes et aussi en cinquante provinces </a:t>
            </a:r>
            <a:r>
              <a:rPr lang="fr-FR" sz="1800" dirty="0" smtClean="0"/>
              <a:t> et deux </a:t>
            </a:r>
            <a:r>
              <a:rPr lang="fr-FR" sz="1800" dirty="0"/>
              <a:t>archipels. Actuellement notre président s’appelle Mariano Rajoy et le roi Felipe VI. Le drapeau est rouge et jaune, avec un blason au milieu du drapeau où l’on reconnaît le blason de l’Aragón, de la </a:t>
            </a:r>
            <a:r>
              <a:rPr lang="fr-FR" sz="1800" dirty="0" smtClean="0"/>
              <a:t>Castille </a:t>
            </a:r>
            <a:r>
              <a:rPr lang="fr-FR" sz="1800" dirty="0"/>
              <a:t>et León et de la Navarre .Il y a aussi deux rubans rouges où sont écrits deux mots &lt;&lt; Plus Ultra &gt;&gt;qui veulent dire ‘’ plus loin’’. L’hymne de l’Espagne </a:t>
            </a:r>
            <a:r>
              <a:rPr lang="fr-FR" sz="1800" dirty="0" smtClean="0"/>
              <a:t>s’appelle’ </a:t>
            </a:r>
            <a:r>
              <a:rPr lang="fr-FR" sz="1800" dirty="0"/>
              <a:t>’ Marche Royale’ ’qui est très beau</a:t>
            </a:r>
            <a:r>
              <a:rPr lang="fr-FR" sz="1800" dirty="0" smtClean="0"/>
              <a:t>. </a:t>
            </a:r>
          </a:p>
          <a:p>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647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Ceuta y melilla</a:t>
            </a:r>
            <a:endParaRPr lang="es-ES" dirty="0"/>
          </a:p>
        </p:txBody>
      </p:sp>
      <p:sp>
        <p:nvSpPr>
          <p:cNvPr id="3" name="Marcador de contenido 2"/>
          <p:cNvSpPr>
            <a:spLocks noGrp="1"/>
          </p:cNvSpPr>
          <p:nvPr>
            <p:ph idx="1"/>
          </p:nvPr>
        </p:nvSpPr>
        <p:spPr/>
        <p:txBody>
          <a:bodyPr/>
          <a:lstStyle/>
          <a:p>
            <a:r>
              <a:rPr lang="fr-FR" dirty="0"/>
              <a:t>Ceuta et Melilla sont deux villes autonomes espagnoles qui se trouvent </a:t>
            </a:r>
            <a:r>
              <a:rPr lang="fr-FR" dirty="0" smtClean="0"/>
              <a:t>dans le</a:t>
            </a:r>
            <a:r>
              <a:rPr lang="fr-FR" dirty="0" smtClean="0"/>
              <a:t> </a:t>
            </a:r>
            <a:r>
              <a:rPr lang="fr-FR" dirty="0"/>
              <a:t>nord de l’Afrique ; elles sont entourées par le </a:t>
            </a:r>
            <a:r>
              <a:rPr lang="fr-FR" dirty="0" smtClean="0"/>
              <a:t>nord, le sud </a:t>
            </a:r>
            <a:r>
              <a:rPr lang="fr-FR" dirty="0"/>
              <a:t>et l’est de la mer méditerranée. À Ceuta il y a 84.519 habitants à Melilla il y a plus habitants il y a 86.026 habitants. L'histoire de la présence espagnole dans les enclaves de la côte méditerranéenne du Maroc commence dès 1497, année de la conquête de Melilla. </a:t>
            </a:r>
            <a:r>
              <a:rPr lang="fr-FR" dirty="0" smtClean="0"/>
              <a:t>Quant </a:t>
            </a:r>
            <a:r>
              <a:rPr lang="fr-FR" dirty="0"/>
              <a:t>à Ceuta, d'abord portugaise dès 1415, elle passe définitivement à la couronne espagnole en 1640.</a:t>
            </a:r>
            <a:endParaRPr lang="es-ES" dirty="0"/>
          </a:p>
        </p:txBody>
      </p:sp>
      <p:pic>
        <p:nvPicPr>
          <p:cNvPr id="5" name="Imagen 4"/>
          <p:cNvPicPr>
            <a:picLocks noChangeAspect="1"/>
          </p:cNvPicPr>
          <p:nvPr/>
        </p:nvPicPr>
        <p:blipFill>
          <a:blip r:embed="rId2"/>
          <a:stretch>
            <a:fillRect/>
          </a:stretch>
        </p:blipFill>
        <p:spPr>
          <a:xfrm>
            <a:off x="910503" y="4681537"/>
            <a:ext cx="3305175" cy="1381125"/>
          </a:xfrm>
          <a:prstGeom prst="rect">
            <a:avLst/>
          </a:prstGeom>
        </p:spPr>
      </p:pic>
    </p:spTree>
    <p:extLst>
      <p:ext uri="{BB962C8B-B14F-4D97-AF65-F5344CB8AC3E}">
        <p14:creationId xmlns:p14="http://schemas.microsoft.com/office/powerpoint/2010/main" xmlns="" val="197963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8228" y="265610"/>
            <a:ext cx="8610600" cy="1293028"/>
          </a:xfrm>
        </p:spPr>
        <p:txBody>
          <a:bodyPr/>
          <a:lstStyle/>
          <a:p>
            <a:pPr algn="ctr"/>
            <a:r>
              <a:rPr lang="es-ES" dirty="0" smtClean="0"/>
              <a:t>LES ÎLES</a:t>
            </a:r>
            <a:endParaRPr lang="es-ES" dirty="0"/>
          </a:p>
        </p:txBody>
      </p:sp>
      <p:sp>
        <p:nvSpPr>
          <p:cNvPr id="3" name="Marcador de contenido 2"/>
          <p:cNvSpPr>
            <a:spLocks noGrp="1"/>
          </p:cNvSpPr>
          <p:nvPr>
            <p:ph idx="1"/>
          </p:nvPr>
        </p:nvSpPr>
        <p:spPr>
          <a:xfrm>
            <a:off x="103909" y="1685405"/>
            <a:ext cx="10820400" cy="4024125"/>
          </a:xfrm>
        </p:spPr>
        <p:txBody>
          <a:bodyPr>
            <a:normAutofit fontScale="92500" lnSpcReduction="20000"/>
          </a:bodyPr>
          <a:lstStyle/>
          <a:p>
            <a:pPr algn="just"/>
            <a:r>
              <a:rPr lang="fr-FR" dirty="0"/>
              <a:t>L’Espagne a 2 archipels, les îles Canaries et les îles Baléares.</a:t>
            </a:r>
          </a:p>
          <a:p>
            <a:pPr algn="just"/>
            <a:r>
              <a:rPr lang="fr-FR" dirty="0"/>
              <a:t>Les îles canaries se trouvent dans l’océan Atlantique, sont </a:t>
            </a:r>
            <a:r>
              <a:rPr lang="fr-FR" dirty="0" smtClean="0"/>
              <a:t>formés </a:t>
            </a:r>
            <a:r>
              <a:rPr lang="fr-FR" dirty="0"/>
              <a:t>par sept îles, El Hierro, La </a:t>
            </a:r>
            <a:r>
              <a:rPr lang="fr-FR" dirty="0" smtClean="0"/>
              <a:t>Gom</a:t>
            </a:r>
            <a:r>
              <a:rPr lang="fr-FR" dirty="0" smtClean="0"/>
              <a:t>e</a:t>
            </a:r>
            <a:r>
              <a:rPr lang="fr-FR" dirty="0" smtClean="0"/>
              <a:t>ra</a:t>
            </a:r>
            <a:r>
              <a:rPr lang="fr-FR" dirty="0"/>
              <a:t>, La Palma, Tenerife, Grand Canarie, Fuerteventura et </a:t>
            </a:r>
            <a:r>
              <a:rPr lang="fr-FR" dirty="0" smtClean="0"/>
              <a:t>Lanzarote et sont </a:t>
            </a:r>
            <a:r>
              <a:rPr lang="fr-FR" dirty="0"/>
              <a:t>situées au nord de l’Afrique.</a:t>
            </a:r>
          </a:p>
          <a:p>
            <a:pPr algn="just"/>
            <a:r>
              <a:rPr lang="fr-FR" dirty="0"/>
              <a:t>Ce sont des îles d’origine volcanique avec un climat subtropicale avec une variété climatique, qui explique la présence de quatre </a:t>
            </a:r>
            <a:r>
              <a:rPr lang="fr-FR" dirty="0" smtClean="0"/>
              <a:t>parcs nationaux, réserves </a:t>
            </a:r>
            <a:r>
              <a:rPr lang="fr-FR" dirty="0"/>
              <a:t>de la biosphère </a:t>
            </a:r>
            <a:r>
              <a:rPr lang="fr-FR" dirty="0" smtClean="0"/>
              <a:t>de l’Unesco </a:t>
            </a:r>
            <a:r>
              <a:rPr lang="fr-FR" dirty="0"/>
              <a:t>et des </a:t>
            </a:r>
            <a:r>
              <a:rPr lang="fr-FR" dirty="0" smtClean="0"/>
              <a:t>formes </a:t>
            </a:r>
            <a:r>
              <a:rPr lang="fr-FR" dirty="0" smtClean="0"/>
              <a:t>déclarées </a:t>
            </a:r>
            <a:r>
              <a:rPr lang="fr-FR" dirty="0"/>
              <a:t>Patrimoine de </a:t>
            </a:r>
            <a:r>
              <a:rPr lang="fr-FR" dirty="0" smtClean="0"/>
              <a:t>l’Humanité, en  </a:t>
            </a:r>
            <a:r>
              <a:rPr lang="fr-FR" dirty="0"/>
              <a:t>plus </a:t>
            </a:r>
            <a:r>
              <a:rPr lang="fr-FR" dirty="0" smtClean="0"/>
              <a:t>du</a:t>
            </a:r>
            <a:r>
              <a:rPr lang="fr-FR" dirty="0" smtClean="0"/>
              <a:t> </a:t>
            </a:r>
            <a:r>
              <a:rPr lang="fr-FR" dirty="0"/>
              <a:t>climat et </a:t>
            </a:r>
            <a:r>
              <a:rPr lang="fr-FR" dirty="0" smtClean="0"/>
              <a:t>de ses </a:t>
            </a:r>
            <a:r>
              <a:rPr lang="fr-FR" dirty="0"/>
              <a:t>lacs qui constituent une destination touristique très importante.</a:t>
            </a:r>
          </a:p>
          <a:p>
            <a:pPr algn="just"/>
            <a:r>
              <a:rPr lang="fr-FR" dirty="0"/>
              <a:t>La fête la plus connue c’est le carnaval, cette fête est la plus importante de Santa Cruz de Tenerife et Las Palmas de Grand Canarie.</a:t>
            </a:r>
          </a:p>
          <a:p>
            <a:pPr algn="just"/>
            <a:r>
              <a:rPr lang="fr-FR" dirty="0"/>
              <a:t>Les îles Baléares se trouvent dans la côte orientale de la Péninsule Ibérique (mer Méditerranéenne).</a:t>
            </a:r>
          </a:p>
          <a:p>
            <a:pPr algn="just"/>
            <a:r>
              <a:rPr lang="fr-FR" dirty="0"/>
              <a:t>Cet archipel est formé par deux groupes d’îles, les îles Gimesias (Mallorca, Menorca, </a:t>
            </a:r>
            <a:r>
              <a:rPr lang="fr-FR" dirty="0" smtClean="0"/>
              <a:t>Cabrera) </a:t>
            </a:r>
            <a:r>
              <a:rPr lang="fr-FR" dirty="0"/>
              <a:t>et d’autres petites îles comme Dragonera, Conejera ou l’île </a:t>
            </a:r>
            <a:r>
              <a:rPr lang="fr-FR" dirty="0" smtClean="0"/>
              <a:t>d’Ibiza.</a:t>
            </a:r>
            <a:endParaRPr lang="fr-FR" dirty="0"/>
          </a:p>
          <a:p>
            <a:pPr algn="just"/>
            <a:endParaRPr lang="es-ES" dirty="0"/>
          </a:p>
        </p:txBody>
      </p:sp>
    </p:spTree>
    <p:extLst>
      <p:ext uri="{BB962C8B-B14F-4D97-AF65-F5344CB8AC3E}">
        <p14:creationId xmlns:p14="http://schemas.microsoft.com/office/powerpoint/2010/main" xmlns="" val="3489378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636782"/>
            <a:ext cx="8610600" cy="1293028"/>
          </a:xfrm>
        </p:spPr>
        <p:txBody>
          <a:bodyPr/>
          <a:lstStyle/>
          <a:p>
            <a:pPr algn="l"/>
            <a:r>
              <a:rPr lang="es-ES" dirty="0" smtClean="0"/>
              <a:t>LES LANGUES</a:t>
            </a:r>
            <a:endParaRPr lang="es-ES" dirty="0"/>
          </a:p>
        </p:txBody>
      </p:sp>
      <p:sp>
        <p:nvSpPr>
          <p:cNvPr id="3" name="Marcador de contenido 2"/>
          <p:cNvSpPr>
            <a:spLocks noGrp="1"/>
          </p:cNvSpPr>
          <p:nvPr>
            <p:ph idx="1"/>
          </p:nvPr>
        </p:nvSpPr>
        <p:spPr/>
        <p:txBody>
          <a:bodyPr/>
          <a:lstStyle/>
          <a:p>
            <a:r>
              <a:rPr lang="es-ES" dirty="0" smtClean="0"/>
              <a:t>En plus de </a:t>
            </a:r>
            <a:r>
              <a:rPr lang="es-ES" dirty="0" err="1" smtClean="0"/>
              <a:t>l’espagnol</a:t>
            </a:r>
            <a:r>
              <a:rPr lang="es-ES" dirty="0" smtClean="0"/>
              <a:t>, </a:t>
            </a:r>
            <a:r>
              <a:rPr lang="es-ES" dirty="0" err="1" smtClean="0"/>
              <a:t>langue</a:t>
            </a:r>
            <a:r>
              <a:rPr lang="es-ES" dirty="0" smtClean="0"/>
              <a:t> </a:t>
            </a:r>
            <a:r>
              <a:rPr lang="es-ES" dirty="0" err="1" smtClean="0"/>
              <a:t>officielle</a:t>
            </a:r>
            <a:r>
              <a:rPr lang="es-ES" dirty="0" smtClean="0"/>
              <a:t> </a:t>
            </a:r>
            <a:r>
              <a:rPr lang="es-ES" dirty="0" smtClean="0"/>
              <a:t>du pays, </a:t>
            </a:r>
            <a:r>
              <a:rPr lang="es-ES" dirty="0" err="1" smtClean="0"/>
              <a:t>d’autres</a:t>
            </a:r>
            <a:r>
              <a:rPr lang="es-ES" dirty="0" smtClean="0"/>
              <a:t> </a:t>
            </a:r>
            <a:r>
              <a:rPr lang="es-ES" dirty="0" err="1" smtClean="0"/>
              <a:t>langues</a:t>
            </a:r>
            <a:r>
              <a:rPr lang="es-ES" dirty="0" smtClean="0"/>
              <a:t> </a:t>
            </a:r>
            <a:r>
              <a:rPr lang="es-ES" dirty="0" err="1" smtClean="0"/>
              <a:t>sont</a:t>
            </a:r>
            <a:r>
              <a:rPr lang="es-ES" dirty="0" smtClean="0"/>
              <a:t> </a:t>
            </a:r>
            <a:r>
              <a:rPr lang="es-ES" dirty="0" err="1" smtClean="0"/>
              <a:t>aussi</a:t>
            </a:r>
            <a:r>
              <a:rPr lang="es-ES" dirty="0" smtClean="0"/>
              <a:t> </a:t>
            </a:r>
            <a:r>
              <a:rPr lang="es-ES" dirty="0" err="1" smtClean="0"/>
              <a:t>officielles</a:t>
            </a:r>
            <a:r>
              <a:rPr lang="es-ES" dirty="0" smtClean="0"/>
              <a:t> </a:t>
            </a:r>
            <a:r>
              <a:rPr lang="es-ES" dirty="0" err="1" smtClean="0"/>
              <a:t>dans</a:t>
            </a:r>
            <a:r>
              <a:rPr lang="es-ES" dirty="0" smtClean="0"/>
              <a:t> </a:t>
            </a:r>
            <a:r>
              <a:rPr lang="es-ES" dirty="0" smtClean="0"/>
              <a:t>les</a:t>
            </a:r>
            <a:r>
              <a:rPr lang="es-ES" dirty="0" smtClean="0"/>
              <a:t> </a:t>
            </a:r>
            <a:r>
              <a:rPr lang="es-ES" dirty="0" err="1" smtClean="0"/>
              <a:t>communautés</a:t>
            </a:r>
            <a:r>
              <a:rPr lang="es-ES" dirty="0" smtClean="0"/>
              <a:t> </a:t>
            </a:r>
            <a:r>
              <a:rPr lang="es-ES" dirty="0" err="1" smtClean="0"/>
              <a:t>autonomes</a:t>
            </a:r>
            <a:r>
              <a:rPr lang="es-ES" dirty="0" smtClean="0"/>
              <a:t> </a:t>
            </a:r>
            <a:r>
              <a:rPr lang="es-ES" dirty="0" smtClean="0"/>
              <a:t>respectives, le </a:t>
            </a:r>
            <a:r>
              <a:rPr lang="es-ES" dirty="0" err="1" smtClean="0"/>
              <a:t>catalan</a:t>
            </a:r>
            <a:r>
              <a:rPr lang="es-ES" dirty="0" smtClean="0"/>
              <a:t>, </a:t>
            </a:r>
            <a:r>
              <a:rPr lang="es-ES" dirty="0" smtClean="0"/>
              <a:t>le </a:t>
            </a:r>
            <a:r>
              <a:rPr lang="es-ES" dirty="0" err="1" smtClean="0"/>
              <a:t>galicien</a:t>
            </a:r>
            <a:r>
              <a:rPr lang="es-ES" dirty="0" smtClean="0"/>
              <a:t> et le</a:t>
            </a:r>
            <a:r>
              <a:rPr lang="es-ES" dirty="0" smtClean="0"/>
              <a:t> </a:t>
            </a:r>
            <a:r>
              <a:rPr lang="es-ES" dirty="0" err="1" smtClean="0"/>
              <a:t>basque</a:t>
            </a:r>
            <a:r>
              <a:rPr lang="es-ES" dirty="0" smtClean="0"/>
              <a:t>.</a:t>
            </a:r>
            <a:endParaRPr lang="es-ES" dirty="0" smtClean="0"/>
          </a:p>
          <a:p>
            <a:pPr algn="just"/>
            <a:r>
              <a:rPr lang="es-ES" dirty="0" err="1" smtClean="0"/>
              <a:t>Il</a:t>
            </a:r>
            <a:r>
              <a:rPr lang="es-ES" dirty="0" smtClean="0"/>
              <a:t> </a:t>
            </a:r>
            <a:r>
              <a:rPr lang="es-ES" dirty="0" smtClean="0"/>
              <a:t>e</a:t>
            </a:r>
            <a:r>
              <a:rPr lang="es-ES" dirty="0" smtClean="0"/>
              <a:t>xiste </a:t>
            </a:r>
            <a:r>
              <a:rPr lang="es-ES" dirty="0" err="1" smtClean="0"/>
              <a:t>aussi</a:t>
            </a:r>
            <a:r>
              <a:rPr lang="es-ES" dirty="0" smtClean="0"/>
              <a:t> </a:t>
            </a:r>
            <a:r>
              <a:rPr lang="es-ES" dirty="0" err="1" smtClean="0"/>
              <a:t>d’autres</a:t>
            </a:r>
            <a:r>
              <a:rPr lang="es-ES" dirty="0" smtClean="0"/>
              <a:t> </a:t>
            </a:r>
            <a:r>
              <a:rPr lang="es-ES" dirty="0" smtClean="0"/>
              <a:t>langues </a:t>
            </a:r>
            <a:r>
              <a:rPr lang="es-ES" dirty="0" err="1" smtClean="0"/>
              <a:t>qui</a:t>
            </a:r>
            <a:r>
              <a:rPr lang="es-ES" dirty="0" smtClean="0"/>
              <a:t> </a:t>
            </a:r>
            <a:r>
              <a:rPr lang="es-ES" dirty="0" err="1" smtClean="0"/>
              <a:t>ne</a:t>
            </a:r>
            <a:r>
              <a:rPr lang="es-ES" dirty="0" smtClean="0"/>
              <a:t> sont </a:t>
            </a:r>
            <a:r>
              <a:rPr lang="es-ES" dirty="0" err="1" smtClean="0"/>
              <a:t>pas</a:t>
            </a:r>
            <a:r>
              <a:rPr lang="es-ES" dirty="0" smtClean="0"/>
              <a:t> </a:t>
            </a:r>
            <a:r>
              <a:rPr lang="es-ES" dirty="0" err="1" smtClean="0"/>
              <a:t>officielles</a:t>
            </a:r>
            <a:r>
              <a:rPr lang="es-ES" dirty="0" smtClean="0"/>
              <a:t> </a:t>
            </a:r>
            <a:r>
              <a:rPr lang="es-ES" dirty="0" err="1" smtClean="0"/>
              <a:t>comme</a:t>
            </a:r>
            <a:r>
              <a:rPr lang="es-ES" dirty="0" smtClean="0"/>
              <a:t> </a:t>
            </a:r>
            <a:r>
              <a:rPr lang="es-ES" dirty="0" err="1" smtClean="0"/>
              <a:t>l’aragonais</a:t>
            </a:r>
            <a:r>
              <a:rPr lang="es-ES" dirty="0" smtClean="0"/>
              <a:t> et </a:t>
            </a:r>
            <a:r>
              <a:rPr lang="es-ES" dirty="0" err="1" smtClean="0"/>
              <a:t>asturleones</a:t>
            </a:r>
            <a:r>
              <a:rPr lang="es-ES" dirty="0" smtClean="0"/>
              <a:t>. Ce </a:t>
            </a:r>
            <a:r>
              <a:rPr lang="es-ES" dirty="0" err="1" smtClean="0"/>
              <a:t>sont</a:t>
            </a:r>
            <a:r>
              <a:rPr lang="es-ES" dirty="0" smtClean="0"/>
              <a:t> </a:t>
            </a:r>
            <a:r>
              <a:rPr lang="es-ES" dirty="0" smtClean="0"/>
              <a:t>des </a:t>
            </a:r>
            <a:r>
              <a:rPr lang="es-ES" dirty="0" err="1" smtClean="0"/>
              <a:t>langues</a:t>
            </a:r>
            <a:r>
              <a:rPr lang="es-ES" dirty="0" smtClean="0"/>
              <a:t> </a:t>
            </a:r>
            <a:r>
              <a:rPr lang="es-ES" dirty="0" smtClean="0"/>
              <a:t>en </a:t>
            </a:r>
            <a:r>
              <a:rPr lang="es-ES" dirty="0" err="1" smtClean="0"/>
              <a:t>danger</a:t>
            </a:r>
            <a:r>
              <a:rPr lang="es-ES" dirty="0" smtClean="0"/>
              <a:t>.</a:t>
            </a:r>
            <a:endParaRPr lang="es-ES" dirty="0"/>
          </a:p>
        </p:txBody>
      </p:sp>
      <p:pic>
        <p:nvPicPr>
          <p:cNvPr id="3074" name="Picture 2" descr="Resultado de imagen de mapa de las lenguas en españ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4893" y="4094610"/>
            <a:ext cx="5524500" cy="2124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0131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Les </a:t>
            </a:r>
            <a:r>
              <a:rPr lang="es-ES" dirty="0" err="1" smtClean="0"/>
              <a:t>fleuve</a:t>
            </a:r>
            <a:r>
              <a:rPr lang="es-ES" dirty="0" err="1" smtClean="0"/>
              <a:t>S</a:t>
            </a:r>
            <a:endParaRPr lang="es-ES" dirty="0"/>
          </a:p>
        </p:txBody>
      </p:sp>
      <p:sp>
        <p:nvSpPr>
          <p:cNvPr id="3" name="Marcador de contenido 2"/>
          <p:cNvSpPr>
            <a:spLocks noGrp="1"/>
          </p:cNvSpPr>
          <p:nvPr>
            <p:ph idx="1"/>
          </p:nvPr>
        </p:nvSpPr>
        <p:spPr>
          <a:xfrm>
            <a:off x="322117" y="1693719"/>
            <a:ext cx="11554691" cy="2441864"/>
          </a:xfrm>
        </p:spPr>
        <p:txBody>
          <a:bodyPr>
            <a:normAutofit/>
          </a:bodyPr>
          <a:lstStyle/>
          <a:p>
            <a:r>
              <a:rPr lang="es-ES" sz="2000" dirty="0" smtClean="0"/>
              <a:t>L’Espagne a un </a:t>
            </a:r>
            <a:r>
              <a:rPr lang="es-ES" sz="2000" dirty="0" err="1" smtClean="0"/>
              <a:t>climat</a:t>
            </a:r>
            <a:r>
              <a:rPr lang="es-ES" sz="2000" dirty="0" smtClean="0"/>
              <a:t> </a:t>
            </a:r>
            <a:r>
              <a:rPr lang="es-ES" sz="2000" dirty="0" err="1" smtClean="0"/>
              <a:t>mediterranéen</a:t>
            </a:r>
            <a:r>
              <a:rPr lang="es-ES" sz="2000" dirty="0" smtClean="0"/>
              <a:t> </a:t>
            </a:r>
            <a:r>
              <a:rPr lang="es-ES" sz="2000" dirty="0" smtClean="0"/>
              <a:t>et par </a:t>
            </a:r>
            <a:r>
              <a:rPr lang="fr-FR" sz="2000" dirty="0" smtClean="0"/>
              <a:t>conséquent</a:t>
            </a:r>
            <a:r>
              <a:rPr lang="es-ES" sz="2000" dirty="0" smtClean="0"/>
              <a:t> </a:t>
            </a:r>
            <a:r>
              <a:rPr lang="es-ES" sz="2000" dirty="0" smtClean="0"/>
              <a:t>il y a </a:t>
            </a:r>
            <a:r>
              <a:rPr lang="es-ES" sz="2000" dirty="0" err="1" smtClean="0"/>
              <a:t>beaucoup</a:t>
            </a:r>
            <a:r>
              <a:rPr lang="es-ES" sz="2000" dirty="0" smtClean="0"/>
              <a:t> </a:t>
            </a:r>
            <a:r>
              <a:rPr lang="es-ES" sz="2000" dirty="0" smtClean="0"/>
              <a:t>de </a:t>
            </a:r>
            <a:r>
              <a:rPr lang="es-ES" sz="2000" dirty="0" err="1" smtClean="0"/>
              <a:t>fleuve</a:t>
            </a:r>
            <a:r>
              <a:rPr lang="es-ES" sz="2000" dirty="0" err="1" smtClean="0"/>
              <a:t>s</a:t>
            </a:r>
            <a:r>
              <a:rPr lang="es-ES" sz="2000" dirty="0" smtClean="0"/>
              <a:t> </a:t>
            </a:r>
            <a:r>
              <a:rPr lang="es-ES" sz="2000" dirty="0" err="1" smtClean="0"/>
              <a:t>mais</a:t>
            </a:r>
            <a:r>
              <a:rPr lang="es-ES" sz="2000" dirty="0" smtClean="0"/>
              <a:t> les plus importants sont </a:t>
            </a:r>
            <a:r>
              <a:rPr lang="fr-FR" sz="2000" dirty="0" smtClean="0"/>
              <a:t>l’Ebre</a:t>
            </a:r>
            <a:r>
              <a:rPr lang="es-ES" sz="2000" dirty="0" smtClean="0"/>
              <a:t> , le Duero, le </a:t>
            </a:r>
            <a:r>
              <a:rPr lang="es-ES" sz="2000" dirty="0" smtClean="0"/>
              <a:t>Tajo, </a:t>
            </a:r>
            <a:r>
              <a:rPr lang="es-ES" sz="2000" dirty="0" smtClean="0"/>
              <a:t>le Guadiana</a:t>
            </a:r>
            <a:r>
              <a:rPr lang="es-ES" sz="2000" dirty="0" smtClean="0"/>
              <a:t>, le </a:t>
            </a:r>
            <a:r>
              <a:rPr lang="es-ES" sz="2000" dirty="0" smtClean="0"/>
              <a:t>Guadalquivir, le </a:t>
            </a:r>
            <a:r>
              <a:rPr lang="es-ES" sz="2000" dirty="0" err="1" smtClean="0"/>
              <a:t>Miño,le</a:t>
            </a:r>
            <a:r>
              <a:rPr lang="es-ES" sz="2000" dirty="0" smtClean="0"/>
              <a:t> </a:t>
            </a:r>
            <a:r>
              <a:rPr lang="es-ES" sz="2000" dirty="0" smtClean="0"/>
              <a:t>S</a:t>
            </a:r>
            <a:r>
              <a:rPr lang="es-ES" sz="2000" dirty="0" smtClean="0"/>
              <a:t>egura </a:t>
            </a:r>
            <a:r>
              <a:rPr lang="es-ES" sz="2000" dirty="0" smtClean="0"/>
              <a:t>et le Júcar</a:t>
            </a:r>
            <a:r>
              <a:rPr lang="es-ES" sz="2000" dirty="0" smtClean="0"/>
              <a:t>. </a:t>
            </a:r>
          </a:p>
          <a:p>
            <a:r>
              <a:rPr lang="es-ES" sz="2000" dirty="0" smtClean="0"/>
              <a:t>Les </a:t>
            </a:r>
            <a:r>
              <a:rPr lang="es-ES" sz="2000" dirty="0" err="1" smtClean="0"/>
              <a:t>trois</a:t>
            </a:r>
            <a:r>
              <a:rPr lang="es-ES" sz="2000" dirty="0" smtClean="0"/>
              <a:t> </a:t>
            </a:r>
            <a:r>
              <a:rPr lang="es-ES" sz="2000" dirty="0" err="1" smtClean="0"/>
              <a:t>premiers</a:t>
            </a:r>
            <a:r>
              <a:rPr lang="es-ES" sz="2000" dirty="0" smtClean="0"/>
              <a:t> </a:t>
            </a:r>
            <a:r>
              <a:rPr lang="es-ES" sz="2000" dirty="0" err="1" smtClean="0"/>
              <a:t>sont</a:t>
            </a:r>
            <a:r>
              <a:rPr lang="es-ES" sz="2000" dirty="0" smtClean="0"/>
              <a:t> les plus </a:t>
            </a:r>
            <a:r>
              <a:rPr lang="es-ES" sz="2000" dirty="0" err="1" smtClean="0"/>
              <a:t>grands</a:t>
            </a:r>
            <a:r>
              <a:rPr lang="es-ES" sz="2000" dirty="0" smtClean="0"/>
              <a:t>. </a:t>
            </a:r>
            <a:r>
              <a:rPr lang="es-ES" sz="2000" dirty="0" err="1" smtClean="0"/>
              <a:t>L’Ebre</a:t>
            </a:r>
            <a:r>
              <a:rPr lang="es-ES" sz="2000" dirty="0" smtClean="0"/>
              <a:t> </a:t>
            </a:r>
            <a:r>
              <a:rPr lang="es-ES" sz="2000" dirty="0" err="1" smtClean="0"/>
              <a:t>est</a:t>
            </a:r>
            <a:r>
              <a:rPr lang="es-ES" sz="2000" dirty="0" smtClean="0"/>
              <a:t> </a:t>
            </a:r>
            <a:r>
              <a:rPr lang="es-ES" sz="2000" dirty="0" smtClean="0"/>
              <a:t>situé </a:t>
            </a:r>
            <a:r>
              <a:rPr lang="es-ES" sz="2000" dirty="0" err="1" smtClean="0"/>
              <a:t>au</a:t>
            </a:r>
            <a:r>
              <a:rPr lang="es-ES" sz="2000" dirty="0" smtClean="0"/>
              <a:t> </a:t>
            </a:r>
            <a:r>
              <a:rPr lang="es-ES" sz="2000" dirty="0" err="1" smtClean="0"/>
              <a:t>nord-est</a:t>
            </a:r>
            <a:r>
              <a:rPr lang="es-ES" sz="2000" dirty="0" smtClean="0"/>
              <a:t> </a:t>
            </a:r>
            <a:r>
              <a:rPr lang="es-ES" sz="2000" dirty="0" smtClean="0"/>
              <a:t>de </a:t>
            </a:r>
            <a:r>
              <a:rPr lang="es-ES" sz="2000" dirty="0" err="1" smtClean="0"/>
              <a:t>l’Espagne</a:t>
            </a:r>
            <a:r>
              <a:rPr lang="es-ES" sz="2000" dirty="0" smtClean="0"/>
              <a:t> et se </a:t>
            </a:r>
            <a:r>
              <a:rPr lang="es-ES" sz="2000" dirty="0" err="1" smtClean="0"/>
              <a:t>jette</a:t>
            </a:r>
            <a:r>
              <a:rPr lang="es-ES" sz="2000" dirty="0" smtClean="0"/>
              <a:t> </a:t>
            </a:r>
            <a:r>
              <a:rPr lang="es-ES" sz="2000" dirty="0" err="1" smtClean="0"/>
              <a:t>dans</a:t>
            </a:r>
            <a:r>
              <a:rPr lang="es-ES" sz="2000" dirty="0" smtClean="0"/>
              <a:t> la </a:t>
            </a:r>
            <a:r>
              <a:rPr lang="es-ES" sz="2000" dirty="0" err="1" smtClean="0"/>
              <a:t>Méditérranée</a:t>
            </a:r>
            <a:r>
              <a:rPr lang="es-ES" sz="2000" dirty="0" smtClean="0"/>
              <a:t>. Le Tajo </a:t>
            </a:r>
            <a:r>
              <a:rPr lang="es-ES" sz="2000" dirty="0" smtClean="0"/>
              <a:t>est le plus </a:t>
            </a:r>
            <a:r>
              <a:rPr lang="es-ES" sz="2000" dirty="0" err="1" smtClean="0"/>
              <a:t>long</a:t>
            </a:r>
            <a:r>
              <a:rPr lang="es-ES" sz="2000" dirty="0" smtClean="0"/>
              <a:t> </a:t>
            </a:r>
            <a:r>
              <a:rPr lang="es-ES" sz="2000" dirty="0" smtClean="0"/>
              <a:t>de la </a:t>
            </a:r>
            <a:r>
              <a:rPr lang="es-ES" sz="2000" dirty="0" err="1" smtClean="0"/>
              <a:t>Péninsule</a:t>
            </a:r>
            <a:r>
              <a:rPr lang="es-ES" sz="2000" dirty="0" smtClean="0"/>
              <a:t> </a:t>
            </a:r>
            <a:r>
              <a:rPr lang="es-ES" sz="2000" dirty="0" err="1" smtClean="0"/>
              <a:t>Ibérique</a:t>
            </a:r>
            <a:r>
              <a:rPr lang="es-ES" sz="2000" dirty="0" smtClean="0"/>
              <a:t> et se </a:t>
            </a:r>
            <a:r>
              <a:rPr lang="es-ES" sz="2000" dirty="0" err="1" smtClean="0"/>
              <a:t>jette</a:t>
            </a:r>
            <a:r>
              <a:rPr lang="es-ES" sz="2000" dirty="0" smtClean="0"/>
              <a:t> à </a:t>
            </a:r>
            <a:r>
              <a:rPr lang="es-ES" sz="2000" dirty="0" err="1" smtClean="0"/>
              <a:t>Lisbonne</a:t>
            </a:r>
            <a:r>
              <a:rPr lang="es-ES" sz="2000" dirty="0" smtClean="0"/>
              <a:t>, </a:t>
            </a:r>
            <a:r>
              <a:rPr lang="es-ES" sz="2000" dirty="0" err="1" smtClean="0"/>
              <a:t>au</a:t>
            </a:r>
            <a:r>
              <a:rPr lang="es-ES" sz="2000" dirty="0" smtClean="0"/>
              <a:t> Portugal. Le plus </a:t>
            </a:r>
            <a:r>
              <a:rPr lang="es-ES" sz="2000" dirty="0" err="1" smtClean="0"/>
              <a:t>grand</a:t>
            </a:r>
            <a:r>
              <a:rPr lang="es-ES" sz="2000" dirty="0" smtClean="0"/>
              <a:t> </a:t>
            </a:r>
            <a:r>
              <a:rPr lang="es-ES" sz="2000" dirty="0" err="1" smtClean="0"/>
              <a:t>débit</a:t>
            </a:r>
            <a:r>
              <a:rPr lang="es-ES" sz="2000" dirty="0" smtClean="0"/>
              <a:t> </a:t>
            </a:r>
            <a:r>
              <a:rPr lang="es-ES" sz="2000" dirty="0" err="1" smtClean="0"/>
              <a:t>est</a:t>
            </a:r>
            <a:r>
              <a:rPr lang="es-ES" sz="2000" dirty="0" smtClean="0"/>
              <a:t> </a:t>
            </a:r>
            <a:r>
              <a:rPr lang="es-ES" sz="2000" dirty="0" err="1" smtClean="0"/>
              <a:t>pour</a:t>
            </a:r>
            <a:r>
              <a:rPr lang="es-ES" sz="2000" dirty="0" smtClean="0"/>
              <a:t> le Duero, </a:t>
            </a:r>
            <a:r>
              <a:rPr lang="es-ES" sz="2000" dirty="0" err="1" smtClean="0"/>
              <a:t>qui</a:t>
            </a:r>
            <a:r>
              <a:rPr lang="es-ES" sz="2000" dirty="0" smtClean="0"/>
              <a:t> se </a:t>
            </a:r>
            <a:r>
              <a:rPr lang="es-ES" sz="2000" dirty="0" err="1" smtClean="0"/>
              <a:t>jette</a:t>
            </a:r>
            <a:r>
              <a:rPr lang="es-ES" sz="2000" dirty="0" smtClean="0"/>
              <a:t> à Porto, </a:t>
            </a:r>
            <a:r>
              <a:rPr lang="es-ES" sz="2000" dirty="0" err="1" smtClean="0"/>
              <a:t>au</a:t>
            </a:r>
            <a:r>
              <a:rPr lang="es-ES" sz="2000" dirty="0" smtClean="0"/>
              <a:t>  Portugal.</a:t>
            </a:r>
            <a:endParaRPr lang="es-ES" sz="2000" dirty="0"/>
          </a:p>
        </p:txBody>
      </p:sp>
      <p:pic>
        <p:nvPicPr>
          <p:cNvPr id="4" name="Imagen 3"/>
          <p:cNvPicPr>
            <a:picLocks noChangeAspect="1"/>
          </p:cNvPicPr>
          <p:nvPr/>
        </p:nvPicPr>
        <p:blipFill>
          <a:blip r:embed="rId2"/>
          <a:stretch>
            <a:fillRect/>
          </a:stretch>
        </p:blipFill>
        <p:spPr>
          <a:xfrm>
            <a:off x="5872594" y="3699163"/>
            <a:ext cx="3557149" cy="2556164"/>
          </a:xfrm>
          <a:prstGeom prst="rect">
            <a:avLst/>
          </a:prstGeom>
        </p:spPr>
      </p:pic>
    </p:spTree>
    <p:extLst>
      <p:ext uri="{BB962C8B-B14F-4D97-AF65-F5344CB8AC3E}">
        <p14:creationId xmlns:p14="http://schemas.microsoft.com/office/powerpoint/2010/main" xmlns="" val="3758922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629291"/>
            <a:ext cx="8610600" cy="1293028"/>
          </a:xfrm>
        </p:spPr>
        <p:txBody>
          <a:bodyPr/>
          <a:lstStyle/>
          <a:p>
            <a:pPr algn="ctr"/>
            <a:r>
              <a:rPr lang="es-ES" dirty="0" smtClean="0"/>
              <a:t>Les </a:t>
            </a:r>
            <a:r>
              <a:rPr lang="fr-FR" dirty="0" smtClean="0"/>
              <a:t>montagnes</a:t>
            </a:r>
            <a:r>
              <a:rPr lang="es-ES" dirty="0" smtClean="0"/>
              <a:t> d’espagne</a:t>
            </a:r>
            <a:endParaRPr lang="es-ES" dirty="0"/>
          </a:p>
        </p:txBody>
      </p:sp>
      <p:sp>
        <p:nvSpPr>
          <p:cNvPr id="3" name="Marcador de contenido 2"/>
          <p:cNvSpPr>
            <a:spLocks noGrp="1"/>
          </p:cNvSpPr>
          <p:nvPr>
            <p:ph idx="1"/>
          </p:nvPr>
        </p:nvSpPr>
        <p:spPr>
          <a:xfrm>
            <a:off x="768927" y="1922319"/>
            <a:ext cx="10654145" cy="2304704"/>
          </a:xfrm>
        </p:spPr>
        <p:txBody>
          <a:bodyPr>
            <a:normAutofit fontScale="92500" lnSpcReduction="10000"/>
          </a:bodyPr>
          <a:lstStyle/>
          <a:p>
            <a:pPr marL="0" indent="0">
              <a:buNone/>
            </a:pPr>
            <a:r>
              <a:rPr lang="es-ES" sz="2000" dirty="0" smtClean="0"/>
              <a:t>En</a:t>
            </a:r>
            <a:r>
              <a:rPr lang="es-ES" sz="2000" dirty="0" smtClean="0"/>
              <a:t> </a:t>
            </a:r>
            <a:r>
              <a:rPr lang="fr-FR" sz="2000" dirty="0" smtClean="0"/>
              <a:t>Espagne</a:t>
            </a:r>
            <a:r>
              <a:rPr lang="es-ES" sz="2000" dirty="0" smtClean="0"/>
              <a:t> </a:t>
            </a:r>
            <a:r>
              <a:rPr lang="es-ES" sz="2000" dirty="0" smtClean="0"/>
              <a:t>il y a beaucoup de systémes de montagne et il sont les </a:t>
            </a:r>
            <a:r>
              <a:rPr lang="es-ES" sz="2000" dirty="0" err="1" smtClean="0"/>
              <a:t>suivants</a:t>
            </a:r>
            <a:r>
              <a:rPr lang="es-ES" sz="2000" dirty="0" smtClean="0"/>
              <a:t>:</a:t>
            </a:r>
          </a:p>
          <a:p>
            <a:pPr marL="0" indent="0">
              <a:buNone/>
            </a:pPr>
            <a:r>
              <a:rPr lang="es-ES" sz="2000" dirty="0" smtClean="0"/>
              <a:t>Les </a:t>
            </a:r>
            <a:r>
              <a:rPr lang="es-ES" sz="2000" dirty="0" err="1" smtClean="0"/>
              <a:t>Pyrénées</a:t>
            </a:r>
            <a:r>
              <a:rPr lang="es-ES" sz="2000" dirty="0" smtClean="0"/>
              <a:t> </a:t>
            </a:r>
            <a:r>
              <a:rPr lang="es-ES" sz="2000" dirty="0" smtClean="0"/>
              <a:t>sont situés </a:t>
            </a:r>
            <a:r>
              <a:rPr lang="es-ES" sz="2000" dirty="0" err="1" smtClean="0"/>
              <a:t>dans</a:t>
            </a:r>
            <a:r>
              <a:rPr lang="es-ES" sz="2000" dirty="0" smtClean="0"/>
              <a:t> le </a:t>
            </a:r>
            <a:r>
              <a:rPr lang="es-ES" sz="2000" dirty="0" smtClean="0"/>
              <a:t>N</a:t>
            </a:r>
            <a:r>
              <a:rPr lang="es-ES" sz="2000" dirty="0" smtClean="0"/>
              <a:t>ord</a:t>
            </a:r>
            <a:r>
              <a:rPr lang="es-ES" sz="2000" dirty="0" smtClean="0"/>
              <a:t>-</a:t>
            </a:r>
            <a:r>
              <a:rPr lang="es-ES" sz="2000" dirty="0" err="1" smtClean="0"/>
              <a:t>E</a:t>
            </a:r>
            <a:r>
              <a:rPr lang="es-ES" sz="2000" dirty="0" err="1" smtClean="0"/>
              <a:t>st</a:t>
            </a:r>
            <a:r>
              <a:rPr lang="es-ES" sz="2000" dirty="0" smtClean="0"/>
              <a:t> </a:t>
            </a:r>
            <a:r>
              <a:rPr lang="es-ES" sz="2000" dirty="0" smtClean="0"/>
              <a:t>du </a:t>
            </a:r>
            <a:r>
              <a:rPr lang="es-ES" sz="2000" dirty="0" err="1" smtClean="0"/>
              <a:t>pays</a:t>
            </a:r>
            <a:r>
              <a:rPr lang="es-ES" sz="2000" dirty="0" smtClean="0"/>
              <a:t>, </a:t>
            </a:r>
            <a:r>
              <a:rPr lang="es-ES" sz="2000" dirty="0" err="1" smtClean="0"/>
              <a:t>où</a:t>
            </a:r>
            <a:r>
              <a:rPr lang="es-ES" sz="2000" dirty="0" smtClean="0"/>
              <a:t> </a:t>
            </a:r>
            <a:r>
              <a:rPr lang="es-ES" sz="2000" dirty="0" smtClean="0"/>
              <a:t>il y a beaucoup des pics </a:t>
            </a:r>
            <a:r>
              <a:rPr lang="es-ES" sz="2000" dirty="0" err="1" smtClean="0"/>
              <a:t>très</a:t>
            </a:r>
            <a:r>
              <a:rPr lang="es-ES" sz="2000" dirty="0" smtClean="0"/>
              <a:t> </a:t>
            </a:r>
            <a:r>
              <a:rPr lang="es-ES" sz="2000" dirty="0" err="1" smtClean="0"/>
              <a:t>élévés</a:t>
            </a:r>
            <a:r>
              <a:rPr lang="es-ES" sz="2000" dirty="0" smtClean="0"/>
              <a:t> </a:t>
            </a:r>
            <a:r>
              <a:rPr lang="es-ES" sz="2000" dirty="0" err="1" smtClean="0"/>
              <a:t>comme</a:t>
            </a:r>
            <a:r>
              <a:rPr lang="es-ES" sz="2000" dirty="0" smtClean="0"/>
              <a:t> </a:t>
            </a:r>
            <a:r>
              <a:rPr lang="es-ES" sz="2000" dirty="0" err="1" smtClean="0"/>
              <a:t>l’Aneto</a:t>
            </a:r>
            <a:r>
              <a:rPr lang="es-ES" sz="2000" dirty="0" smtClean="0"/>
              <a:t> </a:t>
            </a:r>
            <a:r>
              <a:rPr lang="es-ES" sz="2000" dirty="0" err="1" smtClean="0"/>
              <a:t>qui</a:t>
            </a:r>
            <a:r>
              <a:rPr lang="es-ES" sz="2000" dirty="0" smtClean="0"/>
              <a:t> </a:t>
            </a:r>
            <a:r>
              <a:rPr lang="es-ES" sz="2000" dirty="0" smtClean="0"/>
              <a:t>a </a:t>
            </a:r>
            <a:r>
              <a:rPr lang="es-ES" sz="2000" dirty="0" smtClean="0"/>
              <a:t>une </a:t>
            </a:r>
            <a:r>
              <a:rPr lang="es-ES" sz="2000" dirty="0" err="1" smtClean="0"/>
              <a:t>altitude</a:t>
            </a:r>
            <a:r>
              <a:rPr lang="es-ES" sz="2000" dirty="0" smtClean="0"/>
              <a:t> de 3404 </a:t>
            </a:r>
            <a:r>
              <a:rPr lang="es-ES" sz="2000" dirty="0" err="1" smtClean="0"/>
              <a:t>mètres</a:t>
            </a:r>
            <a:r>
              <a:rPr lang="es-ES" sz="2000" dirty="0" smtClean="0"/>
              <a:t>. Au </a:t>
            </a:r>
            <a:r>
              <a:rPr lang="es-ES" sz="2000" dirty="0" smtClean="0"/>
              <a:t>N</a:t>
            </a:r>
            <a:r>
              <a:rPr lang="es-ES" sz="2000" dirty="0" smtClean="0"/>
              <a:t>ord </a:t>
            </a:r>
            <a:r>
              <a:rPr lang="es-ES" sz="2000" dirty="0" smtClean="0"/>
              <a:t>se </a:t>
            </a:r>
            <a:r>
              <a:rPr lang="es-ES" sz="2000" dirty="0" err="1" smtClean="0"/>
              <a:t>trouve</a:t>
            </a:r>
            <a:r>
              <a:rPr lang="es-ES" sz="2000" dirty="0" smtClean="0"/>
              <a:t> la </a:t>
            </a:r>
            <a:r>
              <a:rPr lang="es-ES" sz="2000" dirty="0" err="1" smtClean="0"/>
              <a:t>C</a:t>
            </a:r>
            <a:r>
              <a:rPr lang="es-ES" sz="2000" dirty="0" err="1" smtClean="0"/>
              <a:t>ordilère</a:t>
            </a:r>
            <a:r>
              <a:rPr lang="es-ES" sz="2000" dirty="0" smtClean="0"/>
              <a:t> </a:t>
            </a:r>
            <a:r>
              <a:rPr lang="es-ES" sz="2000" dirty="0" err="1" smtClean="0"/>
              <a:t>C</a:t>
            </a:r>
            <a:r>
              <a:rPr lang="es-ES" sz="2000" dirty="0" err="1" smtClean="0"/>
              <a:t>antabrique</a:t>
            </a:r>
            <a:r>
              <a:rPr lang="es-ES" sz="2000" dirty="0" smtClean="0"/>
              <a:t> </a:t>
            </a:r>
            <a:r>
              <a:rPr lang="es-ES" sz="2000" dirty="0" err="1" smtClean="0"/>
              <a:t>avec</a:t>
            </a:r>
            <a:r>
              <a:rPr lang="es-ES" sz="2000" dirty="0" smtClean="0"/>
              <a:t> le </a:t>
            </a:r>
            <a:r>
              <a:rPr lang="es-ES" sz="2000" dirty="0" err="1" smtClean="0"/>
              <a:t>pic</a:t>
            </a:r>
            <a:r>
              <a:rPr lang="es-ES" sz="2000" dirty="0" smtClean="0"/>
              <a:t> Torre </a:t>
            </a:r>
            <a:r>
              <a:rPr lang="es-ES" sz="2000" dirty="0" err="1" smtClean="0"/>
              <a:t>Cerredo</a:t>
            </a:r>
            <a:r>
              <a:rPr lang="es-ES" sz="2000" dirty="0" smtClean="0"/>
              <a:t> </a:t>
            </a:r>
            <a:r>
              <a:rPr lang="es-ES" sz="2000" dirty="0" err="1" smtClean="0"/>
              <a:t>avec</a:t>
            </a:r>
            <a:r>
              <a:rPr lang="es-ES" sz="2000" dirty="0" smtClean="0"/>
              <a:t> une </a:t>
            </a:r>
            <a:r>
              <a:rPr lang="es-ES" sz="2000" dirty="0" err="1" smtClean="0"/>
              <a:t>altitude</a:t>
            </a:r>
            <a:r>
              <a:rPr lang="es-ES" sz="2000" dirty="0" smtClean="0"/>
              <a:t> de 2648 </a:t>
            </a:r>
            <a:r>
              <a:rPr lang="es-ES" sz="2000" dirty="0" err="1" smtClean="0"/>
              <a:t>metrès</a:t>
            </a:r>
            <a:r>
              <a:rPr lang="es-ES" sz="2000" dirty="0" smtClean="0"/>
              <a:t>. Le </a:t>
            </a:r>
            <a:r>
              <a:rPr lang="es-ES" sz="2000" dirty="0" err="1" smtClean="0"/>
              <a:t>système</a:t>
            </a:r>
            <a:r>
              <a:rPr lang="es-ES" sz="2000" dirty="0" smtClean="0"/>
              <a:t> Ibérique </a:t>
            </a:r>
            <a:r>
              <a:rPr lang="es-ES" sz="2000" dirty="0" err="1" smtClean="0"/>
              <a:t>ou</a:t>
            </a:r>
            <a:r>
              <a:rPr lang="es-ES" sz="2000" dirty="0" smtClean="0"/>
              <a:t> </a:t>
            </a:r>
            <a:r>
              <a:rPr lang="es-ES" sz="2000" dirty="0" err="1" smtClean="0"/>
              <a:t>trouve</a:t>
            </a:r>
            <a:r>
              <a:rPr lang="es-ES" sz="2000" dirty="0" smtClean="0"/>
              <a:t> </a:t>
            </a:r>
            <a:r>
              <a:rPr lang="es-ES" sz="2000" dirty="0" smtClean="0"/>
              <a:t>à </a:t>
            </a:r>
            <a:r>
              <a:rPr lang="es-ES" sz="2000" dirty="0" err="1" smtClean="0"/>
              <a:t>l’E</a:t>
            </a:r>
            <a:r>
              <a:rPr lang="es-ES" sz="2000" dirty="0" err="1" smtClean="0"/>
              <a:t>st</a:t>
            </a:r>
            <a:r>
              <a:rPr lang="es-ES" sz="2000" dirty="0" smtClean="0"/>
              <a:t> </a:t>
            </a:r>
            <a:r>
              <a:rPr lang="es-ES" sz="2000" dirty="0" err="1" smtClean="0"/>
              <a:t>avec</a:t>
            </a:r>
            <a:r>
              <a:rPr lang="es-ES" sz="2000" dirty="0" smtClean="0"/>
              <a:t> son </a:t>
            </a:r>
            <a:r>
              <a:rPr lang="es-ES" sz="2000" dirty="0" err="1" smtClean="0"/>
              <a:t>sommet</a:t>
            </a:r>
            <a:r>
              <a:rPr lang="es-ES" sz="2000" dirty="0" smtClean="0"/>
              <a:t> </a:t>
            </a:r>
            <a:r>
              <a:rPr lang="es-ES" sz="2000" dirty="0" smtClean="0"/>
              <a:t>Moncayo </a:t>
            </a:r>
            <a:r>
              <a:rPr lang="es-ES" sz="2000" dirty="0" err="1" smtClean="0"/>
              <a:t>avec</a:t>
            </a:r>
            <a:r>
              <a:rPr lang="es-ES" sz="2000" dirty="0" smtClean="0"/>
              <a:t> une </a:t>
            </a:r>
            <a:r>
              <a:rPr lang="es-ES" sz="2000" dirty="0" err="1" smtClean="0"/>
              <a:t>altitude</a:t>
            </a:r>
            <a:r>
              <a:rPr lang="es-ES" sz="2000" dirty="0" smtClean="0"/>
              <a:t> de 2313 </a:t>
            </a:r>
            <a:r>
              <a:rPr lang="es-ES" sz="2000" dirty="0" err="1" smtClean="0"/>
              <a:t>metrès</a:t>
            </a:r>
            <a:r>
              <a:rPr lang="es-ES" sz="2000" dirty="0" smtClean="0"/>
              <a:t>. Au </a:t>
            </a:r>
            <a:r>
              <a:rPr lang="es-ES" sz="2000" dirty="0" smtClean="0"/>
              <a:t>centre du pays </a:t>
            </a:r>
            <a:r>
              <a:rPr lang="es-ES" sz="2000" dirty="0" err="1" smtClean="0"/>
              <a:t>nous</a:t>
            </a:r>
            <a:r>
              <a:rPr lang="es-ES" sz="2000" dirty="0" smtClean="0"/>
              <a:t> </a:t>
            </a:r>
            <a:r>
              <a:rPr lang="es-ES" sz="2000" dirty="0" err="1" smtClean="0"/>
              <a:t>trouvons</a:t>
            </a:r>
            <a:r>
              <a:rPr lang="es-ES" sz="2000" dirty="0" smtClean="0"/>
              <a:t> le </a:t>
            </a:r>
            <a:r>
              <a:rPr lang="es-ES" sz="2000" dirty="0" err="1" smtClean="0"/>
              <a:t>S</a:t>
            </a:r>
            <a:r>
              <a:rPr lang="es-ES" sz="2000" dirty="0" err="1" smtClean="0"/>
              <a:t>ystème</a:t>
            </a:r>
            <a:r>
              <a:rPr lang="es-ES" sz="2000" dirty="0" smtClean="0"/>
              <a:t> </a:t>
            </a:r>
            <a:r>
              <a:rPr lang="es-ES" sz="2000" dirty="0" smtClean="0"/>
              <a:t>C</a:t>
            </a:r>
            <a:r>
              <a:rPr lang="es-ES" sz="2000" dirty="0" smtClean="0"/>
              <a:t>entral </a:t>
            </a:r>
            <a:r>
              <a:rPr lang="es-ES" sz="2000" dirty="0" smtClean="0"/>
              <a:t>et les </a:t>
            </a:r>
            <a:r>
              <a:rPr lang="es-ES" sz="2000" dirty="0" err="1" smtClean="0"/>
              <a:t>Monts</a:t>
            </a:r>
            <a:r>
              <a:rPr lang="es-ES" sz="2000" dirty="0" smtClean="0"/>
              <a:t> </a:t>
            </a:r>
            <a:r>
              <a:rPr lang="es-ES" sz="2000" dirty="0" smtClean="0"/>
              <a:t>de </a:t>
            </a:r>
            <a:r>
              <a:rPr lang="es-ES" sz="2000" dirty="0" err="1" smtClean="0"/>
              <a:t>Tolède</a:t>
            </a:r>
            <a:r>
              <a:rPr lang="es-ES" sz="2000" dirty="0" smtClean="0"/>
              <a:t>.</a:t>
            </a:r>
          </a:p>
          <a:p>
            <a:pPr marL="0" indent="0">
              <a:buNone/>
            </a:pPr>
            <a:r>
              <a:rPr lang="es-ES" sz="2000" dirty="0" err="1" smtClean="0"/>
              <a:t>Dans</a:t>
            </a:r>
            <a:r>
              <a:rPr lang="es-ES" sz="2000" dirty="0" smtClean="0"/>
              <a:t> </a:t>
            </a:r>
            <a:r>
              <a:rPr lang="es-ES" sz="2000" dirty="0" smtClean="0"/>
              <a:t>le </a:t>
            </a:r>
            <a:r>
              <a:rPr lang="es-ES" sz="2000" dirty="0" err="1" smtClean="0"/>
              <a:t>relief</a:t>
            </a:r>
            <a:r>
              <a:rPr lang="es-ES" sz="2000" dirty="0" smtClean="0"/>
              <a:t> </a:t>
            </a:r>
            <a:r>
              <a:rPr lang="es-ES" sz="2000" dirty="0" err="1" smtClean="0"/>
              <a:t>insulaire</a:t>
            </a:r>
            <a:r>
              <a:rPr lang="es-ES" sz="2000" dirty="0" smtClean="0"/>
              <a:t> </a:t>
            </a:r>
            <a:r>
              <a:rPr lang="es-ES" sz="2000" dirty="0" smtClean="0"/>
              <a:t>se </a:t>
            </a:r>
            <a:r>
              <a:rPr lang="es-ES" sz="2000" dirty="0" err="1" smtClean="0"/>
              <a:t>fait</a:t>
            </a:r>
            <a:r>
              <a:rPr lang="es-ES" sz="2000" dirty="0" smtClean="0"/>
              <a:t> </a:t>
            </a:r>
            <a:r>
              <a:rPr lang="es-ES" sz="2000" dirty="0" err="1" smtClean="0"/>
              <a:t>remarquer</a:t>
            </a:r>
            <a:r>
              <a:rPr lang="es-ES" sz="2000" dirty="0" smtClean="0"/>
              <a:t> le Teide </a:t>
            </a:r>
            <a:r>
              <a:rPr lang="es-ES" sz="2000" dirty="0" err="1" smtClean="0"/>
              <a:t>dans</a:t>
            </a:r>
            <a:r>
              <a:rPr lang="es-ES" sz="2000" dirty="0" smtClean="0"/>
              <a:t> les </a:t>
            </a:r>
            <a:r>
              <a:rPr lang="es-ES" sz="2000" dirty="0" err="1" smtClean="0"/>
              <a:t>îles</a:t>
            </a:r>
            <a:r>
              <a:rPr lang="es-ES" sz="2000" dirty="0" smtClean="0"/>
              <a:t> </a:t>
            </a:r>
            <a:r>
              <a:rPr lang="es-ES" sz="2000" dirty="0" err="1" smtClean="0"/>
              <a:t>Canaries</a:t>
            </a:r>
            <a:r>
              <a:rPr lang="es-ES" sz="2000" dirty="0" smtClean="0"/>
              <a:t> </a:t>
            </a:r>
            <a:r>
              <a:rPr lang="es-ES" sz="2000" dirty="0" err="1" smtClean="0"/>
              <a:t>avec</a:t>
            </a:r>
            <a:r>
              <a:rPr lang="es-ES" sz="2000" dirty="0" smtClean="0"/>
              <a:t> une </a:t>
            </a:r>
            <a:r>
              <a:rPr lang="es-ES" sz="2000" dirty="0" err="1" smtClean="0"/>
              <a:t>altitude</a:t>
            </a:r>
            <a:r>
              <a:rPr lang="es-ES" sz="2000" dirty="0" smtClean="0"/>
              <a:t> de 3718 </a:t>
            </a:r>
            <a:r>
              <a:rPr lang="es-ES" sz="2000" dirty="0" err="1" smtClean="0"/>
              <a:t>mètres</a:t>
            </a:r>
            <a:r>
              <a:rPr lang="es-ES" sz="2000" dirty="0" smtClean="0"/>
              <a:t>.</a:t>
            </a:r>
            <a:endParaRPr lang="es-ES" sz="2000" dirty="0"/>
          </a:p>
        </p:txBody>
      </p:sp>
      <p:pic>
        <p:nvPicPr>
          <p:cNvPr id="7" name="Imagen 6"/>
          <p:cNvPicPr>
            <a:picLocks noChangeAspect="1"/>
          </p:cNvPicPr>
          <p:nvPr/>
        </p:nvPicPr>
        <p:blipFill>
          <a:blip r:embed="rId2"/>
          <a:stretch>
            <a:fillRect/>
          </a:stretch>
        </p:blipFill>
        <p:spPr>
          <a:xfrm>
            <a:off x="7865918" y="3968895"/>
            <a:ext cx="3891395" cy="2729536"/>
          </a:xfrm>
          <a:prstGeom prst="rect">
            <a:avLst/>
          </a:prstGeom>
        </p:spPr>
      </p:pic>
    </p:spTree>
    <p:extLst>
      <p:ext uri="{BB962C8B-B14F-4D97-AF65-F5344CB8AC3E}">
        <p14:creationId xmlns:p14="http://schemas.microsoft.com/office/powerpoint/2010/main" xmlns="" val="74813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130</TotalTime>
  <Words>710</Words>
  <Application>Microsoft Office PowerPoint</Application>
  <PresentationFormat>Personalizado</PresentationFormat>
  <Paragraphs>23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Estela de condensación</vt:lpstr>
      <vt:lpstr>L’Espagne</vt:lpstr>
      <vt:lpstr>              L’ESPAGNE  </vt:lpstr>
      <vt:lpstr>Ceuta y melilla</vt:lpstr>
      <vt:lpstr>LES ÎLES</vt:lpstr>
      <vt:lpstr>LES LANGUES</vt:lpstr>
      <vt:lpstr>Les fleuveS</vt:lpstr>
      <vt:lpstr>Les montagnes d’espagne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L’Espagne</dc:title>
  <dc:creator>MariaAngeles Roca Vela</dc:creator>
  <cp:lastModifiedBy>hermepol@gmail.com</cp:lastModifiedBy>
  <cp:revision>18</cp:revision>
  <dcterms:created xsi:type="dcterms:W3CDTF">2018-01-30T14:50:07Z</dcterms:created>
  <dcterms:modified xsi:type="dcterms:W3CDTF">2018-02-01T06:33:15Z</dcterms:modified>
</cp:coreProperties>
</file>