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767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74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DC43-A4BC-4058-95D0-B475201370F3}" type="datetimeFigureOut">
              <a:rPr lang="es-ES" smtClean="0"/>
              <a:pPr/>
              <a:t>01/02/2018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CADE0-1411-486F-839E-FFBDA7413E3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DC43-A4BC-4058-95D0-B475201370F3}" type="datetimeFigureOut">
              <a:rPr lang="es-ES" smtClean="0"/>
              <a:pPr/>
              <a:t>01/02/2018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CADE0-1411-486F-839E-FFBDA7413E3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DC43-A4BC-4058-95D0-B475201370F3}" type="datetimeFigureOut">
              <a:rPr lang="es-ES" smtClean="0"/>
              <a:pPr/>
              <a:t>01/02/2018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CADE0-1411-486F-839E-FFBDA7413E3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DC43-A4BC-4058-95D0-B475201370F3}" type="datetimeFigureOut">
              <a:rPr lang="es-ES" smtClean="0"/>
              <a:pPr/>
              <a:t>01/02/2018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CADE0-1411-486F-839E-FFBDA7413E3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DC43-A4BC-4058-95D0-B475201370F3}" type="datetimeFigureOut">
              <a:rPr lang="es-ES" smtClean="0"/>
              <a:pPr/>
              <a:t>01/02/2018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BECADE0-1411-486F-839E-FFBDA7413E3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DC43-A4BC-4058-95D0-B475201370F3}" type="datetimeFigureOut">
              <a:rPr lang="es-ES" smtClean="0"/>
              <a:pPr/>
              <a:t>01/02/2018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CADE0-1411-486F-839E-FFBDA7413E3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DC43-A4BC-4058-95D0-B475201370F3}" type="datetimeFigureOut">
              <a:rPr lang="es-ES" smtClean="0"/>
              <a:pPr/>
              <a:t>01/02/2018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CADE0-1411-486F-839E-FFBDA7413E3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DC43-A4BC-4058-95D0-B475201370F3}" type="datetimeFigureOut">
              <a:rPr lang="es-ES" smtClean="0"/>
              <a:pPr/>
              <a:t>01/02/2018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CADE0-1411-486F-839E-FFBDA7413E3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DC43-A4BC-4058-95D0-B475201370F3}" type="datetimeFigureOut">
              <a:rPr lang="es-ES" smtClean="0"/>
              <a:pPr/>
              <a:t>01/02/2018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CADE0-1411-486F-839E-FFBDA7413E3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DC43-A4BC-4058-95D0-B475201370F3}" type="datetimeFigureOut">
              <a:rPr lang="es-ES" smtClean="0"/>
              <a:pPr/>
              <a:t>01/02/2018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CADE0-1411-486F-839E-FFBDA7413E3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DC43-A4BC-4058-95D0-B475201370F3}" type="datetimeFigureOut">
              <a:rPr lang="es-ES" smtClean="0"/>
              <a:pPr/>
              <a:t>01/02/2018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CADE0-1411-486F-839E-FFBDA7413E3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868DC43-A4BC-4058-95D0-B475201370F3}" type="datetimeFigureOut">
              <a:rPr lang="es-ES" smtClean="0"/>
              <a:pPr/>
              <a:t>01/02/2018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ECADE0-1411-486F-839E-FFBDA7413E3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>
                <a:solidFill>
                  <a:schemeClr val="accent2">
                    <a:lumMod val="50000"/>
                  </a:schemeClr>
                </a:solidFill>
              </a:rPr>
              <a:t>Saragosse</a:t>
            </a: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dirty="0"/>
              <a:t>Une </a:t>
            </a:r>
            <a:r>
              <a:rPr lang="es-ES" dirty="0" err="1"/>
              <a:t>ville</a:t>
            </a:r>
            <a:r>
              <a:rPr lang="es-ES" dirty="0"/>
              <a:t> </a:t>
            </a:r>
            <a:r>
              <a:rPr lang="es-ES" dirty="0" err="1"/>
              <a:t>fantastique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                            Alicia López, Martín Cabeza, Mara Cerrada.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solidFill>
                  <a:schemeClr val="accent2">
                    <a:lumMod val="50000"/>
                  </a:schemeClr>
                </a:solidFill>
              </a:rPr>
              <a:t>Saragosse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 et son </a:t>
            </a:r>
            <a:r>
              <a:rPr lang="es-ES" dirty="0" err="1">
                <a:solidFill>
                  <a:schemeClr val="accent2">
                    <a:lumMod val="50000"/>
                  </a:schemeClr>
                </a:solidFill>
              </a:rPr>
              <a:t>architecture</a:t>
            </a: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fr-FR" dirty="0"/>
          </a:p>
          <a:p>
            <a:r>
              <a:rPr lang="fr-FR" dirty="0"/>
              <a:t>La basilique du Pilar c’est un des monuments catholiques les plus importants du monde. Le peintre principal de la basilique est Goya.</a:t>
            </a:r>
          </a:p>
          <a:p>
            <a:r>
              <a:rPr lang="fr-FR" dirty="0"/>
              <a:t>La </a:t>
            </a:r>
            <a:r>
              <a:rPr lang="fr-FR" dirty="0" err="1"/>
              <a:t>Virgen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Pilar est la sainte patronne de Saragosse et le 12 octobre nous célébrons le jour du Pilar et on  l'offre des fleurs.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5"/>
            <a:ext cx="3703209" cy="426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27129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La Porte de Carmen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  <a:p>
            <a:r>
              <a:rPr lang="fr-FR" dirty="0"/>
              <a:t>La </a:t>
            </a:r>
            <a:r>
              <a:rPr lang="fr-FR" dirty="0" err="1"/>
              <a:t>Puerta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Carmen est un ancien monument de Saragosse, elle a été </a:t>
            </a:r>
            <a:r>
              <a:rPr lang="fr-FR" dirty="0" smtClean="0"/>
              <a:t>construite </a:t>
            </a:r>
            <a:r>
              <a:rPr lang="fr-FR" dirty="0"/>
              <a:t>en </a:t>
            </a:r>
            <a:r>
              <a:rPr lang="fr-FR" dirty="0" smtClean="0"/>
              <a:t>1792 </a:t>
            </a:r>
            <a:r>
              <a:rPr lang="fr-FR" dirty="0"/>
              <a:t>par Agustín Sanz et elle a résisté à des nombreuses guerres comme la guerre des </a:t>
            </a:r>
            <a:r>
              <a:rPr lang="fr-FR" dirty="0" smtClean="0"/>
              <a:t>sièges menée par Napoléon.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374441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4230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solidFill>
                  <a:schemeClr val="accent2">
                    <a:lumMod val="50000"/>
                  </a:schemeClr>
                </a:solidFill>
              </a:rPr>
              <a:t>Saragosse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s-ES" dirty="0" err="1">
                <a:solidFill>
                  <a:schemeClr val="accent2">
                    <a:lumMod val="50000"/>
                  </a:schemeClr>
                </a:solidFill>
              </a:rPr>
              <a:t>ma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2">
                    <a:lumMod val="50000"/>
                  </a:schemeClr>
                </a:solidFill>
              </a:rPr>
              <a:t>ville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s-ES" dirty="0" err="1"/>
              <a:t>Saragosse</a:t>
            </a:r>
            <a:r>
              <a:rPr lang="es-ES" dirty="0"/>
              <a:t> </a:t>
            </a:r>
            <a:r>
              <a:rPr lang="es-ES" dirty="0" err="1"/>
              <a:t>est</a:t>
            </a:r>
            <a:r>
              <a:rPr lang="es-ES" dirty="0"/>
              <a:t> la </a:t>
            </a:r>
            <a:r>
              <a:rPr lang="es-ES" dirty="0" err="1"/>
              <a:t>capitale</a:t>
            </a:r>
            <a:r>
              <a:rPr lang="es-ES" dirty="0"/>
              <a:t> de l’ </a:t>
            </a:r>
            <a:r>
              <a:rPr lang="es-ES" dirty="0" err="1"/>
              <a:t>Aragon</a:t>
            </a:r>
            <a:r>
              <a:rPr lang="es-ES" dirty="0"/>
              <a:t>, de la </a:t>
            </a:r>
            <a:r>
              <a:rPr lang="es-ES" dirty="0" err="1"/>
              <a:t>province</a:t>
            </a:r>
            <a:r>
              <a:rPr lang="es-ES" dirty="0"/>
              <a:t> de </a:t>
            </a:r>
            <a:r>
              <a:rPr lang="es-ES" dirty="0" err="1"/>
              <a:t>Saragosse</a:t>
            </a:r>
            <a:r>
              <a:rPr lang="es-ES" dirty="0"/>
              <a:t> et de la </a:t>
            </a:r>
            <a:r>
              <a:rPr lang="es-ES" dirty="0" err="1" smtClean="0"/>
              <a:t>contrée</a:t>
            </a:r>
            <a:r>
              <a:rPr lang="es-ES" dirty="0" smtClean="0"/>
              <a:t> </a:t>
            </a:r>
            <a:r>
              <a:rPr lang="es-ES" dirty="0"/>
              <a:t>de </a:t>
            </a:r>
            <a:r>
              <a:rPr lang="es-ES" dirty="0" err="1"/>
              <a:t>Saragosse</a:t>
            </a:r>
            <a:r>
              <a:rPr lang="es-ES" dirty="0"/>
              <a:t>. Elle </a:t>
            </a:r>
            <a:r>
              <a:rPr lang="es-ES" dirty="0" err="1"/>
              <a:t>est</a:t>
            </a:r>
            <a:r>
              <a:rPr lang="es-ES" dirty="0"/>
              <a:t> </a:t>
            </a:r>
            <a:r>
              <a:rPr lang="es-ES" dirty="0" err="1"/>
              <a:t>aussi</a:t>
            </a:r>
            <a:r>
              <a:rPr lang="es-ES" dirty="0"/>
              <a:t> </a:t>
            </a:r>
            <a:r>
              <a:rPr lang="es-ES" dirty="0" err="1"/>
              <a:t>connue</a:t>
            </a:r>
            <a:r>
              <a:rPr lang="es-ES" dirty="0"/>
              <a:t> </a:t>
            </a:r>
            <a:r>
              <a:rPr lang="es-ES" dirty="0" err="1"/>
              <a:t>comme</a:t>
            </a:r>
            <a:r>
              <a:rPr lang="es-ES" dirty="0"/>
              <a:t> la </a:t>
            </a:r>
            <a:r>
              <a:rPr lang="es-ES" dirty="0" err="1"/>
              <a:t>capitale</a:t>
            </a:r>
            <a:r>
              <a:rPr lang="es-ES" dirty="0"/>
              <a:t> de l’ </a:t>
            </a:r>
            <a:r>
              <a:rPr lang="es-ES" dirty="0" err="1"/>
              <a:t>Èbre</a:t>
            </a:r>
            <a:r>
              <a:rPr lang="es-ES" dirty="0"/>
              <a:t>. L’ </a:t>
            </a:r>
            <a:r>
              <a:rPr lang="es-ES" dirty="0" err="1"/>
              <a:t>altitude</a:t>
            </a:r>
            <a:r>
              <a:rPr lang="es-ES" dirty="0"/>
              <a:t> de </a:t>
            </a:r>
            <a:r>
              <a:rPr lang="es-ES" dirty="0" err="1"/>
              <a:t>Saragosse</a:t>
            </a:r>
            <a:r>
              <a:rPr lang="es-ES" dirty="0"/>
              <a:t> </a:t>
            </a:r>
            <a:r>
              <a:rPr lang="es-ES" dirty="0" err="1"/>
              <a:t>est</a:t>
            </a:r>
            <a:r>
              <a:rPr lang="es-ES" dirty="0"/>
              <a:t> de 208 m.</a:t>
            </a:r>
          </a:p>
          <a:p>
            <a:pPr algn="just"/>
            <a:endParaRPr lang="es-ES" dirty="0"/>
          </a:p>
          <a:p>
            <a:pPr algn="just"/>
            <a:r>
              <a:rPr lang="es-ES" dirty="0" err="1"/>
              <a:t>Saragosse</a:t>
            </a:r>
            <a:r>
              <a:rPr lang="es-ES" dirty="0"/>
              <a:t> </a:t>
            </a:r>
            <a:r>
              <a:rPr lang="es-ES" dirty="0" err="1"/>
              <a:t>est</a:t>
            </a:r>
            <a:r>
              <a:rPr lang="es-ES" dirty="0"/>
              <a:t> </a:t>
            </a:r>
            <a:r>
              <a:rPr lang="es-ES" dirty="0" err="1"/>
              <a:t>crée</a:t>
            </a:r>
            <a:r>
              <a:rPr lang="es-ES" dirty="0"/>
              <a:t> </a:t>
            </a:r>
            <a:r>
              <a:rPr lang="es-ES" dirty="0" err="1"/>
              <a:t>dans</a:t>
            </a:r>
            <a:r>
              <a:rPr lang="es-ES" dirty="0"/>
              <a:t> l’ </a:t>
            </a:r>
            <a:r>
              <a:rPr lang="es-ES" dirty="0" err="1"/>
              <a:t>année</a:t>
            </a:r>
            <a:r>
              <a:rPr lang="es-ES" dirty="0"/>
              <a:t> 24 a.C.</a:t>
            </a:r>
          </a:p>
          <a:p>
            <a:pPr algn="just"/>
            <a:endParaRPr lang="es-ES" dirty="0"/>
          </a:p>
          <a:p>
            <a:pPr algn="just"/>
            <a:r>
              <a:rPr lang="es-ES" dirty="0" err="1"/>
              <a:t>Maintenant</a:t>
            </a:r>
            <a:r>
              <a:rPr lang="es-ES" dirty="0"/>
              <a:t> elle a 664.938 </a:t>
            </a:r>
            <a:r>
              <a:rPr lang="es-ES" dirty="0" err="1"/>
              <a:t>habitants</a:t>
            </a:r>
            <a:r>
              <a:rPr lang="es-ES" dirty="0"/>
              <a:t>.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s-ES"/>
          </a:p>
        </p:txBody>
      </p:sp>
      <p:pic>
        <p:nvPicPr>
          <p:cNvPr id="4" name="3 Imagen" descr="220px-Basilica_del_Pilar-suns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1857364"/>
            <a:ext cx="2857520" cy="39045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solidFill>
                  <a:schemeClr val="accent2">
                    <a:lumMod val="50000"/>
                  </a:schemeClr>
                </a:solidFill>
              </a:rPr>
              <a:t>Saragosse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s-ES" dirty="0" err="1">
                <a:solidFill>
                  <a:schemeClr val="accent2">
                    <a:lumMod val="50000"/>
                  </a:schemeClr>
                </a:solidFill>
              </a:rPr>
              <a:t>ma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2">
                    <a:lumMod val="50000"/>
                  </a:schemeClr>
                </a:solidFill>
              </a:rPr>
              <a:t>ville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400" dirty="0"/>
              <a:t>Les </a:t>
            </a:r>
            <a:r>
              <a:rPr lang="es-ES" sz="2400" dirty="0" err="1"/>
              <a:t>personnes</a:t>
            </a:r>
            <a:r>
              <a:rPr lang="es-ES" sz="2400" dirty="0"/>
              <a:t> </a:t>
            </a:r>
            <a:r>
              <a:rPr lang="es-ES" sz="2400" dirty="0" err="1" smtClean="0"/>
              <a:t>qui</a:t>
            </a:r>
            <a:r>
              <a:rPr lang="es-ES" sz="2400" dirty="0" smtClean="0"/>
              <a:t> </a:t>
            </a:r>
            <a:r>
              <a:rPr lang="es-ES" sz="2400" dirty="0" err="1"/>
              <a:t>habitent</a:t>
            </a:r>
            <a:r>
              <a:rPr lang="es-ES" sz="2400" dirty="0"/>
              <a:t> à </a:t>
            </a:r>
            <a:r>
              <a:rPr lang="es-ES" sz="2400" dirty="0" err="1"/>
              <a:t>Saragosse</a:t>
            </a:r>
            <a:r>
              <a:rPr lang="es-ES" sz="2400" dirty="0"/>
              <a:t> </a:t>
            </a:r>
            <a:r>
              <a:rPr lang="es-ES" sz="2400" dirty="0" err="1"/>
              <a:t>s’appellent</a:t>
            </a:r>
            <a:r>
              <a:rPr lang="es-ES" sz="2400" dirty="0"/>
              <a:t> “zaragozano/zaragozana” </a:t>
            </a:r>
            <a:r>
              <a:rPr lang="es-ES" sz="2400" dirty="0" err="1"/>
              <a:t>mais</a:t>
            </a:r>
            <a:r>
              <a:rPr lang="es-ES" sz="2400" dirty="0"/>
              <a:t> </a:t>
            </a:r>
            <a:r>
              <a:rPr lang="es-ES" sz="2400" dirty="0" err="1"/>
              <a:t>dans</a:t>
            </a:r>
            <a:r>
              <a:rPr lang="es-ES" sz="2400" dirty="0"/>
              <a:t> la </a:t>
            </a:r>
            <a:r>
              <a:rPr lang="es-ES" sz="2400" dirty="0" err="1"/>
              <a:t>langue</a:t>
            </a:r>
            <a:r>
              <a:rPr lang="es-ES" sz="2400" dirty="0"/>
              <a:t> </a:t>
            </a:r>
            <a:r>
              <a:rPr lang="es-ES" sz="2400" dirty="0" err="1"/>
              <a:t>populaire</a:t>
            </a:r>
            <a:r>
              <a:rPr lang="es-ES" sz="2400" dirty="0"/>
              <a:t>, </a:t>
            </a:r>
            <a:r>
              <a:rPr lang="es-ES" sz="2400" dirty="0" err="1"/>
              <a:t>on</a:t>
            </a:r>
            <a:r>
              <a:rPr lang="es-ES" sz="2400" dirty="0"/>
              <a:t> </a:t>
            </a:r>
            <a:r>
              <a:rPr lang="es-ES" sz="2400" dirty="0" err="1"/>
              <a:t>utilise</a:t>
            </a:r>
            <a:r>
              <a:rPr lang="es-ES" sz="2400" dirty="0"/>
              <a:t> </a:t>
            </a:r>
            <a:r>
              <a:rPr lang="es-ES" sz="2400" dirty="0" err="1"/>
              <a:t>aussi</a:t>
            </a:r>
            <a:r>
              <a:rPr lang="es-ES" sz="2400" dirty="0"/>
              <a:t> “maño/maña”.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/>
              <a:t>La </a:t>
            </a:r>
            <a:r>
              <a:rPr lang="es-ES" sz="2400" dirty="0" err="1"/>
              <a:t>sainte</a:t>
            </a:r>
            <a:r>
              <a:rPr lang="es-ES" sz="2400" dirty="0"/>
              <a:t> </a:t>
            </a:r>
            <a:r>
              <a:rPr lang="es-ES" sz="2400" dirty="0" err="1"/>
              <a:t>patronne</a:t>
            </a:r>
            <a:r>
              <a:rPr lang="es-ES" sz="2400" dirty="0"/>
              <a:t> </a:t>
            </a:r>
            <a:r>
              <a:rPr lang="es-ES" sz="2400" dirty="0" err="1"/>
              <a:t>est</a:t>
            </a:r>
            <a:r>
              <a:rPr lang="es-ES" sz="2400" dirty="0"/>
              <a:t> la </a:t>
            </a:r>
            <a:r>
              <a:rPr lang="es-ES" sz="2400" dirty="0" err="1"/>
              <a:t>Vierge</a:t>
            </a:r>
            <a:r>
              <a:rPr lang="es-ES" sz="2400" dirty="0"/>
              <a:t> du Pilar.</a:t>
            </a:r>
          </a:p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pic>
        <p:nvPicPr>
          <p:cNvPr id="5" name="4 Imagen" descr="vpil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772816"/>
            <a:ext cx="2448272" cy="41970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solidFill>
                  <a:schemeClr val="accent2">
                    <a:lumMod val="50000"/>
                  </a:schemeClr>
                </a:solidFill>
              </a:rPr>
              <a:t>Saragosse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s-ES" dirty="0" err="1">
                <a:solidFill>
                  <a:schemeClr val="accent2">
                    <a:lumMod val="50000"/>
                  </a:schemeClr>
                </a:solidFill>
              </a:rPr>
              <a:t>ma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2">
                    <a:lumMod val="50000"/>
                  </a:schemeClr>
                </a:solidFill>
              </a:rPr>
              <a:t>ville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La </a:t>
            </a:r>
            <a:r>
              <a:rPr lang="es-ES" dirty="0" err="1"/>
              <a:t>cathédrale</a:t>
            </a:r>
            <a:r>
              <a:rPr lang="es-ES" dirty="0"/>
              <a:t> du Pilar, la plus importante, et la </a:t>
            </a:r>
            <a:r>
              <a:rPr lang="es-ES" dirty="0" err="1"/>
              <a:t>cathédrale</a:t>
            </a:r>
            <a:r>
              <a:rPr lang="es-ES" dirty="0"/>
              <a:t> de la Seo, </a:t>
            </a:r>
            <a:r>
              <a:rPr lang="es-ES" dirty="0" err="1"/>
              <a:t>sont</a:t>
            </a:r>
            <a:r>
              <a:rPr lang="es-ES" dirty="0"/>
              <a:t> à la place du Pilar. </a:t>
            </a:r>
            <a:r>
              <a:rPr lang="es-ES" dirty="0" err="1"/>
              <a:t>Il</a:t>
            </a:r>
            <a:r>
              <a:rPr lang="es-ES" dirty="0"/>
              <a:t> y a </a:t>
            </a:r>
            <a:r>
              <a:rPr lang="es-ES" dirty="0" err="1"/>
              <a:t>aussi</a:t>
            </a:r>
            <a:r>
              <a:rPr lang="es-ES" dirty="0"/>
              <a:t> un </a:t>
            </a:r>
            <a:r>
              <a:rPr lang="es-ES" dirty="0" err="1"/>
              <a:t>palais</a:t>
            </a:r>
            <a:r>
              <a:rPr lang="es-ES" dirty="0"/>
              <a:t> </a:t>
            </a:r>
            <a:r>
              <a:rPr lang="es-ES" dirty="0" err="1"/>
              <a:t>arabe</a:t>
            </a:r>
            <a:r>
              <a:rPr lang="es-ES" dirty="0"/>
              <a:t> </a:t>
            </a:r>
            <a:r>
              <a:rPr lang="es-ES" dirty="0" err="1"/>
              <a:t>apellée</a:t>
            </a:r>
            <a:r>
              <a:rPr lang="es-ES" dirty="0"/>
              <a:t> la </a:t>
            </a:r>
            <a:r>
              <a:rPr lang="es-ES" dirty="0" err="1"/>
              <a:t>Aljafería</a:t>
            </a:r>
            <a:r>
              <a:rPr lang="es-ES" dirty="0"/>
              <a:t>.</a:t>
            </a:r>
          </a:p>
          <a:p>
            <a:pPr algn="just"/>
            <a:r>
              <a:rPr lang="es-ES" dirty="0"/>
              <a:t>Les </a:t>
            </a:r>
            <a:r>
              <a:rPr lang="es-ES" dirty="0" err="1"/>
              <a:t>parcs</a:t>
            </a:r>
            <a:r>
              <a:rPr lang="es-ES" dirty="0"/>
              <a:t> les plus </a:t>
            </a:r>
            <a:r>
              <a:rPr lang="es-ES" dirty="0" err="1"/>
              <a:t>importants</a:t>
            </a:r>
            <a:r>
              <a:rPr lang="es-ES" dirty="0"/>
              <a:t> </a:t>
            </a:r>
            <a:r>
              <a:rPr lang="es-ES" dirty="0" err="1"/>
              <a:t>sont</a:t>
            </a:r>
            <a:r>
              <a:rPr lang="es-ES" dirty="0"/>
              <a:t> le </a:t>
            </a:r>
            <a:r>
              <a:rPr lang="es-ES" dirty="0" err="1"/>
              <a:t>parc</a:t>
            </a:r>
            <a:r>
              <a:rPr lang="es-ES" dirty="0"/>
              <a:t> Luis Buñuel, </a:t>
            </a:r>
            <a:r>
              <a:rPr lang="es-ES" dirty="0" err="1"/>
              <a:t>ou</a:t>
            </a:r>
            <a:r>
              <a:rPr lang="es-ES" dirty="0"/>
              <a:t> </a:t>
            </a:r>
            <a:r>
              <a:rPr lang="es-ES" dirty="0" err="1"/>
              <a:t>parc</a:t>
            </a:r>
            <a:r>
              <a:rPr lang="es-ES" dirty="0"/>
              <a:t> de </a:t>
            </a:r>
            <a:r>
              <a:rPr lang="es-ES" dirty="0" err="1"/>
              <a:t>l’eau</a:t>
            </a:r>
            <a:r>
              <a:rPr lang="es-ES" dirty="0"/>
              <a:t>, et le </a:t>
            </a:r>
            <a:r>
              <a:rPr lang="es-ES" dirty="0" err="1"/>
              <a:t>parc</a:t>
            </a:r>
            <a:r>
              <a:rPr lang="es-ES" dirty="0"/>
              <a:t> José Antonio Labordeta, </a:t>
            </a:r>
            <a:r>
              <a:rPr lang="es-ES" dirty="0" err="1"/>
              <a:t>ou</a:t>
            </a:r>
            <a:r>
              <a:rPr lang="es-ES" dirty="0"/>
              <a:t> le </a:t>
            </a:r>
            <a:r>
              <a:rPr lang="es-ES" dirty="0" err="1"/>
              <a:t>parc</a:t>
            </a:r>
            <a:r>
              <a:rPr lang="es-ES" dirty="0"/>
              <a:t> </a:t>
            </a:r>
            <a:r>
              <a:rPr lang="es-ES" dirty="0" err="1"/>
              <a:t>grand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3 Imagen" descr="1280px-Parque_Gran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9203" y="4593211"/>
            <a:ext cx="2786082" cy="2089562"/>
          </a:xfrm>
          <a:prstGeom prst="rect">
            <a:avLst/>
          </a:prstGeom>
        </p:spPr>
      </p:pic>
      <p:pic>
        <p:nvPicPr>
          <p:cNvPr id="5" name="4 Imagen" descr="Aljaferi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9034" y="4581128"/>
            <a:ext cx="3206748" cy="20989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solidFill>
                  <a:schemeClr val="accent2">
                    <a:lumMod val="50000"/>
                  </a:schemeClr>
                </a:solidFill>
              </a:rPr>
              <a:t>Saragosse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s-ES" dirty="0" err="1">
                <a:solidFill>
                  <a:schemeClr val="accent2">
                    <a:lumMod val="50000"/>
                  </a:schemeClr>
                </a:solidFill>
              </a:rPr>
              <a:t>ma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2">
                    <a:lumMod val="50000"/>
                  </a:schemeClr>
                </a:solidFill>
              </a:rPr>
              <a:t>ville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err="1" smtClean="0"/>
              <a:t>Saragosse</a:t>
            </a:r>
            <a:r>
              <a:rPr lang="es-ES" dirty="0" smtClean="0"/>
              <a:t> </a:t>
            </a:r>
            <a:r>
              <a:rPr lang="es-ES" dirty="0" err="1" smtClean="0"/>
              <a:t>est</a:t>
            </a:r>
            <a:r>
              <a:rPr lang="es-ES" dirty="0" smtClean="0"/>
              <a:t> </a:t>
            </a:r>
            <a:r>
              <a:rPr lang="es-ES" dirty="0" err="1" smtClean="0"/>
              <a:t>traversée</a:t>
            </a:r>
            <a:r>
              <a:rPr lang="es-ES" dirty="0" smtClean="0"/>
              <a:t> par </a:t>
            </a:r>
            <a:r>
              <a:rPr lang="es-ES" dirty="0" err="1" smtClean="0"/>
              <a:t>deux</a:t>
            </a:r>
            <a:r>
              <a:rPr lang="es-ES" dirty="0" smtClean="0"/>
              <a:t> </a:t>
            </a:r>
            <a:r>
              <a:rPr lang="es-ES" dirty="0" err="1"/>
              <a:t>rivières</a:t>
            </a:r>
            <a:r>
              <a:rPr lang="es-ES" dirty="0"/>
              <a:t>, et un </a:t>
            </a:r>
            <a:r>
              <a:rPr lang="es-ES" dirty="0" err="1"/>
              <a:t>fleuve</a:t>
            </a:r>
            <a:r>
              <a:rPr lang="es-ES" dirty="0"/>
              <a:t>. Les </a:t>
            </a:r>
            <a:r>
              <a:rPr lang="es-ES" dirty="0" err="1"/>
              <a:t>rivières</a:t>
            </a:r>
            <a:r>
              <a:rPr lang="es-ES" dirty="0"/>
              <a:t> </a:t>
            </a:r>
            <a:r>
              <a:rPr lang="es-ES" dirty="0" err="1"/>
              <a:t>sont</a:t>
            </a:r>
            <a:r>
              <a:rPr lang="es-ES" dirty="0"/>
              <a:t> le Huerva et le Gállego, et le </a:t>
            </a:r>
            <a:r>
              <a:rPr lang="es-ES" dirty="0" err="1"/>
              <a:t>fleuve</a:t>
            </a:r>
            <a:r>
              <a:rPr lang="es-ES" dirty="0"/>
              <a:t> </a:t>
            </a:r>
            <a:r>
              <a:rPr lang="es-ES" dirty="0" err="1"/>
              <a:t>est</a:t>
            </a:r>
            <a:r>
              <a:rPr lang="es-ES" dirty="0"/>
              <a:t> </a:t>
            </a:r>
            <a:r>
              <a:rPr lang="es-ES" dirty="0" err="1" smtClean="0"/>
              <a:t>l’Ébre</a:t>
            </a:r>
            <a:r>
              <a:rPr lang="es-ES" dirty="0"/>
              <a:t>.</a:t>
            </a:r>
          </a:p>
        </p:txBody>
      </p:sp>
      <p:pic>
        <p:nvPicPr>
          <p:cNvPr id="4" name="3 Imagen" descr="zarago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4060891"/>
            <a:ext cx="2643206" cy="1763739"/>
          </a:xfrm>
          <a:prstGeom prst="rect">
            <a:avLst/>
          </a:prstGeom>
        </p:spPr>
      </p:pic>
      <p:pic>
        <p:nvPicPr>
          <p:cNvPr id="7" name="6 Imagen" descr="31784_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4085450"/>
            <a:ext cx="2381267" cy="1785950"/>
          </a:xfrm>
          <a:prstGeom prst="rect">
            <a:avLst/>
          </a:prstGeom>
        </p:spPr>
      </p:pic>
      <p:pic>
        <p:nvPicPr>
          <p:cNvPr id="8" name="7 Imagen" descr="o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511" y="4067590"/>
            <a:ext cx="2428892" cy="18216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solidFill>
                  <a:schemeClr val="accent2">
                    <a:lumMod val="50000"/>
                  </a:schemeClr>
                </a:solidFill>
              </a:rPr>
              <a:t>Saragosse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 et son </a:t>
            </a:r>
            <a:r>
              <a:rPr lang="es-ES" dirty="0" err="1">
                <a:solidFill>
                  <a:schemeClr val="accent2">
                    <a:lumMod val="50000"/>
                  </a:schemeClr>
                </a:solidFill>
              </a:rPr>
              <a:t>histoire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400" dirty="0" err="1"/>
              <a:t>Tout</a:t>
            </a:r>
            <a:r>
              <a:rPr lang="es-ES" sz="2400" dirty="0"/>
              <a:t> le monde </a:t>
            </a:r>
            <a:r>
              <a:rPr lang="es-ES" sz="2400" dirty="0" err="1"/>
              <a:t>croit</a:t>
            </a:r>
            <a:r>
              <a:rPr lang="es-ES" sz="2400" dirty="0"/>
              <a:t> que </a:t>
            </a:r>
            <a:r>
              <a:rPr lang="es-ES" sz="2400" dirty="0" err="1"/>
              <a:t>l’histoire</a:t>
            </a:r>
            <a:r>
              <a:rPr lang="es-ES" sz="2400" dirty="0"/>
              <a:t> de </a:t>
            </a:r>
            <a:r>
              <a:rPr lang="es-ES" sz="2400" dirty="0" err="1"/>
              <a:t>Saragosse</a:t>
            </a:r>
            <a:r>
              <a:rPr lang="es-ES" sz="2400" dirty="0"/>
              <a:t> </a:t>
            </a:r>
            <a:r>
              <a:rPr lang="es-ES" sz="2400" dirty="0" err="1"/>
              <a:t>commence</a:t>
            </a:r>
            <a:r>
              <a:rPr lang="es-ES" sz="2400" dirty="0"/>
              <a:t> </a:t>
            </a:r>
            <a:r>
              <a:rPr lang="es-ES" sz="2400" dirty="0" err="1"/>
              <a:t>avec</a:t>
            </a:r>
            <a:r>
              <a:rPr lang="es-ES" sz="2400" dirty="0"/>
              <a:t> une </a:t>
            </a:r>
            <a:r>
              <a:rPr lang="es-ES" sz="2400" dirty="0" err="1"/>
              <a:t>civilisation</a:t>
            </a:r>
            <a:r>
              <a:rPr lang="es-ES" sz="2400" dirty="0"/>
              <a:t> </a:t>
            </a:r>
            <a:r>
              <a:rPr lang="es-ES" sz="2400" dirty="0" err="1" smtClean="0"/>
              <a:t>ibère</a:t>
            </a:r>
            <a:r>
              <a:rPr lang="es-ES" sz="2400" dirty="0" smtClean="0"/>
              <a:t> </a:t>
            </a:r>
            <a:r>
              <a:rPr lang="es-ES" sz="2400" dirty="0" err="1"/>
              <a:t>appellée</a:t>
            </a:r>
            <a:r>
              <a:rPr lang="es-ES" sz="2400" dirty="0"/>
              <a:t> </a:t>
            </a:r>
            <a:r>
              <a:rPr lang="es-ES" sz="2400" dirty="0" err="1"/>
              <a:t>Salduie</a:t>
            </a:r>
            <a:r>
              <a:rPr lang="es-ES" sz="2400" dirty="0"/>
              <a:t> </a:t>
            </a:r>
            <a:r>
              <a:rPr lang="es-ES" sz="2400" dirty="0" err="1"/>
              <a:t>ou</a:t>
            </a:r>
            <a:r>
              <a:rPr lang="es-ES" sz="2400" dirty="0"/>
              <a:t> </a:t>
            </a:r>
            <a:r>
              <a:rPr lang="es-ES" sz="2400" dirty="0" err="1"/>
              <a:t>Salduba</a:t>
            </a:r>
            <a:r>
              <a:rPr lang="es-ES" sz="2400" dirty="0"/>
              <a:t>, </a:t>
            </a:r>
            <a:r>
              <a:rPr lang="es-ES" sz="2400" dirty="0" err="1"/>
              <a:t>mais</a:t>
            </a:r>
            <a:r>
              <a:rPr lang="es-ES" sz="2400" dirty="0"/>
              <a:t> le </a:t>
            </a:r>
            <a:r>
              <a:rPr lang="es-ES" sz="2400" dirty="0" err="1"/>
              <a:t>vrai</a:t>
            </a:r>
            <a:r>
              <a:rPr lang="es-ES" sz="2400" dirty="0"/>
              <a:t> </a:t>
            </a:r>
            <a:r>
              <a:rPr lang="es-ES" sz="2400" dirty="0" err="1"/>
              <a:t>noyau</a:t>
            </a:r>
            <a:r>
              <a:rPr lang="es-ES" sz="2400" dirty="0"/>
              <a:t> </a:t>
            </a:r>
            <a:r>
              <a:rPr lang="es-ES" sz="2400" dirty="0" err="1"/>
              <a:t>dans</a:t>
            </a:r>
            <a:r>
              <a:rPr lang="es-ES" sz="2400" dirty="0"/>
              <a:t> </a:t>
            </a:r>
            <a:r>
              <a:rPr lang="es-ES" sz="2400" dirty="0" err="1"/>
              <a:t>l’histoire</a:t>
            </a:r>
            <a:r>
              <a:rPr lang="es-ES" sz="2400" dirty="0"/>
              <a:t> de </a:t>
            </a:r>
            <a:r>
              <a:rPr lang="es-ES" sz="2400" dirty="0" err="1"/>
              <a:t>Saragosse</a:t>
            </a:r>
            <a:r>
              <a:rPr lang="es-ES" sz="2400" dirty="0"/>
              <a:t> se </a:t>
            </a:r>
            <a:r>
              <a:rPr lang="es-ES" sz="2400" dirty="0" err="1"/>
              <a:t>trouve</a:t>
            </a:r>
            <a:r>
              <a:rPr lang="es-ES" sz="2400" dirty="0"/>
              <a:t> à </a:t>
            </a:r>
            <a:r>
              <a:rPr lang="es-ES" sz="2400" dirty="0" err="1"/>
              <a:t>Caesaraugusta</a:t>
            </a:r>
            <a:r>
              <a:rPr lang="es-ES" sz="2400" dirty="0"/>
              <a:t>, une </a:t>
            </a:r>
            <a:r>
              <a:rPr lang="es-ES" sz="2400" dirty="0" err="1"/>
              <a:t>colonie</a:t>
            </a:r>
            <a:r>
              <a:rPr lang="es-ES" sz="2400" dirty="0"/>
              <a:t> </a:t>
            </a:r>
            <a:r>
              <a:rPr lang="es-ES" sz="2400" dirty="0" err="1"/>
              <a:t>crée</a:t>
            </a:r>
            <a:r>
              <a:rPr lang="es-ES" sz="2400" dirty="0"/>
              <a:t> par les </a:t>
            </a:r>
            <a:r>
              <a:rPr lang="es-ES" sz="2400" dirty="0" err="1"/>
              <a:t>romains</a:t>
            </a:r>
            <a:r>
              <a:rPr lang="es-ES" sz="2400" dirty="0"/>
              <a:t> </a:t>
            </a:r>
            <a:r>
              <a:rPr lang="es-ES" sz="2400" dirty="0" err="1"/>
              <a:t>dans</a:t>
            </a:r>
            <a:r>
              <a:rPr lang="es-ES" sz="2400" dirty="0"/>
              <a:t> </a:t>
            </a:r>
            <a:r>
              <a:rPr lang="es-ES" sz="2400" dirty="0" err="1"/>
              <a:t>l’année</a:t>
            </a:r>
            <a:r>
              <a:rPr lang="es-ES" sz="2400" dirty="0"/>
              <a:t> 24 av. J.C. </a:t>
            </a:r>
          </a:p>
          <a:p>
            <a:pPr algn="just"/>
            <a:r>
              <a:rPr lang="es-ES" sz="2400" dirty="0" err="1"/>
              <a:t>Grâce</a:t>
            </a:r>
            <a:r>
              <a:rPr lang="es-ES" sz="2400" dirty="0"/>
              <a:t> </a:t>
            </a:r>
            <a:r>
              <a:rPr lang="es-ES" sz="2400" dirty="0" err="1"/>
              <a:t>aux</a:t>
            </a:r>
            <a:r>
              <a:rPr lang="es-ES" sz="2400" dirty="0"/>
              <a:t> </a:t>
            </a:r>
            <a:r>
              <a:rPr lang="es-ES" sz="2400" dirty="0" err="1"/>
              <a:t>romains</a:t>
            </a:r>
            <a:r>
              <a:rPr lang="es-ES" sz="2400" dirty="0"/>
              <a:t> </a:t>
            </a:r>
            <a:r>
              <a:rPr lang="es-ES" sz="2400" dirty="0" err="1"/>
              <a:t>on</a:t>
            </a:r>
            <a:r>
              <a:rPr lang="es-ES" sz="2400" dirty="0"/>
              <a:t> </a:t>
            </a:r>
            <a:r>
              <a:rPr lang="es-ES" sz="2400" dirty="0" err="1"/>
              <a:t>peut</a:t>
            </a:r>
            <a:r>
              <a:rPr lang="es-ES" sz="2400" dirty="0"/>
              <a:t> </a:t>
            </a:r>
            <a:r>
              <a:rPr lang="es-ES" sz="2400" dirty="0" err="1"/>
              <a:t>trouver</a:t>
            </a:r>
            <a:r>
              <a:rPr lang="es-ES" sz="2400" dirty="0"/>
              <a:t> </a:t>
            </a:r>
            <a:r>
              <a:rPr lang="es-ES" sz="2400" dirty="0" err="1"/>
              <a:t>dans</a:t>
            </a:r>
            <a:r>
              <a:rPr lang="es-ES" sz="2400" dirty="0"/>
              <a:t> la </a:t>
            </a:r>
            <a:r>
              <a:rPr lang="es-ES" sz="2400" dirty="0" err="1"/>
              <a:t>ville</a:t>
            </a:r>
            <a:r>
              <a:rPr lang="es-ES" sz="2400" dirty="0"/>
              <a:t> la </a:t>
            </a:r>
            <a:r>
              <a:rPr lang="es-ES" sz="2400" dirty="0" err="1"/>
              <a:t>vieille</a:t>
            </a:r>
            <a:r>
              <a:rPr lang="es-ES" sz="2400" dirty="0"/>
              <a:t> </a:t>
            </a:r>
            <a:r>
              <a:rPr lang="es-ES" sz="2400" dirty="0" err="1"/>
              <a:t>ville</a:t>
            </a:r>
            <a:r>
              <a:rPr lang="es-ES" sz="2400" dirty="0"/>
              <a:t> et le “Coso”, des </a:t>
            </a:r>
            <a:r>
              <a:rPr lang="es-ES" sz="2400" dirty="0" err="1"/>
              <a:t>très</a:t>
            </a:r>
            <a:r>
              <a:rPr lang="es-ES" sz="2400" dirty="0"/>
              <a:t> </a:t>
            </a:r>
            <a:r>
              <a:rPr lang="es-ES" sz="2400" dirty="0" err="1"/>
              <a:t>anciens</a:t>
            </a:r>
            <a:r>
              <a:rPr lang="es-ES" sz="2400" dirty="0"/>
              <a:t> </a:t>
            </a:r>
            <a:r>
              <a:rPr lang="es-ES" sz="2400" dirty="0" err="1" smtClean="0"/>
              <a:t>remparts</a:t>
            </a:r>
            <a:r>
              <a:rPr lang="es-ES" sz="2400" dirty="0" smtClean="0"/>
              <a:t>, le </a:t>
            </a:r>
            <a:r>
              <a:rPr lang="es-ES" sz="2400" dirty="0" err="1" smtClean="0"/>
              <a:t>théâtre</a:t>
            </a:r>
            <a:r>
              <a:rPr lang="es-ES" sz="2400" dirty="0" smtClean="0"/>
              <a:t> </a:t>
            </a:r>
            <a:r>
              <a:rPr lang="es-ES" sz="2400" dirty="0" err="1" smtClean="0"/>
              <a:t>romain</a:t>
            </a:r>
            <a:r>
              <a:rPr lang="es-ES" sz="2400" dirty="0" smtClean="0"/>
              <a:t>, les termes, le </a:t>
            </a:r>
            <a:r>
              <a:rPr lang="es-ES" sz="2400" dirty="0" err="1" smtClean="0"/>
              <a:t>port</a:t>
            </a:r>
            <a:r>
              <a:rPr lang="es-ES" sz="2400" dirty="0" smtClean="0"/>
              <a:t> fluvial.</a:t>
            </a:r>
            <a:endParaRPr lang="es-ES" sz="2400" dirty="0"/>
          </a:p>
        </p:txBody>
      </p:sp>
      <p:pic>
        <p:nvPicPr>
          <p:cNvPr id="4" name="3 Imagen" descr="calle-cos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4714884"/>
            <a:ext cx="4464496" cy="1995799"/>
          </a:xfrm>
          <a:prstGeom prst="rect">
            <a:avLst/>
          </a:prstGeom>
        </p:spPr>
      </p:pic>
      <p:pic>
        <p:nvPicPr>
          <p:cNvPr id="5" name="4 Imagen" descr="250px-Augusto_Prima_Porta_(Zaragoza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4714884"/>
            <a:ext cx="2232248" cy="19447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solidFill>
                  <a:schemeClr val="accent2">
                    <a:lumMod val="50000"/>
                  </a:schemeClr>
                </a:solidFill>
              </a:rPr>
              <a:t>Saragosse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 et son </a:t>
            </a:r>
            <a:r>
              <a:rPr lang="es-ES" dirty="0" err="1">
                <a:solidFill>
                  <a:schemeClr val="accent2">
                    <a:lumMod val="50000"/>
                  </a:schemeClr>
                </a:solidFill>
              </a:rPr>
              <a:t>histoire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 err="1"/>
              <a:t>Dans</a:t>
            </a:r>
            <a:r>
              <a:rPr lang="es-ES" dirty="0"/>
              <a:t> le </a:t>
            </a:r>
            <a:r>
              <a:rPr lang="es-ES" dirty="0" err="1" smtClean="0"/>
              <a:t>VIIIème</a:t>
            </a:r>
            <a:r>
              <a:rPr lang="es-ES" dirty="0" smtClean="0"/>
              <a:t> </a:t>
            </a:r>
            <a:r>
              <a:rPr lang="es-ES" dirty="0" err="1" smtClean="0"/>
              <a:t>siécle</a:t>
            </a:r>
            <a:r>
              <a:rPr lang="es-ES" dirty="0" smtClean="0"/>
              <a:t>, </a:t>
            </a:r>
            <a:r>
              <a:rPr lang="es-ES" dirty="0" err="1"/>
              <a:t>Saragosse</a:t>
            </a:r>
            <a:r>
              <a:rPr lang="es-ES" dirty="0"/>
              <a:t> </a:t>
            </a:r>
            <a:r>
              <a:rPr lang="es-ES" dirty="0" err="1"/>
              <a:t>devient</a:t>
            </a:r>
            <a:r>
              <a:rPr lang="es-ES" dirty="0"/>
              <a:t> un centre </a:t>
            </a:r>
            <a:r>
              <a:rPr lang="es-ES" dirty="0" err="1"/>
              <a:t>musulman</a:t>
            </a:r>
            <a:r>
              <a:rPr lang="es-ES" dirty="0"/>
              <a:t> </a:t>
            </a:r>
            <a:r>
              <a:rPr lang="es-ES" dirty="0" err="1"/>
              <a:t>important</a:t>
            </a:r>
            <a:r>
              <a:rPr lang="es-ES" dirty="0"/>
              <a:t> </a:t>
            </a:r>
            <a:r>
              <a:rPr lang="es-ES" dirty="0" err="1"/>
              <a:t>appellé</a:t>
            </a:r>
            <a:r>
              <a:rPr lang="es-ES" dirty="0"/>
              <a:t> Medina Albaida </a:t>
            </a:r>
            <a:r>
              <a:rPr lang="es-ES" dirty="0" err="1"/>
              <a:t>Sarakosta</a:t>
            </a:r>
            <a:r>
              <a:rPr lang="es-ES" dirty="0"/>
              <a:t>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Les </a:t>
            </a:r>
            <a:r>
              <a:rPr lang="es-ES" dirty="0" err="1"/>
              <a:t>Banu</a:t>
            </a:r>
            <a:r>
              <a:rPr lang="es-ES" dirty="0"/>
              <a:t> </a:t>
            </a:r>
            <a:r>
              <a:rPr lang="es-ES" dirty="0" err="1"/>
              <a:t>Qasi</a:t>
            </a:r>
            <a:r>
              <a:rPr lang="es-ES" dirty="0"/>
              <a:t>, </a:t>
            </a:r>
            <a:r>
              <a:rPr lang="es-ES" dirty="0" err="1"/>
              <a:t>qui</a:t>
            </a:r>
            <a:r>
              <a:rPr lang="es-ES" dirty="0"/>
              <a:t> </a:t>
            </a:r>
            <a:r>
              <a:rPr lang="es-ES" dirty="0" err="1" smtClean="0"/>
              <a:t>procèdent</a:t>
            </a:r>
            <a:r>
              <a:rPr lang="es-ES" dirty="0" smtClean="0"/>
              <a:t> </a:t>
            </a:r>
            <a:r>
              <a:rPr lang="es-ES" dirty="0"/>
              <a:t>de Lleida, </a:t>
            </a:r>
            <a:r>
              <a:rPr lang="es-ES" dirty="0" err="1"/>
              <a:t>ont</a:t>
            </a:r>
            <a:r>
              <a:rPr lang="es-ES" dirty="0"/>
              <a:t> transformé </a:t>
            </a:r>
            <a:r>
              <a:rPr lang="es-ES" dirty="0" err="1"/>
              <a:t>Saragosse</a:t>
            </a:r>
            <a:r>
              <a:rPr lang="es-ES" dirty="0"/>
              <a:t> en </a:t>
            </a:r>
            <a:r>
              <a:rPr lang="es-ES" dirty="0" err="1"/>
              <a:t>leur</a:t>
            </a:r>
            <a:r>
              <a:rPr lang="es-ES" dirty="0"/>
              <a:t> </a:t>
            </a:r>
            <a:r>
              <a:rPr lang="es-ES" dirty="0" err="1"/>
              <a:t>royaume</a:t>
            </a:r>
            <a:r>
              <a:rPr lang="es-ES" dirty="0"/>
              <a:t> “taifa”. </a:t>
            </a:r>
            <a:r>
              <a:rPr lang="es-ES" dirty="0" err="1"/>
              <a:t>Dans</a:t>
            </a:r>
            <a:r>
              <a:rPr lang="es-ES" dirty="0"/>
              <a:t> </a:t>
            </a:r>
            <a:r>
              <a:rPr lang="es-ES" dirty="0" err="1"/>
              <a:t>l’année</a:t>
            </a:r>
            <a:r>
              <a:rPr lang="es-ES" dirty="0"/>
              <a:t> 1.118, Alfonso I el Batallador a </a:t>
            </a:r>
            <a:r>
              <a:rPr lang="es-ES" dirty="0" err="1"/>
              <a:t>conquis</a:t>
            </a:r>
            <a:r>
              <a:rPr lang="es-ES" dirty="0"/>
              <a:t> </a:t>
            </a:r>
            <a:r>
              <a:rPr lang="es-ES" dirty="0" err="1"/>
              <a:t>Saragosse</a:t>
            </a:r>
            <a:r>
              <a:rPr lang="es-ES" dirty="0"/>
              <a:t> et </a:t>
            </a:r>
            <a:r>
              <a:rPr lang="es-ES" dirty="0" err="1"/>
              <a:t>il</a:t>
            </a:r>
            <a:r>
              <a:rPr lang="es-ES" dirty="0"/>
              <a:t> </a:t>
            </a:r>
            <a:r>
              <a:rPr lang="es-ES" dirty="0" err="1"/>
              <a:t>l’avait</a:t>
            </a:r>
            <a:r>
              <a:rPr lang="es-ES" dirty="0"/>
              <a:t> </a:t>
            </a:r>
            <a:r>
              <a:rPr lang="es-ES" dirty="0" err="1"/>
              <a:t>nommée</a:t>
            </a:r>
            <a:r>
              <a:rPr lang="es-ES" dirty="0"/>
              <a:t> la </a:t>
            </a:r>
            <a:r>
              <a:rPr lang="es-ES" dirty="0" err="1"/>
              <a:t>capitale</a:t>
            </a:r>
            <a:r>
              <a:rPr lang="es-ES" dirty="0"/>
              <a:t> du </a:t>
            </a:r>
            <a:r>
              <a:rPr lang="es-ES" dirty="0" err="1"/>
              <a:t>royaume</a:t>
            </a:r>
            <a:r>
              <a:rPr lang="es-ES" dirty="0"/>
              <a:t> de l’ </a:t>
            </a:r>
            <a:r>
              <a:rPr lang="es-ES" dirty="0" err="1"/>
              <a:t>Aragon</a:t>
            </a:r>
            <a:r>
              <a:rPr lang="es-ES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solidFill>
                  <a:schemeClr val="accent2">
                    <a:lumMod val="50000"/>
                  </a:schemeClr>
                </a:solidFill>
              </a:rPr>
              <a:t>Saragosse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 et son </a:t>
            </a:r>
            <a:r>
              <a:rPr lang="es-ES" dirty="0" err="1">
                <a:solidFill>
                  <a:schemeClr val="accent2">
                    <a:lumMod val="50000"/>
                  </a:schemeClr>
                </a:solidFill>
              </a:rPr>
              <a:t>histoire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err="1" smtClean="0"/>
              <a:t>Pendant</a:t>
            </a:r>
            <a:r>
              <a:rPr lang="es-ES" dirty="0"/>
              <a:t> </a:t>
            </a:r>
            <a:r>
              <a:rPr lang="es-ES" dirty="0" smtClean="0"/>
              <a:t>le </a:t>
            </a:r>
            <a:r>
              <a:rPr lang="es-ES" dirty="0" err="1"/>
              <a:t>royaume</a:t>
            </a:r>
            <a:r>
              <a:rPr lang="es-ES" dirty="0"/>
              <a:t> du </a:t>
            </a:r>
            <a:r>
              <a:rPr lang="es-ES" dirty="0" err="1"/>
              <a:t>roi</a:t>
            </a:r>
            <a:r>
              <a:rPr lang="es-ES" dirty="0"/>
              <a:t> Fernando el </a:t>
            </a:r>
            <a:r>
              <a:rPr lang="es-ES" dirty="0" smtClean="0"/>
              <a:t>Católico, </a:t>
            </a:r>
            <a:r>
              <a:rPr lang="es-ES" dirty="0" err="1" smtClean="0"/>
              <a:t>apparaît</a:t>
            </a:r>
            <a:r>
              <a:rPr lang="es-ES" dirty="0" smtClean="0"/>
              <a:t> l</a:t>
            </a:r>
            <a:r>
              <a:rPr lang="es-ES" dirty="0"/>
              <a:t>’ </a:t>
            </a:r>
            <a:r>
              <a:rPr lang="es-ES" dirty="0" err="1"/>
              <a:t>université</a:t>
            </a:r>
            <a:r>
              <a:rPr lang="es-ES" dirty="0"/>
              <a:t> et la Lonja </a:t>
            </a:r>
            <a:r>
              <a:rPr lang="es-ES" dirty="0" err="1"/>
              <a:t>est</a:t>
            </a:r>
            <a:r>
              <a:rPr lang="es-ES" dirty="0"/>
              <a:t> </a:t>
            </a:r>
            <a:r>
              <a:rPr lang="es-ES" dirty="0" err="1"/>
              <a:t>construite</a:t>
            </a:r>
            <a:r>
              <a:rPr lang="es-ES" dirty="0"/>
              <a:t>.</a:t>
            </a:r>
          </a:p>
        </p:txBody>
      </p:sp>
      <p:pic>
        <p:nvPicPr>
          <p:cNvPr id="4" name="3 Imagen" descr="_buena_f1662a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1" y="3500438"/>
            <a:ext cx="3857652" cy="2488808"/>
          </a:xfrm>
          <a:prstGeom prst="rect">
            <a:avLst/>
          </a:prstGeom>
        </p:spPr>
      </p:pic>
      <p:pic>
        <p:nvPicPr>
          <p:cNvPr id="6" name="5 Imagen" descr="mart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357562"/>
            <a:ext cx="36576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>
                <a:solidFill>
                  <a:schemeClr val="accent2">
                    <a:lumMod val="50000"/>
                  </a:schemeClr>
                </a:solidFill>
              </a:rPr>
              <a:t>Saragosse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 et son </a:t>
            </a:r>
            <a:r>
              <a:rPr lang="es-ES" dirty="0" err="1">
                <a:solidFill>
                  <a:schemeClr val="accent2">
                    <a:lumMod val="50000"/>
                  </a:schemeClr>
                </a:solidFill>
              </a:rPr>
              <a:t>architecture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7" name="16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endParaRPr lang="fr-FR" sz="2400" dirty="0"/>
          </a:p>
          <a:p>
            <a:pPr algn="just"/>
            <a:r>
              <a:rPr lang="fr-FR" sz="2400" dirty="0" smtClean="0"/>
              <a:t>Les arènes </a:t>
            </a:r>
            <a:r>
              <a:rPr lang="fr-FR" sz="2400" dirty="0"/>
              <a:t>de Saragosse </a:t>
            </a:r>
            <a:r>
              <a:rPr lang="fr-FR" sz="2400" dirty="0" smtClean="0"/>
              <a:t>sont</a:t>
            </a:r>
            <a:r>
              <a:rPr lang="fr-FR" sz="2400" dirty="0" smtClean="0"/>
              <a:t> les deuxièmes </a:t>
            </a:r>
            <a:r>
              <a:rPr lang="fr-FR" sz="2400" dirty="0"/>
              <a:t>plus </a:t>
            </a:r>
            <a:r>
              <a:rPr lang="fr-FR" sz="2400" dirty="0" smtClean="0"/>
              <a:t>anciennes </a:t>
            </a:r>
            <a:r>
              <a:rPr lang="fr-FR" sz="2400" dirty="0"/>
              <a:t>de l’Espagne, avec ses 48 mètres de </a:t>
            </a:r>
            <a:r>
              <a:rPr lang="fr-FR" sz="2400" dirty="0" smtClean="0"/>
              <a:t>hauteur </a:t>
            </a:r>
            <a:r>
              <a:rPr lang="fr-FR" sz="2400" dirty="0"/>
              <a:t>et sa première place en Espagne. Elle existe il y a plus de 40 ans.</a:t>
            </a:r>
            <a:endParaRPr lang="es-ES" sz="24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1585" y="1916833"/>
            <a:ext cx="346545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478</TotalTime>
  <Words>517</Words>
  <Application>Microsoft Office PowerPoint</Application>
  <PresentationFormat>Presentación en pantalla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Vértice</vt:lpstr>
      <vt:lpstr>Saragosse</vt:lpstr>
      <vt:lpstr>Saragosse, ma ville.</vt:lpstr>
      <vt:lpstr>Saragosse, ma ville.</vt:lpstr>
      <vt:lpstr>Saragosse, ma ville.</vt:lpstr>
      <vt:lpstr>Saragosse, ma ville.</vt:lpstr>
      <vt:lpstr>Saragosse et son histoire.</vt:lpstr>
      <vt:lpstr>Saragosse et son histoire.</vt:lpstr>
      <vt:lpstr>Saragosse et son histoire.</vt:lpstr>
      <vt:lpstr>Saragosse et son architecture.</vt:lpstr>
      <vt:lpstr>Saragosse et son architecture</vt:lpstr>
      <vt:lpstr>La Porte de Carmen</vt:lpstr>
    </vt:vector>
  </TitlesOfParts>
  <Company>www.intercambiosvirtuales.org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Saragosse</dc:title>
  <dc:creator>www.intercambiosvirtuales.org</dc:creator>
  <cp:lastModifiedBy>hermepol@gmail.com</cp:lastModifiedBy>
  <cp:revision>19</cp:revision>
  <dcterms:created xsi:type="dcterms:W3CDTF">2018-01-23T10:44:18Z</dcterms:created>
  <dcterms:modified xsi:type="dcterms:W3CDTF">2018-02-01T19:52:21Z</dcterms:modified>
</cp:coreProperties>
</file>