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5" r:id="rId4"/>
    <p:sldId id="259" r:id="rId5"/>
    <p:sldId id="262"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32" autoAdjust="0"/>
  </p:normalViewPr>
  <p:slideViewPr>
    <p:cSldViewPr snapToGrid="0">
      <p:cViewPr varScale="1">
        <p:scale>
          <a:sx n="80" d="100"/>
          <a:sy n="80" d="100"/>
        </p:scale>
        <p:origin x="5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21925E9-5C7A-41F2-8912-C17E73AE3878}" type="datetimeFigureOut">
              <a:rPr lang="fr-FR" smtClean="0"/>
              <a:t>18/03/2019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AEDFF-9EAD-46E9-97AB-5A1908945B20}" type="slidenum">
              <a:rPr lang="fr-FR" smtClean="0"/>
              <a:t>‹N°›</a:t>
            </a:fld>
            <a:endParaRPr lang="fr-FR"/>
          </a:p>
        </p:txBody>
      </p:sp>
    </p:spTree>
    <p:extLst>
      <p:ext uri="{BB962C8B-B14F-4D97-AF65-F5344CB8AC3E}">
        <p14:creationId xmlns:p14="http://schemas.microsoft.com/office/powerpoint/2010/main" val="352643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3AEDFF-9EAD-46E9-97AB-5A1908945B20}" type="slidenum">
              <a:rPr lang="fr-FR" smtClean="0"/>
              <a:t>3</a:t>
            </a:fld>
            <a:endParaRPr lang="fr-FR"/>
          </a:p>
        </p:txBody>
      </p:sp>
    </p:spTree>
    <p:extLst>
      <p:ext uri="{BB962C8B-B14F-4D97-AF65-F5344CB8AC3E}">
        <p14:creationId xmlns:p14="http://schemas.microsoft.com/office/powerpoint/2010/main" val="312603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ACF34-70BE-4B9B-BF6E-481A7613621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0BDABCAF-6C08-436F-AFE1-BCAF2E33C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82FAE83B-89B6-4595-BEBA-BFE3B6C499AB}"/>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5" name="Espace réservé du pied de page 4">
            <a:extLst>
              <a:ext uri="{FF2B5EF4-FFF2-40B4-BE49-F238E27FC236}">
                <a16:creationId xmlns:a16="http://schemas.microsoft.com/office/drawing/2014/main" id="{EC8880FE-8BDF-40C7-BACD-8B4C638300C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A4B2443-F3C8-42E4-A113-561DAFD08843}"/>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262804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D899B-F7C0-411D-85A8-5231E1D442D2}"/>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3307A7F4-D842-4C5A-AD57-2FFD3390C57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F19711B-CCD7-4263-84D6-07AEEF86FBD8}"/>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5" name="Espace réservé du pied de page 4">
            <a:extLst>
              <a:ext uri="{FF2B5EF4-FFF2-40B4-BE49-F238E27FC236}">
                <a16:creationId xmlns:a16="http://schemas.microsoft.com/office/drawing/2014/main" id="{BB38B70D-7B47-4199-8756-33101B551FF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3791AC41-513D-4B2F-B802-3CBD6DFF9A2C}"/>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66519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E8F32C-3971-47FA-8BC8-100BFD895F9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07FF6C69-12BE-457C-98D5-BC5DA11260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D27F180-83C4-4FB8-887C-4B13BFA3C55B}"/>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5" name="Espace réservé du pied de page 4">
            <a:extLst>
              <a:ext uri="{FF2B5EF4-FFF2-40B4-BE49-F238E27FC236}">
                <a16:creationId xmlns:a16="http://schemas.microsoft.com/office/drawing/2014/main" id="{65588A60-313B-412B-9AFC-F359474E1A1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7229FFF-9BE2-4612-8526-44D762CCFA73}"/>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178557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FE645-B392-46E6-AE89-A91AF2E42BAA}"/>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A879B70C-7A0B-4295-8C91-04175599F0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4EA26F6-A907-4C2F-94AB-7993EC40B336}"/>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5" name="Espace réservé du pied de page 4">
            <a:extLst>
              <a:ext uri="{FF2B5EF4-FFF2-40B4-BE49-F238E27FC236}">
                <a16:creationId xmlns:a16="http://schemas.microsoft.com/office/drawing/2014/main" id="{EC89DF18-1506-496E-BD8B-53258A19D27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75B37BCE-9738-460F-B6DD-8A9DB4FA0CEE}"/>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414531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3ABD37-D5F7-4B99-BADB-E0472A446A9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7BDD4D4F-AF68-4939-A234-90B8B9EFB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83924F-B9B8-40C5-A108-5FB09FA4D6D7}"/>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5" name="Espace réservé du pied de page 4">
            <a:extLst>
              <a:ext uri="{FF2B5EF4-FFF2-40B4-BE49-F238E27FC236}">
                <a16:creationId xmlns:a16="http://schemas.microsoft.com/office/drawing/2014/main" id="{9928F71B-F01A-4206-A0AE-3BE2FAB4B10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2CCB95FE-1AD7-4099-B0CD-3B44834F4349}"/>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259810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DB7E9-2A84-469A-8D26-5B00C23658A5}"/>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69C2E8EF-B8DF-43AB-8F44-7EBB5AC0807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0EFEEAD2-8EFB-4031-9DB3-B34E86D04A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7864FA28-727D-413B-B5ED-C03A1731EB5B}"/>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6" name="Espace réservé du pied de page 5">
            <a:extLst>
              <a:ext uri="{FF2B5EF4-FFF2-40B4-BE49-F238E27FC236}">
                <a16:creationId xmlns:a16="http://schemas.microsoft.com/office/drawing/2014/main" id="{1D3608A9-69E8-41D7-97EA-247140354040}"/>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B49D66C0-2BC2-4055-BF2D-3890A68B3393}"/>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355381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FDDC9-1EB2-4AD9-B8A0-540DB2AA075C}"/>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1378538A-51B7-4A12-802C-F948945EF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B297094-0BE1-44AB-A9E7-EB2D1091683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507707FD-BD22-44DB-A732-0A6A82586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A65DABB-B303-41DC-8288-F1EF7AC552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01BC68D1-6CAC-47F7-9969-A8C1214F7CC5}"/>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8" name="Espace réservé du pied de page 7">
            <a:extLst>
              <a:ext uri="{FF2B5EF4-FFF2-40B4-BE49-F238E27FC236}">
                <a16:creationId xmlns:a16="http://schemas.microsoft.com/office/drawing/2014/main" id="{CD13B9D9-55D5-4AD9-B60C-DB0987F1E38A}"/>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0EF1D2F1-61D5-491E-AC12-69915B6982DD}"/>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21487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B9EFB-E07E-4117-ADDC-B8B4935ADB29}"/>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0983579C-508F-4297-9650-5DC35B118053}"/>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4" name="Espace réservé du pied de page 3">
            <a:extLst>
              <a:ext uri="{FF2B5EF4-FFF2-40B4-BE49-F238E27FC236}">
                <a16:creationId xmlns:a16="http://schemas.microsoft.com/office/drawing/2014/main" id="{CADE747C-C78A-491E-B052-4AF9DD2D2CA3}"/>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0C5724AB-C9C5-4D09-A68B-9A94E166038B}"/>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141791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778F05-3BAE-4D41-A0DC-528187CB423A}"/>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3" name="Espace réservé du pied de page 2">
            <a:extLst>
              <a:ext uri="{FF2B5EF4-FFF2-40B4-BE49-F238E27FC236}">
                <a16:creationId xmlns:a16="http://schemas.microsoft.com/office/drawing/2014/main" id="{008BBA20-12AC-4001-9472-46DC34CB5A52}"/>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28A500B3-FE9F-45B6-B871-45F6A51D2428}"/>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143043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25394-C130-4F72-B839-C3AC0C51C1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89E1B9D0-FB23-4A76-AEA4-CFF615E9A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4E418561-4988-4535-9FD9-64E9C6476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41E68F-8163-4AEC-A639-61C4D584B877}"/>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6" name="Espace réservé du pied de page 5">
            <a:extLst>
              <a:ext uri="{FF2B5EF4-FFF2-40B4-BE49-F238E27FC236}">
                <a16:creationId xmlns:a16="http://schemas.microsoft.com/office/drawing/2014/main" id="{890D5D02-E136-4DC0-A149-78B3C328E817}"/>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6224587F-79F8-4713-B0AB-D5A3834E289C}"/>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25922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9E3C32-6B09-4640-89FE-6AB950EF14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5DFCED2D-8594-4CDD-AE74-8BE5AED40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77105BC5-AFB9-46DA-AC54-F86739E05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6B482A-C329-471D-A601-48CB8AB22736}"/>
              </a:ext>
            </a:extLst>
          </p:cNvPr>
          <p:cNvSpPr>
            <a:spLocks noGrp="1"/>
          </p:cNvSpPr>
          <p:nvPr>
            <p:ph type="dt" sz="half" idx="10"/>
          </p:nvPr>
        </p:nvSpPr>
        <p:spPr/>
        <p:txBody>
          <a:bodyPr/>
          <a:lstStyle/>
          <a:p>
            <a:fld id="{BE587041-BACA-4D18-A7B9-BFA4E70CD5B2}" type="datetimeFigureOut">
              <a:rPr lang="en-US" smtClean="0"/>
              <a:t>3/18/2019</a:t>
            </a:fld>
            <a:endParaRPr lang="en-US"/>
          </a:p>
        </p:txBody>
      </p:sp>
      <p:sp>
        <p:nvSpPr>
          <p:cNvPr id="6" name="Espace réservé du pied de page 5">
            <a:extLst>
              <a:ext uri="{FF2B5EF4-FFF2-40B4-BE49-F238E27FC236}">
                <a16:creationId xmlns:a16="http://schemas.microsoft.com/office/drawing/2014/main" id="{63DC7A9D-B232-40E5-8FC8-528813F6755B}"/>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32BA4718-5551-4A05-92DB-019D9419BD80}"/>
              </a:ext>
            </a:extLst>
          </p:cNvPr>
          <p:cNvSpPr>
            <a:spLocks noGrp="1"/>
          </p:cNvSpPr>
          <p:nvPr>
            <p:ph type="sldNum" sz="quarter" idx="12"/>
          </p:nvPr>
        </p:nvSpPr>
        <p:spPr/>
        <p:txBody>
          <a:bodyPr/>
          <a:lstStyle/>
          <a:p>
            <a:fld id="{BA7ECA6D-D526-48B7-B49F-EA8D56776547}" type="slidenum">
              <a:rPr lang="en-US" smtClean="0"/>
              <a:t>‹N°›</a:t>
            </a:fld>
            <a:endParaRPr lang="en-US"/>
          </a:p>
        </p:txBody>
      </p:sp>
    </p:spTree>
    <p:extLst>
      <p:ext uri="{BB962C8B-B14F-4D97-AF65-F5344CB8AC3E}">
        <p14:creationId xmlns:p14="http://schemas.microsoft.com/office/powerpoint/2010/main" val="22387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FE21D4-F2FC-464C-BEF7-6820876B5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F8C84063-D945-4C27-91EE-89567E678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E236CE3-30CE-42CF-BB43-AA6756E42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87041-BACA-4D18-A7B9-BFA4E70CD5B2}" type="datetimeFigureOut">
              <a:rPr lang="en-US" smtClean="0"/>
              <a:t>3/18/2019</a:t>
            </a:fld>
            <a:endParaRPr lang="en-US"/>
          </a:p>
        </p:txBody>
      </p:sp>
      <p:sp>
        <p:nvSpPr>
          <p:cNvPr id="5" name="Espace réservé du pied de page 4">
            <a:extLst>
              <a:ext uri="{FF2B5EF4-FFF2-40B4-BE49-F238E27FC236}">
                <a16:creationId xmlns:a16="http://schemas.microsoft.com/office/drawing/2014/main" id="{ADE37EB4-04BC-4773-BF79-B554FA07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08C03956-A94C-415C-A1E5-FB37AA9C6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ECA6D-D526-48B7-B49F-EA8D56776547}" type="slidenum">
              <a:rPr lang="en-US" smtClean="0"/>
              <a:t>‹N°›</a:t>
            </a:fld>
            <a:endParaRPr lang="en-US"/>
          </a:p>
        </p:txBody>
      </p:sp>
    </p:spTree>
    <p:extLst>
      <p:ext uri="{BB962C8B-B14F-4D97-AF65-F5344CB8AC3E}">
        <p14:creationId xmlns:p14="http://schemas.microsoft.com/office/powerpoint/2010/main" val="248242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3" descr="Image associÃ©e">
            <a:extLst>
              <a:ext uri="{FF2B5EF4-FFF2-40B4-BE49-F238E27FC236}">
                <a16:creationId xmlns:a16="http://schemas.microsoft.com/office/drawing/2014/main" id="{42E5567A-FAAE-4169-9DED-7C56B80F77C9}"/>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7103" b="17897"/>
          <a:stretch/>
        </p:blipFill>
        <p:spPr bwMode="auto">
          <a:xfrm>
            <a:off x="20" y="10"/>
            <a:ext cx="12191980" cy="6857990"/>
          </a:xfrm>
          <a:prstGeom prst="rect">
            <a:avLst/>
          </a:prstGeom>
          <a:noFill/>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re 1">
            <a:extLst>
              <a:ext uri="{FF2B5EF4-FFF2-40B4-BE49-F238E27FC236}">
                <a16:creationId xmlns:a16="http://schemas.microsoft.com/office/drawing/2014/main" id="{AE2CDBD3-ADA3-4BE7-9568-B7784FCC6670}"/>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fr-FR" sz="4000" dirty="0"/>
              <a:t>Abbaye de Boscodon</a:t>
            </a:r>
            <a:endParaRPr lang="en-US" sz="4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91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descr="Une image contenant herbe, maison, extérieur, bâtiment&#10;&#10;Description générée automatiquement">
            <a:extLst>
              <a:ext uri="{FF2B5EF4-FFF2-40B4-BE49-F238E27FC236}">
                <a16:creationId xmlns:a16="http://schemas.microsoft.com/office/drawing/2014/main" id="{4E584BD9-36E3-4204-8642-E7E86B2D2522}"/>
              </a:ext>
            </a:extLst>
          </p:cNvPr>
          <p:cNvPicPr/>
          <p:nvPr/>
        </p:nvPicPr>
        <p:blipFill rotWithShape="1">
          <a:blip r:embed="rId2" cstate="print">
            <a:alphaModFix amt="80000"/>
            <a:extLst>
              <a:ext uri="{28A0092B-C50C-407E-A947-70E740481C1C}">
                <a14:useLocalDpi xmlns:a14="http://schemas.microsoft.com/office/drawing/2010/main" val="0"/>
              </a:ext>
            </a:extLst>
          </a:blip>
          <a:srcRect t="15413"/>
          <a:stretch/>
        </p:blipFill>
        <p:spPr>
          <a:xfrm>
            <a:off x="20" y="1"/>
            <a:ext cx="12191980" cy="6857999"/>
          </a:xfrm>
          <a:prstGeom prst="rect">
            <a:avLst/>
          </a:prstGeom>
        </p:spPr>
      </p:pic>
      <p:sp>
        <p:nvSpPr>
          <p:cNvPr id="2" name="Titre 1">
            <a:extLst>
              <a:ext uri="{FF2B5EF4-FFF2-40B4-BE49-F238E27FC236}">
                <a16:creationId xmlns:a16="http://schemas.microsoft.com/office/drawing/2014/main" id="{56C72BD8-B78C-4290-B56A-39559AC09C07}"/>
              </a:ext>
            </a:extLst>
          </p:cNvPr>
          <p:cNvSpPr>
            <a:spLocks noGrp="1"/>
          </p:cNvSpPr>
          <p:nvPr>
            <p:ph type="title"/>
          </p:nvPr>
        </p:nvSpPr>
        <p:spPr>
          <a:xfrm>
            <a:off x="838201" y="1065862"/>
            <a:ext cx="3313164" cy="4726276"/>
          </a:xfrm>
        </p:spPr>
        <p:txBody>
          <a:bodyPr>
            <a:normAutofit/>
          </a:bodyPr>
          <a:lstStyle/>
          <a:p>
            <a:pPr algn="r"/>
            <a:r>
              <a:rPr lang="fr-FR" sz="4000" dirty="0">
                <a:solidFill>
                  <a:srgbClr val="FFFFFF"/>
                </a:solidFill>
              </a:rPr>
              <a:t>Sommaire </a:t>
            </a:r>
            <a:endParaRPr lang="en-US" sz="4000" dirty="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9B673EA-C605-4377-9C3D-C9C22134E8B3}"/>
              </a:ext>
            </a:extLst>
          </p:cNvPr>
          <p:cNvSpPr>
            <a:spLocks noGrp="1"/>
          </p:cNvSpPr>
          <p:nvPr>
            <p:ph idx="1"/>
          </p:nvPr>
        </p:nvSpPr>
        <p:spPr>
          <a:xfrm>
            <a:off x="5155379" y="1065862"/>
            <a:ext cx="5744685" cy="4726276"/>
          </a:xfrm>
        </p:spPr>
        <p:txBody>
          <a:bodyPr anchor="ctr">
            <a:normAutofit/>
          </a:bodyPr>
          <a:lstStyle/>
          <a:p>
            <a:pPr marL="0" indent="0">
              <a:buNone/>
            </a:pPr>
            <a:r>
              <a:rPr lang="fr-FR" sz="2000" dirty="0">
                <a:solidFill>
                  <a:srgbClr val="FFFFFF"/>
                </a:solidFill>
              </a:rPr>
              <a:t>I/ Aspect monastique </a:t>
            </a:r>
          </a:p>
          <a:p>
            <a:pPr marL="0" indent="0">
              <a:buNone/>
            </a:pPr>
            <a:r>
              <a:rPr lang="fr-FR" sz="2000" dirty="0">
                <a:solidFill>
                  <a:srgbClr val="FFFFFF"/>
                </a:solidFill>
              </a:rPr>
              <a:t>II/ Aspect économique</a:t>
            </a:r>
            <a:endParaRPr lang="en-US" sz="2000" dirty="0">
              <a:solidFill>
                <a:srgbClr val="FFFFFF"/>
              </a:solidFill>
            </a:endParaRPr>
          </a:p>
        </p:txBody>
      </p:sp>
    </p:spTree>
    <p:extLst>
      <p:ext uri="{BB962C8B-B14F-4D97-AF65-F5344CB8AC3E}">
        <p14:creationId xmlns:p14="http://schemas.microsoft.com/office/powerpoint/2010/main" val="11216523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texte, carte&#10;&#10;Description générée automatiquement">
            <a:extLst>
              <a:ext uri="{FF2B5EF4-FFF2-40B4-BE49-F238E27FC236}">
                <a16:creationId xmlns:a16="http://schemas.microsoft.com/office/drawing/2014/main" id="{337E5C0C-CDCA-4973-B3DF-3B7DF79B5A3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6001" b="1"/>
          <a:stretch/>
        </p:blipFill>
        <p:spPr>
          <a:xfrm>
            <a:off x="20" y="10"/>
            <a:ext cx="12191980" cy="6857990"/>
          </a:xfrm>
          <a:prstGeom prst="rect">
            <a:avLst/>
          </a:prstGeom>
        </p:spPr>
      </p:pic>
    </p:spTree>
    <p:extLst>
      <p:ext uri="{BB962C8B-B14F-4D97-AF65-F5344CB8AC3E}">
        <p14:creationId xmlns:p14="http://schemas.microsoft.com/office/powerpoint/2010/main" val="47190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A816A43-19EE-4371-8374-99825F3CA310}"/>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dirty="0">
                <a:solidFill>
                  <a:srgbClr val="FFFFFF"/>
                </a:solidFill>
              </a:rPr>
              <a:t>I/ Aspect </a:t>
            </a:r>
            <a:r>
              <a:rPr lang="en-US" sz="4400" dirty="0" err="1">
                <a:solidFill>
                  <a:srgbClr val="FFFFFF"/>
                </a:solidFill>
              </a:rPr>
              <a:t>monastique</a:t>
            </a:r>
            <a:endParaRPr lang="en-US" sz="4400" dirty="0">
              <a:solidFill>
                <a:srgbClr val="FFFFFF"/>
              </a:solidFill>
            </a:endParaRPr>
          </a:p>
        </p:txBody>
      </p:sp>
      <p:pic>
        <p:nvPicPr>
          <p:cNvPr id="5" name="Espace réservé du contenu 4" descr="Une image contenant ciel, bâtiment, extérieur, pierre&#10;&#10;Description générée automatiquement">
            <a:extLst>
              <a:ext uri="{FF2B5EF4-FFF2-40B4-BE49-F238E27FC236}">
                <a16:creationId xmlns:a16="http://schemas.microsoft.com/office/drawing/2014/main" id="{15BECEE7-4817-4950-AF0E-B6BF2A0E8D9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9706" r="1" b="8045"/>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texte 5">
            <a:extLst>
              <a:ext uri="{FF2B5EF4-FFF2-40B4-BE49-F238E27FC236}">
                <a16:creationId xmlns:a16="http://schemas.microsoft.com/office/drawing/2014/main" id="{C420265D-AB72-444D-82F1-69C08509F3F1}"/>
              </a:ext>
            </a:extLst>
          </p:cNvPr>
          <p:cNvSpPr>
            <a:spLocks noGrp="1"/>
          </p:cNvSpPr>
          <p:nvPr>
            <p:ph type="body" sz="half" idx="2"/>
          </p:nvPr>
        </p:nvSpPr>
        <p:spPr>
          <a:xfrm>
            <a:off x="7734650" y="427838"/>
            <a:ext cx="3933094" cy="5964444"/>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fr-FR" b="1" i="1" dirty="0">
                <a:solidFill>
                  <a:schemeClr val="tx1"/>
                </a:solidFill>
              </a:rPr>
              <a:t>Les grandes dates</a:t>
            </a:r>
          </a:p>
          <a:p>
            <a:r>
              <a:rPr lang="fr-FR" sz="1400" dirty="0">
                <a:solidFill>
                  <a:schemeClr val="tx1"/>
                </a:solidFill>
              </a:rPr>
              <a:t>1132 : Création de l’abbaye ( Guillaume de Montmirail fait donation d'une partie de ses terres à un groupe de moines ) </a:t>
            </a:r>
          </a:p>
          <a:p>
            <a:r>
              <a:rPr lang="fr-FR" sz="1400" dirty="0"/>
              <a:t>1303 : l'ordre de Chalais est dissout, il ne reste que 3 abbayes dont Boscodon sur les 13 monastères de l'ordre monastique de Chalais</a:t>
            </a:r>
          </a:p>
          <a:p>
            <a:r>
              <a:rPr lang="fr-FR" sz="1400" dirty="0"/>
              <a:t>1365 : Boscodon est incendié par des routiers provençaux</a:t>
            </a:r>
          </a:p>
          <a:p>
            <a:r>
              <a:rPr lang="fr-FR" sz="1400" dirty="0"/>
              <a:t>1396 : L'abbaye s'unie à la grande abbaye bénédictine de Saint Michel de la Cluse en Piémont, une reconstruction des bâtiments est lancée, avant qu'elle ne soit détruite pendant les guerres de religion.</a:t>
            </a:r>
          </a:p>
          <a:p>
            <a:r>
              <a:rPr lang="fr-FR" sz="1400" dirty="0"/>
              <a:t>1791 : Boscodon est vendue comme bien national</a:t>
            </a:r>
          </a:p>
          <a:p>
            <a:r>
              <a:rPr lang="fr-FR" sz="1400" dirty="0"/>
              <a:t>1965 : quelques prêtres du diocèse en visite à Chalais demandent qu'on fasse quelque chose pour Boscodon</a:t>
            </a:r>
          </a:p>
          <a:p>
            <a:r>
              <a:rPr lang="fr-FR" sz="1400" dirty="0"/>
              <a:t>1972 : La communauté de Chalais rachète le site : le hameau de Boscodon comptait alors 4 habitants, une communauté de religieuse dominicaine s'installe.</a:t>
            </a:r>
          </a:p>
          <a:p>
            <a:r>
              <a:rPr lang="fr-FR" sz="1400" dirty="0"/>
              <a:t>1972 – 2012 :  Restauration de l’abbaye durant 40 ans par l'association Les Amis de Boscodon, sous la direction de Sœur Marie Jeanne et Isidore.</a:t>
            </a:r>
            <a:endParaRPr lang="en-US" sz="1400" dirty="0">
              <a:solidFill>
                <a:schemeClr val="tx1"/>
              </a:solidFill>
            </a:endParaRPr>
          </a:p>
        </p:txBody>
      </p:sp>
    </p:spTree>
    <p:extLst>
      <p:ext uri="{BB962C8B-B14F-4D97-AF65-F5344CB8AC3E}">
        <p14:creationId xmlns:p14="http://schemas.microsoft.com/office/powerpoint/2010/main" val="4424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1000"/>
          </a:schemeClr>
        </a:solidFill>
        <a:effectLst/>
      </p:bgPr>
    </p:bg>
    <p:spTree>
      <p:nvGrpSpPr>
        <p:cNvPr id="1" name=""/>
        <p:cNvGrpSpPr/>
        <p:nvPr/>
      </p:nvGrpSpPr>
      <p:grpSpPr>
        <a:xfrm>
          <a:off x="0" y="0"/>
          <a:ext cx="0" cy="0"/>
          <a:chOff x="0" y="0"/>
          <a:chExt cx="0" cy="0"/>
        </a:xfrm>
      </p:grpSpPr>
      <p:pic>
        <p:nvPicPr>
          <p:cNvPr id="63" name="Espace réservé pour une image  27">
            <a:extLst>
              <a:ext uri="{FF2B5EF4-FFF2-40B4-BE49-F238E27FC236}">
                <a16:creationId xmlns:a16="http://schemas.microsoft.com/office/drawing/2014/main" id="{ABD68D9C-197B-4A99-96D8-FA46339A1D27}"/>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21748" y="1"/>
            <a:ext cx="4636417" cy="3180582"/>
          </a:xfrm>
          <a:prstGeom prst="rect">
            <a:avLst/>
          </a:prstGeom>
        </p:spPr>
      </p:pic>
      <p:pic>
        <p:nvPicPr>
          <p:cNvPr id="47" name="Image 46">
            <a:extLst>
              <a:ext uri="{FF2B5EF4-FFF2-40B4-BE49-F238E27FC236}">
                <a16:creationId xmlns:a16="http://schemas.microsoft.com/office/drawing/2014/main" id="{A129CB78-77BA-494A-A135-B903801E4D57}"/>
              </a:ext>
            </a:extLst>
          </p:cNvPr>
          <p:cNvPicPr>
            <a:picLocks noChangeAspect="1"/>
          </p:cNvPicPr>
          <p:nvPr/>
        </p:nvPicPr>
        <p:blipFill rotWithShape="1">
          <a:blip r:embed="rId3">
            <a:extLst>
              <a:ext uri="{28A0092B-C50C-407E-A947-70E740481C1C}">
                <a14:useLocalDpi xmlns:a14="http://schemas.microsoft.com/office/drawing/2010/main" val="0"/>
              </a:ext>
            </a:extLst>
          </a:blip>
          <a:srcRect t="1155" r="-1" b="-1"/>
          <a:stretch/>
        </p:blipFill>
        <p:spPr>
          <a:xfrm>
            <a:off x="4885788" y="11"/>
            <a:ext cx="7306210" cy="4387257"/>
          </a:xfrm>
          <a:prstGeom prst="rect">
            <a:avLst/>
          </a:prstGeom>
        </p:spPr>
      </p:pic>
      <p:cxnSp>
        <p:nvCxnSpPr>
          <p:cNvPr id="72" name="Straight Connector 71">
            <a:extLst>
              <a:ext uri="{FF2B5EF4-FFF2-40B4-BE49-F238E27FC236}">
                <a16:creationId xmlns:a16="http://schemas.microsoft.com/office/drawing/2014/main" id="{7ADCBCE9-1F58-407A-ADB9-78411AAEBA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0"/>
            <a:ext cx="0" cy="6858000"/>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Image 44">
            <a:extLst>
              <a:ext uri="{FF2B5EF4-FFF2-40B4-BE49-F238E27FC236}">
                <a16:creationId xmlns:a16="http://schemas.microsoft.com/office/drawing/2014/main" id="{5F335857-DA04-4F4B-8D41-5481875CF090}"/>
              </a:ext>
            </a:extLst>
          </p:cNvPr>
          <p:cNvPicPr>
            <a:picLocks noChangeAspect="1"/>
          </p:cNvPicPr>
          <p:nvPr/>
        </p:nvPicPr>
        <p:blipFill rotWithShape="1">
          <a:blip r:embed="rId4">
            <a:extLst>
              <a:ext uri="{28A0092B-C50C-407E-A947-70E740481C1C}">
                <a14:useLocalDpi xmlns:a14="http://schemas.microsoft.com/office/drawing/2010/main" val="0"/>
              </a:ext>
            </a:extLst>
          </a:blip>
          <a:srcRect l="5057" r="20965" b="-5"/>
          <a:stretch/>
        </p:blipFill>
        <p:spPr>
          <a:xfrm>
            <a:off x="4693921" y="4526275"/>
            <a:ext cx="2472942" cy="2331725"/>
          </a:xfrm>
          <a:prstGeom prst="rect">
            <a:avLst/>
          </a:prstGeom>
        </p:spPr>
      </p:pic>
      <p:cxnSp>
        <p:nvCxnSpPr>
          <p:cNvPr id="74" name="Straight Connector 73">
            <a:extLst>
              <a:ext uri="{FF2B5EF4-FFF2-40B4-BE49-F238E27FC236}">
                <a16:creationId xmlns:a16="http://schemas.microsoft.com/office/drawing/2014/main" id="{CFCD9506-7D13-4435-85CE-91C78F60BF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6864" y="4526275"/>
            <a:ext cx="0" cy="2331725"/>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67" name="Image 66">
            <a:extLst>
              <a:ext uri="{FF2B5EF4-FFF2-40B4-BE49-F238E27FC236}">
                <a16:creationId xmlns:a16="http://schemas.microsoft.com/office/drawing/2014/main" id="{6952DA04-515C-44E7-8E89-18B03135A105}"/>
              </a:ext>
            </a:extLst>
          </p:cNvPr>
          <p:cNvPicPr>
            <a:picLocks noChangeAspect="1"/>
          </p:cNvPicPr>
          <p:nvPr/>
        </p:nvPicPr>
        <p:blipFill rotWithShape="1">
          <a:blip r:embed="rId5">
            <a:extLst>
              <a:ext uri="{28A0092B-C50C-407E-A947-70E740481C1C}">
                <a14:useLocalDpi xmlns:a14="http://schemas.microsoft.com/office/drawing/2010/main" val="0"/>
              </a:ext>
            </a:extLst>
          </a:blip>
          <a:srcRect l="20459" r="-5" b="-5"/>
          <a:stretch/>
        </p:blipFill>
        <p:spPr>
          <a:xfrm rot="10800000" flipV="1">
            <a:off x="7206488" y="4526276"/>
            <a:ext cx="2472942" cy="2331725"/>
          </a:xfrm>
          <a:prstGeom prst="rect">
            <a:avLst/>
          </a:prstGeom>
        </p:spPr>
      </p:pic>
      <p:cxnSp>
        <p:nvCxnSpPr>
          <p:cNvPr id="76" name="Straight Connector 75">
            <a:extLst>
              <a:ext uri="{FF2B5EF4-FFF2-40B4-BE49-F238E27FC236}">
                <a16:creationId xmlns:a16="http://schemas.microsoft.com/office/drawing/2014/main" id="{FE3C5E11-2CF0-4625-B686-BBC822C67C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79432" y="4526275"/>
            <a:ext cx="0" cy="2331725"/>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66" name="Image 65">
            <a:extLst>
              <a:ext uri="{FF2B5EF4-FFF2-40B4-BE49-F238E27FC236}">
                <a16:creationId xmlns:a16="http://schemas.microsoft.com/office/drawing/2014/main" id="{FA8686D8-D9AF-4B22-ABDB-F71F7429A35D}"/>
              </a:ext>
            </a:extLst>
          </p:cNvPr>
          <p:cNvPicPr>
            <a:picLocks noChangeAspect="1"/>
          </p:cNvPicPr>
          <p:nvPr/>
        </p:nvPicPr>
        <p:blipFill rotWithShape="1">
          <a:blip r:embed="rId6">
            <a:extLst>
              <a:ext uri="{28A0092B-C50C-407E-A947-70E740481C1C}">
                <a14:useLocalDpi xmlns:a14="http://schemas.microsoft.com/office/drawing/2010/main" val="0"/>
              </a:ext>
            </a:extLst>
          </a:blip>
          <a:srcRect r="8001" b="5"/>
          <a:stretch/>
        </p:blipFill>
        <p:spPr>
          <a:xfrm>
            <a:off x="9719053" y="4526275"/>
            <a:ext cx="2472939" cy="2331726"/>
          </a:xfrm>
          <a:prstGeom prst="rect">
            <a:avLst/>
          </a:prstGeom>
        </p:spPr>
      </p:pic>
      <p:cxnSp>
        <p:nvCxnSpPr>
          <p:cNvPr id="78" name="Straight Connector 77">
            <a:extLst>
              <a:ext uri="{FF2B5EF4-FFF2-40B4-BE49-F238E27FC236}">
                <a16:creationId xmlns:a16="http://schemas.microsoft.com/office/drawing/2014/main" id="{C0C42060-C51A-4747-8EF1-1ECC341A63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8403336" y="777240"/>
            <a:ext cx="0" cy="7498080"/>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68" name="Image 67">
            <a:extLst>
              <a:ext uri="{FF2B5EF4-FFF2-40B4-BE49-F238E27FC236}">
                <a16:creationId xmlns:a16="http://schemas.microsoft.com/office/drawing/2014/main" id="{80953F05-F483-488C-B1BD-8D351A8CB7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989661"/>
            <a:ext cx="2559368" cy="1868338"/>
          </a:xfrm>
          <a:prstGeom prst="rect">
            <a:avLst/>
          </a:prstGeom>
        </p:spPr>
      </p:pic>
      <p:pic>
        <p:nvPicPr>
          <p:cNvPr id="69" name="Image 68">
            <a:extLst>
              <a:ext uri="{FF2B5EF4-FFF2-40B4-BE49-F238E27FC236}">
                <a16:creationId xmlns:a16="http://schemas.microsoft.com/office/drawing/2014/main" id="{7E020BE9-2B19-49C7-8B58-75052B80E5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3682" y="4773206"/>
            <a:ext cx="2070987" cy="2084793"/>
          </a:xfrm>
          <a:prstGeom prst="rect">
            <a:avLst/>
          </a:prstGeom>
        </p:spPr>
      </p:pic>
      <p:sp>
        <p:nvSpPr>
          <p:cNvPr id="49" name="ZoneTexte 48">
            <a:extLst>
              <a:ext uri="{FF2B5EF4-FFF2-40B4-BE49-F238E27FC236}">
                <a16:creationId xmlns:a16="http://schemas.microsoft.com/office/drawing/2014/main" id="{2D9CB585-74E0-4887-843E-C4413FEA1612}"/>
              </a:ext>
            </a:extLst>
          </p:cNvPr>
          <p:cNvSpPr txBox="1"/>
          <p:nvPr/>
        </p:nvSpPr>
        <p:spPr>
          <a:xfrm>
            <a:off x="0" y="104389"/>
            <a:ext cx="12192000" cy="707886"/>
          </a:xfrm>
          <a:prstGeom prst="rect">
            <a:avLst/>
          </a:prstGeom>
          <a:noFill/>
        </p:spPr>
        <p:txBody>
          <a:bodyPr wrap="square" rtlCol="0">
            <a:spAutoFit/>
          </a:bodyPr>
          <a:lstStyle/>
          <a:p>
            <a:pPr algn="ctr"/>
            <a:r>
              <a:rPr lang="fr-FR" sz="4000" dirty="0">
                <a:solidFill>
                  <a:schemeClr val="bg1"/>
                </a:solidFill>
              </a:rPr>
              <a:t>                           Avant / Après des travaux</a:t>
            </a:r>
          </a:p>
        </p:txBody>
      </p:sp>
      <p:sp>
        <p:nvSpPr>
          <p:cNvPr id="70" name="ZoneTexte 69">
            <a:extLst>
              <a:ext uri="{FF2B5EF4-FFF2-40B4-BE49-F238E27FC236}">
                <a16:creationId xmlns:a16="http://schemas.microsoft.com/office/drawing/2014/main" id="{E9FDA76F-F4F0-4883-B22D-BD944BC8A9F4}"/>
              </a:ext>
            </a:extLst>
          </p:cNvPr>
          <p:cNvSpPr txBox="1"/>
          <p:nvPr/>
        </p:nvSpPr>
        <p:spPr>
          <a:xfrm>
            <a:off x="910990" y="3308086"/>
            <a:ext cx="2761304" cy="369332"/>
          </a:xfrm>
          <a:prstGeom prst="rect">
            <a:avLst/>
          </a:prstGeom>
          <a:noFill/>
        </p:spPr>
        <p:txBody>
          <a:bodyPr wrap="square" rtlCol="0">
            <a:spAutoFit/>
          </a:bodyPr>
          <a:lstStyle/>
          <a:p>
            <a:pPr algn="ctr"/>
            <a:r>
              <a:rPr lang="fr-FR" dirty="0"/>
              <a:t>L’église abbatiale</a:t>
            </a:r>
          </a:p>
        </p:txBody>
      </p:sp>
      <p:sp>
        <p:nvSpPr>
          <p:cNvPr id="71" name="ZoneTexte 70">
            <a:extLst>
              <a:ext uri="{FF2B5EF4-FFF2-40B4-BE49-F238E27FC236}">
                <a16:creationId xmlns:a16="http://schemas.microsoft.com/office/drawing/2014/main" id="{C4B35E1C-55D5-4991-BC85-B2759DF78054}"/>
              </a:ext>
            </a:extLst>
          </p:cNvPr>
          <p:cNvSpPr txBox="1"/>
          <p:nvPr/>
        </p:nvSpPr>
        <p:spPr>
          <a:xfrm>
            <a:off x="1124466" y="4387268"/>
            <a:ext cx="2349445" cy="369332"/>
          </a:xfrm>
          <a:prstGeom prst="rect">
            <a:avLst/>
          </a:prstGeom>
          <a:noFill/>
        </p:spPr>
        <p:txBody>
          <a:bodyPr wrap="square" rtlCol="0">
            <a:spAutoFit/>
          </a:bodyPr>
          <a:lstStyle/>
          <a:p>
            <a:pPr algn="ctr"/>
            <a:r>
              <a:rPr lang="fr-FR" dirty="0"/>
              <a:t>Aile des convers</a:t>
            </a:r>
          </a:p>
        </p:txBody>
      </p:sp>
      <p:sp>
        <p:nvSpPr>
          <p:cNvPr id="73" name="ZoneTexte 72">
            <a:extLst>
              <a:ext uri="{FF2B5EF4-FFF2-40B4-BE49-F238E27FC236}">
                <a16:creationId xmlns:a16="http://schemas.microsoft.com/office/drawing/2014/main" id="{DC6860FF-F9CA-42A7-8905-9703E0020F6E}"/>
              </a:ext>
            </a:extLst>
          </p:cNvPr>
          <p:cNvSpPr txBox="1"/>
          <p:nvPr/>
        </p:nvSpPr>
        <p:spPr>
          <a:xfrm>
            <a:off x="4488982" y="4333321"/>
            <a:ext cx="1930292" cy="646331"/>
          </a:xfrm>
          <a:prstGeom prst="rect">
            <a:avLst/>
          </a:prstGeom>
          <a:noFill/>
        </p:spPr>
        <p:txBody>
          <a:bodyPr wrap="square" rtlCol="0">
            <a:spAutoFit/>
          </a:bodyPr>
          <a:lstStyle/>
          <a:p>
            <a:pPr algn="ctr"/>
            <a:r>
              <a:rPr lang="fr-FR" dirty="0"/>
              <a:t>Le cloître</a:t>
            </a:r>
          </a:p>
          <a:p>
            <a:pPr algn="r"/>
            <a:endParaRPr lang="fr-FR" dirty="0"/>
          </a:p>
        </p:txBody>
      </p:sp>
      <p:sp>
        <p:nvSpPr>
          <p:cNvPr id="75" name="ZoneTexte 74">
            <a:extLst>
              <a:ext uri="{FF2B5EF4-FFF2-40B4-BE49-F238E27FC236}">
                <a16:creationId xmlns:a16="http://schemas.microsoft.com/office/drawing/2014/main" id="{311026F3-595D-409F-A203-D3291987FF82}"/>
              </a:ext>
            </a:extLst>
          </p:cNvPr>
          <p:cNvSpPr txBox="1"/>
          <p:nvPr/>
        </p:nvSpPr>
        <p:spPr>
          <a:xfrm>
            <a:off x="8737600" y="5477164"/>
            <a:ext cx="2161304" cy="369454"/>
          </a:xfrm>
          <a:prstGeom prst="rect">
            <a:avLst/>
          </a:prstGeom>
          <a:noFill/>
        </p:spPr>
        <p:txBody>
          <a:bodyPr wrap="square" rtlCol="0">
            <a:spAutoFit/>
          </a:bodyPr>
          <a:lstStyle/>
          <a:p>
            <a:pPr algn="ctr"/>
            <a:r>
              <a:rPr lang="fr-FR" dirty="0"/>
              <a:t>Aile des officiers</a:t>
            </a:r>
          </a:p>
        </p:txBody>
      </p:sp>
    </p:spTree>
    <p:extLst>
      <p:ext uri="{BB962C8B-B14F-4D97-AF65-F5344CB8AC3E}">
        <p14:creationId xmlns:p14="http://schemas.microsoft.com/office/powerpoint/2010/main" val="146561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0"/>
                                        </p:tgtEl>
                                      </p:cBhvr>
                                    </p:animEffect>
                                    <p:set>
                                      <p:cBhvr>
                                        <p:cTn id="12" dur="1" fill="hold">
                                          <p:stCondLst>
                                            <p:cond delay="499"/>
                                          </p:stCondLst>
                                        </p:cTn>
                                        <p:tgtEl>
                                          <p:spTgt spid="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1"/>
                                        </p:tgtEl>
                                      </p:cBhvr>
                                    </p:animEffect>
                                    <p:set>
                                      <p:cBhvr>
                                        <p:cTn id="22" dur="1" fill="hold">
                                          <p:stCondLst>
                                            <p:cond delay="499"/>
                                          </p:stCondLst>
                                        </p:cTn>
                                        <p:tgtEl>
                                          <p:spTgt spid="7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3"/>
                                        </p:tgtEl>
                                      </p:cBhvr>
                                    </p:animEffect>
                                    <p:set>
                                      <p:cBhvr>
                                        <p:cTn id="32" dur="1" fill="hold">
                                          <p:stCondLst>
                                            <p:cond delay="499"/>
                                          </p:stCondLst>
                                        </p:cTn>
                                        <p:tgtEl>
                                          <p:spTgt spid="7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75"/>
                                        </p:tgtEl>
                                      </p:cBhvr>
                                    </p:animEffect>
                                    <p:set>
                                      <p:cBhvr>
                                        <p:cTn id="42"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1" grpId="0"/>
      <p:bldP spid="71" grpId="1"/>
      <p:bldP spid="73" grpId="0"/>
      <p:bldP spid="73" grpId="1"/>
      <p:bldP spid="75" grpId="0"/>
      <p:bldP spid="7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A3BF4CD8-57C7-4352-855E-4D1D383FF68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1100" b="4631"/>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2C7D684E-C700-467C-9803-5DF510202D58}"/>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fr-FR" sz="4000" dirty="0"/>
              <a:t>Informations diverses</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DBBBDE72-E31B-40BB-93C8-0577F524BCA2}"/>
              </a:ext>
            </a:extLst>
          </p:cNvPr>
          <p:cNvSpPr>
            <a:spLocks noGrp="1"/>
          </p:cNvSpPr>
          <p:nvPr>
            <p:ph type="body" sz="half" idx="2"/>
          </p:nvPr>
        </p:nvSpPr>
        <p:spPr/>
        <p:txBody>
          <a:bodyPr/>
          <a:lstStyle/>
          <a:p>
            <a:pPr algn="ctr"/>
            <a:r>
              <a:rPr lang="fr-FR" dirty="0">
                <a:solidFill>
                  <a:schemeClr val="bg1"/>
                </a:solidFill>
              </a:rPr>
              <a:t>L’abbaye accueille 90000 visiteurs annuels en moyenne.</a:t>
            </a:r>
          </a:p>
          <a:p>
            <a:pPr algn="ctr"/>
            <a:r>
              <a:rPr lang="fr-FR" dirty="0">
                <a:solidFill>
                  <a:schemeClr val="bg1"/>
                </a:solidFill>
              </a:rPr>
              <a:t>L'aile des Officiers, inaugurée le 29 juin 1995, offre 425 mètres carrés de surface utilisable par l'association pour rendre aux visiteurs de nouveaux services comme l’accueil, la circulation, l’organisation d’un magasin, une salle de réunion, les installations sanitaires</a:t>
            </a:r>
          </a:p>
          <a:p>
            <a:pPr algn="ctr"/>
            <a:r>
              <a:rPr lang="fr-FR" dirty="0">
                <a:solidFill>
                  <a:schemeClr val="bg1"/>
                </a:solidFill>
              </a:rPr>
              <a:t>L'église abbatiale est ouverte tous les jours entre 08h30 et 19h00. Le cloître et les pièces qui le bordent sont aussi accessibles aux horaires d'ouverture de la librairie, et sur demande. L'été et durant les vacances scolaires des visites guidées, des ateliers sont proposés.</a:t>
            </a:r>
          </a:p>
        </p:txBody>
      </p:sp>
    </p:spTree>
    <p:extLst>
      <p:ext uri="{BB962C8B-B14F-4D97-AF65-F5344CB8AC3E}">
        <p14:creationId xmlns:p14="http://schemas.microsoft.com/office/powerpoint/2010/main" val="21277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A5CF38A2-2E66-4539-9BA7-8E242448D54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1675" b="13326"/>
          <a:stretch/>
        </p:blipFill>
        <p:spPr>
          <a:xfrm>
            <a:off x="0" y="10"/>
            <a:ext cx="12191980" cy="6857990"/>
          </a:xfrm>
          <a:prstGeom prst="rect">
            <a:avLst/>
          </a:prstGeom>
        </p:spPr>
      </p:pic>
      <p:sp>
        <p:nvSpPr>
          <p:cNvPr id="30" name="Rectangle 2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a:extLst>
              <a:ext uri="{FF2B5EF4-FFF2-40B4-BE49-F238E27FC236}">
                <a16:creationId xmlns:a16="http://schemas.microsoft.com/office/drawing/2014/main" id="{2F15F5AA-F456-4DEE-8C42-580186A0960B}"/>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fr-FR" sz="3600">
                <a:solidFill>
                  <a:schemeClr val="tx1">
                    <a:lumMod val="85000"/>
                    <a:lumOff val="15000"/>
                  </a:schemeClr>
                </a:solidFill>
                <a:latin typeface="+mj-lt"/>
                <a:ea typeface="+mj-ea"/>
                <a:cs typeface="+mj-cs"/>
              </a:rPr>
              <a:t>   II/ L’aspect économique</a:t>
            </a:r>
          </a:p>
        </p:txBody>
      </p:sp>
      <p:cxnSp>
        <p:nvCxnSpPr>
          <p:cNvPr id="32" name="Straight Connector 3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26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181B724-4101-424D-98F8-B7588B2DCA32}"/>
              </a:ext>
            </a:extLst>
          </p:cNvPr>
          <p:cNvSpPr>
            <a:spLocks noGrp="1"/>
          </p:cNvSpPr>
          <p:nvPr>
            <p:ph type="body" sz="half" idx="2"/>
          </p:nvPr>
        </p:nvSpPr>
        <p:spPr>
          <a:xfrm>
            <a:off x="483561" y="671208"/>
            <a:ext cx="3651466" cy="3785419"/>
          </a:xfrm>
        </p:spPr>
        <p:txBody>
          <a:bodyPr vert="horz" lIns="91440" tIns="45720" rIns="91440" bIns="45720" rtlCol="0">
            <a:normAutofit/>
          </a:bodyPr>
          <a:lstStyle/>
          <a:p>
            <a:pPr algn="ctr"/>
            <a:endParaRPr lang="fr-FR" sz="1800" dirty="0"/>
          </a:p>
          <a:p>
            <a:pPr algn="ctr"/>
            <a:endParaRPr lang="fr-FR" sz="1800" dirty="0"/>
          </a:p>
          <a:p>
            <a:pPr algn="ctr"/>
            <a:r>
              <a:rPr lang="fr-FR" sz="1800" dirty="0"/>
              <a:t>Des visites sont organisés, l’église est en libre accès, l’accès à l’abbaye et au cloitre est en revanche payant. </a:t>
            </a:r>
          </a:p>
          <a:p>
            <a:pPr algn="ctr"/>
            <a:r>
              <a:rPr lang="fr-FR" sz="1800" dirty="0"/>
              <a:t>Grâce à la somme de 7€ prélevé aux personnes souhaitant visiter ces parties, l’abbaye dispose de fonds pour rénover / entretenir mais aussi pour permettre aux religieux de vivre décemment.</a:t>
            </a:r>
          </a:p>
        </p:txBody>
      </p:sp>
      <p:pic>
        <p:nvPicPr>
          <p:cNvPr id="1026" name="Picture 2" descr="Image associÃ©e">
            <a:extLst>
              <a:ext uri="{FF2B5EF4-FFF2-40B4-BE49-F238E27FC236}">
                <a16:creationId xmlns:a16="http://schemas.microsoft.com/office/drawing/2014/main" id="{5AAA84AF-15EE-4FAF-8279-08693ADD66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4" r="16216"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6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078C0C60-DDF9-499E-9D27-436318FE5F48}"/>
              </a:ext>
            </a:extLst>
          </p:cNvPr>
          <p:cNvSpPr>
            <a:spLocks noGrp="1"/>
          </p:cNvSpPr>
          <p:nvPr>
            <p:ph type="title"/>
          </p:nvPr>
        </p:nvSpPr>
        <p:spPr>
          <a:xfrm>
            <a:off x="804672" y="802955"/>
            <a:ext cx="4977976" cy="1454051"/>
          </a:xfrm>
        </p:spPr>
        <p:txBody>
          <a:bodyPr vert="horz" lIns="91440" tIns="45720" rIns="91440" bIns="45720" rtlCol="0" anchor="ctr">
            <a:normAutofit/>
          </a:bodyPr>
          <a:lstStyle/>
          <a:p>
            <a:pPr algn="ctr"/>
            <a:r>
              <a:rPr lang="en-US" sz="4400" kern="1200">
                <a:solidFill>
                  <a:srgbClr val="000000"/>
                </a:solidFill>
                <a:latin typeface="+mj-lt"/>
                <a:ea typeface="+mj-ea"/>
                <a:cs typeface="+mj-cs"/>
              </a:rPr>
              <a:t>La boutique </a:t>
            </a:r>
          </a:p>
        </p:txBody>
      </p:sp>
      <p:sp>
        <p:nvSpPr>
          <p:cNvPr id="76"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associÃ©e">
            <a:extLst>
              <a:ext uri="{FF2B5EF4-FFF2-40B4-BE49-F238E27FC236}">
                <a16:creationId xmlns:a16="http://schemas.microsoft.com/office/drawing/2014/main" id="{62998105-FF3C-4464-9833-A7BB920E7D0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953" r="1" b="20237"/>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Espace réservé du texte 3">
            <a:extLst>
              <a:ext uri="{FF2B5EF4-FFF2-40B4-BE49-F238E27FC236}">
                <a16:creationId xmlns:a16="http://schemas.microsoft.com/office/drawing/2014/main" id="{8B432D45-2CD9-4947-9718-2C385026CD88}"/>
              </a:ext>
            </a:extLst>
          </p:cNvPr>
          <p:cNvSpPr>
            <a:spLocks noGrp="1"/>
          </p:cNvSpPr>
          <p:nvPr>
            <p:ph type="body" sz="half" idx="2"/>
          </p:nvPr>
        </p:nvSpPr>
        <p:spPr>
          <a:xfrm>
            <a:off x="804672" y="2488357"/>
            <a:ext cx="4977578" cy="3639289"/>
          </a:xfrm>
        </p:spPr>
        <p:txBody>
          <a:bodyPr vert="horz" lIns="91440" tIns="45720" rIns="91440" bIns="45720" rtlCol="0" anchor="ctr">
            <a:normAutofit/>
          </a:bodyPr>
          <a:lstStyle/>
          <a:p>
            <a:r>
              <a:rPr lang="fr-FR" sz="2000">
                <a:solidFill>
                  <a:srgbClr val="000000"/>
                </a:solidFill>
              </a:rPr>
              <a:t>   Les jardins de l’Abbaye regorgent de richesses. Notre productrice Céline Soula les transforme pour vous proposer des tisanes,</a:t>
            </a:r>
            <a:br>
              <a:rPr lang="fr-FR" sz="2000">
                <a:solidFill>
                  <a:srgbClr val="000000"/>
                </a:solidFill>
              </a:rPr>
            </a:br>
            <a:r>
              <a:rPr lang="fr-FR" sz="2000">
                <a:solidFill>
                  <a:srgbClr val="000000"/>
                </a:solidFill>
              </a:rPr>
              <a:t>confitures, vinaigres et alcools 100% Boscodon! </a:t>
            </a:r>
          </a:p>
          <a:p>
            <a:r>
              <a:rPr lang="fr-FR" sz="2000">
                <a:solidFill>
                  <a:srgbClr val="000000"/>
                </a:solidFill>
              </a:rPr>
              <a:t>   Vous trouverez également dans le magasin différents produits monastiques: objets religieux, artisanat, biscuits, bière, miel... </a:t>
            </a:r>
          </a:p>
        </p:txBody>
      </p:sp>
      <p:sp>
        <p:nvSpPr>
          <p:cNvPr id="78"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descr="http://www.provencedoc.com/wp-content/uploads/2018/10/bi%C3%A8re-des-moines-2-e1538984090673-576x1024.jpg">
            <a:extLst>
              <a:ext uri="{FF2B5EF4-FFF2-40B4-BE49-F238E27FC236}">
                <a16:creationId xmlns:a16="http://schemas.microsoft.com/office/drawing/2014/main" id="{A4489F50-0FBB-4609-AC16-2121372865B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30666" r="1" b="24955"/>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862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Words>
  <Application>Microsoft Office PowerPoint</Application>
  <PresentationFormat>Grand écran</PresentationFormat>
  <Paragraphs>32</Paragraphs>
  <Slides>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Abbaye de Boscodon</vt:lpstr>
      <vt:lpstr>Sommaire </vt:lpstr>
      <vt:lpstr>Présentation PowerPoint</vt:lpstr>
      <vt:lpstr>I/ Aspect monastique</vt:lpstr>
      <vt:lpstr>Présentation PowerPoint</vt:lpstr>
      <vt:lpstr>Informations diverses</vt:lpstr>
      <vt:lpstr>Présentation PowerPoint</vt:lpstr>
      <vt:lpstr>Présentation PowerPoint</vt:lpstr>
      <vt:lpstr>La boutique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Abbaye de Boscodon</dc:title>
  <dc:creator>Gabriel Mabelly</dc:creator>
  <cp:lastModifiedBy>Gabriel Mabelly</cp:lastModifiedBy>
  <cp:revision>1</cp:revision>
  <dcterms:created xsi:type="dcterms:W3CDTF">2019-03-18T14:34:51Z</dcterms:created>
  <dcterms:modified xsi:type="dcterms:W3CDTF">2019-03-18T14:35:07Z</dcterms:modified>
</cp:coreProperties>
</file>