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dt" idx="4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n"/>
          <p:cNvSpPr txBox="1">
            <a:spLocks noGrp="1"/>
          </p:cNvSpPr>
          <p:nvPr>
            <p:ph type="sldNum" idx="5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2012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45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277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6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96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112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72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/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2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2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2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8932862" y="5870575"/>
            <a:ext cx="15986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0609262" y="5870575"/>
            <a:ext cx="54927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29837" cy="145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685800" y="2141537"/>
            <a:ext cx="10129837" cy="364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/>
          <a:lstStyle>
            <a:lvl1pPr marL="457200" lvl="0" indent="-2286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2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2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2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8589962" y="5870575"/>
            <a:ext cx="15986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10266362" y="5870575"/>
            <a:ext cx="54927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589962" y="5870575"/>
            <a:ext cx="15986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0266362" y="5870575"/>
            <a:ext cx="54927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3962400" y="1963737"/>
            <a:ext cx="7196137" cy="241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/>
          <a:lstStyle>
            <a:lvl1pPr marR="0" lvl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8932862" y="5870575"/>
            <a:ext cx="15986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3962400" y="5870575"/>
            <a:ext cx="489426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609262" y="5870575"/>
            <a:ext cx="54927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2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2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2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29837" cy="145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685800" y="2141537"/>
            <a:ext cx="10129837" cy="364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/>
          <a:lstStyle>
            <a:lvl1pPr marL="457200" marR="0" lvl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2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2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2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8589962" y="5870575"/>
            <a:ext cx="15986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685800" y="5870575"/>
            <a:ext cx="7826375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0266362" y="5870575"/>
            <a:ext cx="54927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589962" y="5870575"/>
            <a:ext cx="15986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685800" y="5870575"/>
            <a:ext cx="7826375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266362" y="5870575"/>
            <a:ext cx="54927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2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2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2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2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 idx="4294967295"/>
          </p:nvPr>
        </p:nvSpPr>
        <p:spPr>
          <a:xfrm>
            <a:off x="3962400" y="1587"/>
            <a:ext cx="7197725" cy="24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BRUNELLO CUCINELLI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4415150" y="2181450"/>
            <a:ext cx="7197600" cy="1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L'ENTREPRENEUR ILLUMINÉ</a:t>
            </a:r>
            <a:endParaRPr/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2946400"/>
            <a:ext cx="3490912" cy="260826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/>
          <p:nvPr/>
        </p:nvSpPr>
        <p:spPr>
          <a:xfrm>
            <a:off x="4415025" y="2704211"/>
            <a:ext cx="7197725" cy="140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roi pérougien du cachemire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 vie </a:t>
            </a:r>
            <a:endParaRPr/>
          </a:p>
        </p:txBody>
      </p:sp>
      <p:sp>
        <p:nvSpPr>
          <p:cNvPr id="61" name="Google Shape;61;p8"/>
          <p:cNvSpPr txBox="1"/>
          <p:nvPr/>
        </p:nvSpPr>
        <p:spPr>
          <a:xfrm>
            <a:off x="685800" y="1860550"/>
            <a:ext cx="6789737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❖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Quand il était petit, il vivait en </a:t>
            </a: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campagne</a:t>
            </a: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avec sa famille, parce que son père était un paysan, qui travaillait la terre.</a:t>
            </a:r>
            <a:endParaRPr/>
          </a:p>
          <a:p>
            <a:pPr marL="285750" marR="0" lvl="0" indent="-2841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❖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Mais, après ils sont allés  vivre en </a:t>
            </a: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ville</a:t>
            </a: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où tout son monde a changé. Son père était toujours </a:t>
            </a: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humilié</a:t>
            </a: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et Brunello, tous les soirs, voyait son père pleurer à cause du travail. </a:t>
            </a:r>
            <a:endParaRPr/>
          </a:p>
          <a:p>
            <a:pPr marL="285750" marR="0" lvl="0" indent="-2841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❖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Cucinelli s’est formé dans les </a:t>
            </a: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cafés</a:t>
            </a: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où il a pu rencontrer et connaître beaucoup de personnes extraordinaires.</a:t>
            </a:r>
            <a:endParaRPr/>
          </a:p>
          <a:p>
            <a:pPr marL="285750" marR="0" lvl="0" indent="-2841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❖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Après, il s'est marié avec sa </a:t>
            </a: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femme</a:t>
            </a: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qui avait une boutique de vêtements. Avec l’aide de sa femme et le support de beaucoup d’autre personnes (le teinturier), près de lui, il a commencé son activité. </a:t>
            </a:r>
            <a:endParaRPr/>
          </a:p>
          <a:p>
            <a:pPr marL="285750" marR="0" lvl="0" indent="-2841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❖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Quand son activité est devenue célèbre dans le monde entier, il est devenu de plus en plus </a:t>
            </a: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riche</a:t>
            </a: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et célèbre.</a:t>
            </a:r>
            <a:endParaRPr/>
          </a:p>
          <a:p>
            <a:pPr marL="0" marR="0" lvl="0" indent="0" algn="l" rtl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1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7928" y="609600"/>
            <a:ext cx="2048960" cy="313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50865" y="2605190"/>
            <a:ext cx="2236323" cy="3363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/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Ses dirigeants </a:t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685800" y="1860550"/>
            <a:ext cx="6789737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838200" y="2011362"/>
            <a:ext cx="6789737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❖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Brunello Cucinelli, depuis le début de son activité, a toujours recherché des </a:t>
            </a: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collaborateurs fiables et très expérimentés</a:t>
            </a: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85750" marR="0" lvl="0" indent="-2841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❖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Chacun d’eux est spécialisé dans un domaine différent: les uns dans le domaine linguistique, les autres dans le domaine financier, etc.</a:t>
            </a:r>
            <a:endParaRPr/>
          </a:p>
          <a:p>
            <a:pPr marL="285750" marR="0" lvl="0" indent="-2841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❖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dirigeants s’intéressent également au développement de l’entreprise humaniste, car il s’agit d’un projet visant à </a:t>
            </a: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améliorer le monde du travail.</a:t>
            </a:r>
            <a:endParaRPr/>
          </a:p>
          <a:p>
            <a:pPr marL="285750" marR="0" lvl="0" indent="-2841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❖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Parmi ses collaborateurs, il y a aussi des membres de sa famille.</a:t>
            </a:r>
            <a:endParaRPr/>
          </a:p>
          <a:p>
            <a:pPr marL="0" marR="0" lvl="0" indent="0" algn="l" rtl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1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0337" y="2217737"/>
            <a:ext cx="4259264" cy="237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/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 philosophie  </a:t>
            </a:r>
            <a:endParaRPr/>
          </a:p>
        </p:txBody>
      </p:sp>
      <p:sp>
        <p:nvSpPr>
          <p:cNvPr id="77" name="Google Shape;77;p10"/>
          <p:cNvSpPr txBox="1"/>
          <p:nvPr/>
        </p:nvSpPr>
        <p:spPr>
          <a:xfrm>
            <a:off x="685800" y="1860550"/>
            <a:ext cx="5715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❖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 fil des ans, Cucinelli est également reconnu pour </a:t>
            </a: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 nouvelle vision </a:t>
            </a: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du placement de travail, basée sur la dignité de l'homme (situé au centre de son entreprise), inspirée par Adriano Olivetti.</a:t>
            </a:r>
            <a:endParaRPr/>
          </a:p>
          <a:p>
            <a:pPr marL="285750" marR="0" lvl="0" indent="-2841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❖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Dans </a:t>
            </a: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 vision éthique</a:t>
            </a: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le profit est perçu comme un moyen d'améliorer l'existence du lieu et d'enrichir l'aspect culturel, et non le profit.</a:t>
            </a:r>
            <a:endParaRPr/>
          </a:p>
          <a:p>
            <a:pPr marL="285750" marR="0" lvl="0" indent="-2841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❖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 centre de sa éthique il y a aussi </a:t>
            </a: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« le plaisir du travail »</a:t>
            </a: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pour les ouvriers. </a:t>
            </a:r>
            <a:endParaRPr/>
          </a:p>
          <a:p>
            <a:pPr marL="285750" marR="0" lvl="0" indent="-2841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800" b="1" i="0" u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Le droit doit être une satisfaction personnelle et 	pas un obligation. </a:t>
            </a:r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2750" y="1825625"/>
            <a:ext cx="4541837" cy="3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 secteur de travail et sa clientèle </a:t>
            </a:r>
            <a:endParaRPr/>
          </a:p>
        </p:txBody>
      </p:sp>
      <p:sp>
        <p:nvSpPr>
          <p:cNvPr id="84" name="Google Shape;84;p11"/>
          <p:cNvSpPr txBox="1"/>
          <p:nvPr/>
        </p:nvSpPr>
        <p:spPr>
          <a:xfrm>
            <a:off x="685800" y="2141537"/>
            <a:ext cx="6037262" cy="364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318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 entreprise est placée dans le secteur du vêtement de luxe: ses maillots sont également vendus à plus de 2000 € chacun et, de son propre aveu, l’entreprise pourrait gagner beaucoup plus. </a:t>
            </a:r>
            <a:endParaRPr/>
          </a:p>
          <a:p>
            <a:pPr marL="431800" marR="0" lvl="0" indent="-3238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Ses produits s'adressent à une clientèle riche, renforçant ainsi l'importance d'un artisan traditionnel, le tailleur.</a:t>
            </a:r>
            <a:endParaRPr/>
          </a:p>
          <a:p>
            <a:pPr marL="431800" marR="0" lvl="0" indent="-3238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Blake Lively et Ryan Reynolds, stars du monde, portent toujours des vêtements Cucinelli, faisant la publicité de la marque dans le monde entier.</a:t>
            </a:r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512" y="1871662"/>
            <a:ext cx="3095625" cy="4751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chiffres </a:t>
            </a:r>
            <a:endParaRPr/>
          </a:p>
        </p:txBody>
      </p:sp>
      <p:sp>
        <p:nvSpPr>
          <p:cNvPr id="91" name="Google Shape;91;p12"/>
          <p:cNvSpPr txBox="1"/>
          <p:nvPr/>
        </p:nvSpPr>
        <p:spPr>
          <a:xfrm>
            <a:off x="577850" y="1836737"/>
            <a:ext cx="6292850" cy="364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❖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Pour Brunello Cucinelli il y a eu </a:t>
            </a: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 record de chiffre d'affaires 2018 </a:t>
            </a:r>
            <a:endParaRPr/>
          </a:p>
          <a:p>
            <a:pPr marL="285750" marR="0" lvl="0" indent="-2841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❖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roi de cachemire continue de voler </a:t>
            </a:r>
            <a:r>
              <a:rPr lang="en-US" sz="1800" b="1" i="0" u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Le chiffre d'affaires net au 30 septembre 2018 s'élevait à 422,1 millions d'euros.</a:t>
            </a:r>
            <a:endParaRPr/>
          </a:p>
          <a:p>
            <a:pPr marL="285750" marR="0" lvl="0" indent="-2841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❖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 Les ventes de toutes les zones géographiques et de tous les canaux de distribution augmentent. </a:t>
            </a:r>
            <a:endParaRPr/>
          </a:p>
          <a:p>
            <a:pPr marL="285750" marR="0" lvl="0" indent="-2841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41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❖"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ouvriers de Brunello Cucinelli sont </a:t>
            </a: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1365</a:t>
            </a: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3100" y="2217737"/>
            <a:ext cx="5016500" cy="300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Widescreen</PresentationFormat>
  <Paragraphs>29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Calibri</vt:lpstr>
      <vt:lpstr>Noto Sans Symbols</vt:lpstr>
      <vt:lpstr>Times New Roman</vt:lpstr>
      <vt:lpstr>POI_THEME_TEMPLATE_DESIGN</vt:lpstr>
      <vt:lpstr>POI_THEME_TEMPLATE_DESIGN</vt:lpstr>
      <vt:lpstr>POI_THEME_TEMPLATE_DESIGN</vt:lpstr>
      <vt:lpstr>BRUNELLO CUCINELLI</vt:lpstr>
      <vt:lpstr>Sa vie </vt:lpstr>
      <vt:lpstr>Presentazione standard di PowerPoint</vt:lpstr>
      <vt:lpstr>Presentazione standard di PowerPoint</vt:lpstr>
      <vt:lpstr>Son secteur de travail et sa clientèle </vt:lpstr>
      <vt:lpstr>Les chiffres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BRUNELLO CUCINELLI</dc:title>
  <cp:lastModifiedBy>Emma</cp:lastModifiedBy>
  <cp:revision>1</cp:revision>
  <dcterms:modified xsi:type="dcterms:W3CDTF">2019-02-25T15:01:45Z</dcterms:modified>
</cp:coreProperties>
</file>