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63375E6-291D-4D46-AE49-EF6C82E2CC27}" type="datetimeFigureOut">
              <a:rPr lang="el-GR" smtClean="0"/>
              <a:t>15/3/2018</a:t>
            </a:fld>
            <a:endParaRPr lang="el-GR"/>
          </a:p>
        </p:txBody>
      </p:sp>
      <p:sp>
        <p:nvSpPr>
          <p:cNvPr id="5" name="Footer Placeholder 4"/>
          <p:cNvSpPr>
            <a:spLocks noGrp="1"/>
          </p:cNvSpPr>
          <p:nvPr>
            <p:ph type="ftr" sz="quarter" idx="11"/>
          </p:nvPr>
        </p:nvSpPr>
        <p:spPr/>
        <p:txBody>
          <a:bodyPr/>
          <a:lstStyle/>
          <a:p>
            <a:endParaRPr lang="el-G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EF60150-E326-46C3-9E37-EAE3993B23D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63375E6-291D-4D46-AE49-EF6C82E2CC27}" type="datetimeFigureOut">
              <a:rPr lang="el-GR" smtClean="0"/>
              <a:t>15/3/2018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F60150-E326-46C3-9E37-EAE3993B23D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63375E6-291D-4D46-AE49-EF6C82E2CC27}" type="datetimeFigureOut">
              <a:rPr lang="el-GR" smtClean="0"/>
              <a:t>15/3/2018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F60150-E326-46C3-9E37-EAE3993B23D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63375E6-291D-4D46-AE49-EF6C82E2CC27}" type="datetimeFigureOut">
              <a:rPr lang="el-GR" smtClean="0"/>
              <a:t>15/3/2018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F60150-E326-46C3-9E37-EAE3993B23D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463375E6-291D-4D46-AE49-EF6C82E2CC27}" type="datetimeFigureOut">
              <a:rPr lang="el-GR" smtClean="0"/>
              <a:t>15/3/2018</a:t>
            </a:fld>
            <a:endParaRPr lang="el-GR"/>
          </a:p>
        </p:txBody>
      </p:sp>
      <p:sp>
        <p:nvSpPr>
          <p:cNvPr id="8" name="Slide Number Placeholder 7"/>
          <p:cNvSpPr>
            <a:spLocks noGrp="1"/>
          </p:cNvSpPr>
          <p:nvPr>
            <p:ph type="sldNum" sz="quarter" idx="11"/>
          </p:nvPr>
        </p:nvSpPr>
        <p:spPr/>
        <p:txBody>
          <a:bodyPr/>
          <a:lstStyle/>
          <a:p>
            <a:fld id="{5EF60150-E326-46C3-9E37-EAE3993B23DC}"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63375E6-291D-4D46-AE49-EF6C82E2CC27}" type="datetimeFigureOut">
              <a:rPr lang="el-GR" smtClean="0"/>
              <a:t>15/3/2018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F60150-E326-46C3-9E37-EAE3993B23DC}"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l-GR" smtClean="0"/>
              <a:t>Στυλ υποδείγματος κειμένου</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63375E6-291D-4D46-AE49-EF6C82E2CC27}" type="datetimeFigureOut">
              <a:rPr lang="el-GR" smtClean="0"/>
              <a:t>15/3/2018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EF60150-E326-46C3-9E37-EAE3993B23DC}"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463375E6-291D-4D46-AE49-EF6C82E2CC27}" type="datetimeFigureOut">
              <a:rPr lang="el-GR" smtClean="0"/>
              <a:t>15/3/2018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EF60150-E326-46C3-9E37-EAE3993B23D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375E6-291D-4D46-AE49-EF6C82E2CC27}" type="datetimeFigureOut">
              <a:rPr lang="el-GR" smtClean="0"/>
              <a:t>15/3/2018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EF60150-E326-46C3-9E37-EAE3993B23D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63375E6-291D-4D46-AE49-EF6C82E2CC27}" type="datetimeFigureOut">
              <a:rPr lang="el-GR" smtClean="0"/>
              <a:t>15/3/2018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F60150-E326-46C3-9E37-EAE3993B23DC}"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63375E6-291D-4D46-AE49-EF6C82E2CC27}" type="datetimeFigureOut">
              <a:rPr lang="el-GR" smtClean="0"/>
              <a:t>15/3/2018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EF60150-E326-46C3-9E37-EAE3993B23DC}" type="slidenum">
              <a:rPr lang="el-GR" smtClean="0"/>
              <a:t>‹#›</a:t>
            </a:fld>
            <a:endParaRPr lang="el-G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l-GR" smtClean="0"/>
              <a:t>Στυλ κύριου τίτλου</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63375E6-291D-4D46-AE49-EF6C82E2CC27}" type="datetimeFigureOut">
              <a:rPr lang="el-GR" smtClean="0"/>
              <a:t>15/3/2018</a:t>
            </a:fld>
            <a:endParaRPr lang="el-G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l-G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EF60150-E326-46C3-9E37-EAE3993B23DC}" type="slidenum">
              <a:rPr lang="el-GR" smtClean="0"/>
              <a:t>‹#›</a:t>
            </a:fld>
            <a:endParaRPr lang="el-G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235000"/>
                    </a14:imgEffect>
                    <a14:imgEffect>
                      <a14:brightnessContrast contrast="20000"/>
                    </a14:imgEffect>
                  </a14:imgLayer>
                </a14:imgProps>
              </a:ext>
              <a:ext uri="{28A0092B-C50C-407E-A947-70E740481C1C}">
                <a14:useLocalDpi xmlns:a14="http://schemas.microsoft.com/office/drawing/2010/main" val="0"/>
              </a:ext>
            </a:extLst>
          </a:blip>
          <a:srcRect l="1061" t="4205" r="1061" b="4432"/>
          <a:stretch/>
        </p:blipFill>
        <p:spPr>
          <a:xfrm>
            <a:off x="611560" y="476672"/>
            <a:ext cx="5040560" cy="4248472"/>
          </a:xfrm>
          <a:prstGeom prst="ellipse">
            <a:avLst/>
          </a:prstGeom>
        </p:spPr>
      </p:pic>
      <p:sp>
        <p:nvSpPr>
          <p:cNvPr id="2" name="Τίτλος 1"/>
          <p:cNvSpPr>
            <a:spLocks noGrp="1"/>
          </p:cNvSpPr>
          <p:nvPr>
            <p:ph type="ctrTitle"/>
          </p:nvPr>
        </p:nvSpPr>
        <p:spPr>
          <a:xfrm>
            <a:off x="1979712" y="3604195"/>
            <a:ext cx="8820472" cy="3054201"/>
          </a:xfrm>
        </p:spPr>
        <p:txBody>
          <a:bodyPr/>
          <a:lstStyle/>
          <a:p>
            <a:r>
              <a:rPr lang="en-US" dirty="0" smtClean="0">
                <a:solidFill>
                  <a:schemeClr val="tx1">
                    <a:lumMod val="75000"/>
                    <a:lumOff val="25000"/>
                  </a:schemeClr>
                </a:solidFill>
                <a:latin typeface="Adobe Caslon Pro Bold" pitchFamily="18" charset="0"/>
              </a:rPr>
              <a:t>Odysseus</a:t>
            </a:r>
            <a:r>
              <a:rPr lang="en-US" dirty="0" smtClean="0">
                <a:solidFill>
                  <a:schemeClr val="bg2">
                    <a:lumMod val="75000"/>
                  </a:schemeClr>
                </a:solidFill>
                <a:latin typeface="Adobe Caslon Pro Bold" pitchFamily="18" charset="0"/>
              </a:rPr>
              <a:t>,</a:t>
            </a:r>
            <a:r>
              <a:rPr lang="en-US" dirty="0" smtClean="0">
                <a:solidFill>
                  <a:schemeClr val="bg2">
                    <a:lumMod val="75000"/>
                  </a:schemeClr>
                </a:solidFill>
              </a:rPr>
              <a:t/>
            </a:r>
            <a:br>
              <a:rPr lang="en-US" dirty="0" smtClean="0">
                <a:solidFill>
                  <a:schemeClr val="bg2">
                    <a:lumMod val="75000"/>
                  </a:schemeClr>
                </a:solidFill>
              </a:rPr>
            </a:br>
            <a:r>
              <a:rPr lang="en-US" sz="2800" dirty="0" smtClean="0">
                <a:solidFill>
                  <a:schemeClr val="bg2">
                    <a:lumMod val="75000"/>
                  </a:schemeClr>
                </a:solidFill>
              </a:rPr>
              <a:t>the first immigrant</a:t>
            </a:r>
            <a:endParaRPr lang="el-GR" sz="2800" dirty="0">
              <a:solidFill>
                <a:schemeClr val="bg2">
                  <a:lumMod val="75000"/>
                </a:schemeClr>
              </a:solidFill>
            </a:endParaRPr>
          </a:p>
        </p:txBody>
      </p:sp>
    </p:spTree>
    <p:extLst>
      <p:ext uri="{BB962C8B-B14F-4D97-AF65-F5344CB8AC3E}">
        <p14:creationId xmlns:p14="http://schemas.microsoft.com/office/powerpoint/2010/main" val="20481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196752"/>
            <a:ext cx="3744416" cy="6029747"/>
          </a:xfrm>
        </p:spPr>
        <p:txBody>
          <a:bodyPr/>
          <a:lstStyle/>
          <a:p>
            <a:r>
              <a:rPr lang="en-US" dirty="0" smtClean="0">
                <a:solidFill>
                  <a:schemeClr val="tx1">
                    <a:lumMod val="75000"/>
                    <a:lumOff val="25000"/>
                  </a:schemeClr>
                </a:solidFill>
              </a:rPr>
              <a:t>At first glance, one can say that the well-known epic of Homer, Odyssey it’s nothing but fiction and Odysseus just another fictional character.</a:t>
            </a:r>
          </a:p>
          <a:p>
            <a:r>
              <a:rPr lang="en-US" dirty="0" smtClean="0">
                <a:solidFill>
                  <a:schemeClr val="tx1">
                    <a:lumMod val="75000"/>
                    <a:lumOff val="25000"/>
                  </a:schemeClr>
                </a:solidFill>
              </a:rPr>
              <a:t>Instead, if we change our viewpoint we could see that the story of Odysseus might have a lot in common with a modern society IMMIGRANT. </a:t>
            </a:r>
            <a:endParaRPr lang="el-GR" dirty="0">
              <a:solidFill>
                <a:schemeClr val="tx1">
                  <a:lumMod val="75000"/>
                  <a:lumOff val="25000"/>
                </a:schemeClr>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509050"/>
            <a:ext cx="4023876" cy="3504126"/>
          </a:xfrm>
          <a:prstGeom prst="ellipse">
            <a:avLst/>
          </a:prstGeom>
        </p:spPr>
      </p:pic>
    </p:spTree>
    <p:extLst>
      <p:ext uri="{BB962C8B-B14F-4D97-AF65-F5344CB8AC3E}">
        <p14:creationId xmlns:p14="http://schemas.microsoft.com/office/powerpoint/2010/main" val="47662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47" r="78" b="11957"/>
          <a:stretch/>
        </p:blipFill>
        <p:spPr>
          <a:xfrm>
            <a:off x="179512" y="548680"/>
            <a:ext cx="8691917" cy="4256648"/>
          </a:xfrm>
          <a:prstGeom prst="roundRect">
            <a:avLst/>
          </a:prstGeom>
        </p:spPr>
      </p:pic>
      <p:sp>
        <p:nvSpPr>
          <p:cNvPr id="7" name="TextBox 6"/>
          <p:cNvSpPr txBox="1"/>
          <p:nvPr/>
        </p:nvSpPr>
        <p:spPr>
          <a:xfrm>
            <a:off x="323528" y="5229200"/>
            <a:ext cx="5904656" cy="707886"/>
          </a:xfrm>
          <a:prstGeom prst="rect">
            <a:avLst/>
          </a:prstGeom>
          <a:noFill/>
        </p:spPr>
        <p:txBody>
          <a:bodyPr wrap="square" rtlCol="0">
            <a:spAutoFit/>
          </a:bodyPr>
          <a:lstStyle/>
          <a:p>
            <a:r>
              <a:rPr lang="en-US" sz="2000" dirty="0" smtClean="0">
                <a:solidFill>
                  <a:schemeClr val="tx1">
                    <a:lumMod val="75000"/>
                    <a:lumOff val="25000"/>
                  </a:schemeClr>
                </a:solidFill>
              </a:rPr>
              <a:t>Odysseus’ route and the places where he came across with enemies, fictional characters etc. </a:t>
            </a:r>
            <a:endParaRPr lang="el-GR" sz="2000" dirty="0">
              <a:solidFill>
                <a:schemeClr val="tx1">
                  <a:lumMod val="75000"/>
                  <a:lumOff val="25000"/>
                </a:schemeClr>
              </a:solidFill>
            </a:endParaRPr>
          </a:p>
        </p:txBody>
      </p:sp>
    </p:spTree>
    <p:extLst>
      <p:ext uri="{BB962C8B-B14F-4D97-AF65-F5344CB8AC3E}">
        <p14:creationId xmlns:p14="http://schemas.microsoft.com/office/powerpoint/2010/main" val="841422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196752"/>
            <a:ext cx="7776864" cy="4824536"/>
          </a:xfrm>
        </p:spPr>
        <p:txBody>
          <a:bodyPr>
            <a:normAutofit/>
          </a:bodyPr>
          <a:lstStyle/>
          <a:p>
            <a:r>
              <a:rPr lang="en-US" sz="2400" dirty="0" smtClean="0">
                <a:solidFill>
                  <a:schemeClr val="tx1">
                    <a:lumMod val="75000"/>
                    <a:lumOff val="25000"/>
                  </a:schemeClr>
                </a:solidFill>
              </a:rPr>
              <a:t>By taking a close look at the map, we can see Odysseus’ journey across the Mediterranean Sea. Like all immigrants he also travelled through a plethora of different places and countries, having however as a main goal to return to his homeland. Throughout his journey, an immigrant might come across obstacles that prevent them from obtaining their main </a:t>
            </a:r>
            <a:r>
              <a:rPr lang="en-US" dirty="0" smtClean="0">
                <a:solidFill>
                  <a:schemeClr val="tx1">
                    <a:lumMod val="75000"/>
                    <a:lumOff val="25000"/>
                  </a:schemeClr>
                </a:solidFill>
              </a:rPr>
              <a:t>goal. </a:t>
            </a:r>
            <a:endParaRPr lang="el-GR" dirty="0">
              <a:solidFill>
                <a:schemeClr val="tx1">
                  <a:lumMod val="75000"/>
                  <a:lumOff val="25000"/>
                </a:schemeClr>
              </a:solidFill>
            </a:endParaRPr>
          </a:p>
        </p:txBody>
      </p:sp>
    </p:spTree>
    <p:extLst>
      <p:ext uri="{BB962C8B-B14F-4D97-AF65-F5344CB8AC3E}">
        <p14:creationId xmlns:p14="http://schemas.microsoft.com/office/powerpoint/2010/main" val="88913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620688"/>
            <a:ext cx="7620000" cy="4373563"/>
          </a:xfrm>
        </p:spPr>
        <p:txBody>
          <a:bodyPr>
            <a:normAutofit/>
          </a:bodyPr>
          <a:lstStyle/>
          <a:p>
            <a:r>
              <a:rPr lang="en-US" sz="2400" dirty="0">
                <a:solidFill>
                  <a:schemeClr val="tx1">
                    <a:lumMod val="75000"/>
                    <a:lumOff val="25000"/>
                  </a:schemeClr>
                </a:solidFill>
              </a:rPr>
              <a:t>Such obstacles might be racism for example. When not being accepted in a society, it becomes instantly impossible for someone to achieve anything. It could be argued that these kind of problems also exist in Odyssey. All the mythological monsters that stand in Odysseus’ way could be a metaphor for all modern society’s issues that an immigrant has to deal with. </a:t>
            </a:r>
            <a:endParaRPr lang="el-GR" sz="2400" dirty="0">
              <a:solidFill>
                <a:schemeClr val="tx1">
                  <a:lumMod val="75000"/>
                  <a:lumOff val="25000"/>
                </a:schemeClr>
              </a:solidFill>
            </a:endParaRPr>
          </a:p>
        </p:txBody>
      </p:sp>
      <p:pic>
        <p:nvPicPr>
          <p:cNvPr id="4" name="Εικόνα 3"/>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31640" y="3789040"/>
            <a:ext cx="6290620" cy="2808312"/>
          </a:xfrm>
          <a:prstGeom prst="flowChartAlternateProcess">
            <a:avLst/>
          </a:prstGeom>
          <a:effectLst>
            <a:softEdge rad="127000"/>
          </a:effectLst>
        </p:spPr>
      </p:pic>
    </p:spTree>
    <p:extLst>
      <p:ext uri="{BB962C8B-B14F-4D97-AF65-F5344CB8AC3E}">
        <p14:creationId xmlns:p14="http://schemas.microsoft.com/office/powerpoint/2010/main" val="623138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αραίτητο">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Απαραίτητο">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παραίτητο">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66</TotalTime>
  <Words>205</Words>
  <Application>Microsoft Office PowerPoint</Application>
  <PresentationFormat>Προβολή στην οθόνη (4:3)</PresentationFormat>
  <Paragraphs>6</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Απαραίτητο</vt:lpstr>
      <vt:lpstr>Odysseus, the first immigrant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Odysseus the first immigrant</dc:title>
  <dc:creator>User</dc:creator>
  <cp:lastModifiedBy>User</cp:lastModifiedBy>
  <cp:revision>10</cp:revision>
  <dcterms:created xsi:type="dcterms:W3CDTF">2018-03-14T20:46:27Z</dcterms:created>
  <dcterms:modified xsi:type="dcterms:W3CDTF">2018-03-15T10:57:03Z</dcterms:modified>
</cp:coreProperties>
</file>