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2" r:id="rId2"/>
    <p:sldId id="293" r:id="rId3"/>
    <p:sldId id="291" r:id="rId4"/>
    <p:sldId id="289" r:id="rId5"/>
    <p:sldId id="292" r:id="rId6"/>
    <p:sldId id="274" r:id="rId7"/>
    <p:sldId id="275" r:id="rId8"/>
    <p:sldId id="276" r:id="rId9"/>
    <p:sldId id="277" r:id="rId10"/>
    <p:sldId id="278" r:id="rId11"/>
    <p:sldId id="279" r:id="rId12"/>
    <p:sldId id="280" r:id="rId13"/>
    <p:sldId id="281" r:id="rId14"/>
    <p:sldId id="282" r:id="rId15"/>
    <p:sldId id="294" r:id="rId16"/>
    <p:sldId id="258" r:id="rId17"/>
    <p:sldId id="259" r:id="rId18"/>
    <p:sldId id="261" r:id="rId19"/>
    <p:sldId id="262" r:id="rId20"/>
    <p:sldId id="263" r:id="rId21"/>
    <p:sldId id="267" r:id="rId22"/>
    <p:sldId id="268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074" autoAdjust="0"/>
  </p:normalViewPr>
  <p:slideViewPr>
    <p:cSldViewPr>
      <p:cViewPr varScale="1">
        <p:scale>
          <a:sx n="101" d="100"/>
          <a:sy n="101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677" cy="6858000"/>
          </a:xfrm>
        </p:grpSpPr>
        <p:pic>
          <p:nvPicPr>
            <p:cNvPr id="5" name="Picture 12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" name="Picture 14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0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5" descr="HDRibbonTitle-UniformTrim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8"/>
            <a:stretch>
              <a:fillRect/>
            </a:stretch>
          </p:blipFill>
          <p:spPr bwMode="auto">
            <a:xfrm>
              <a:off x="7480469" y="3128434"/>
              <a:ext cx="1664208" cy="612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9" name="Straight Connector 8"/>
          <p:cNvCxnSpPr/>
          <p:nvPr/>
        </p:nvCxnSpPr>
        <p:spPr>
          <a:xfrm>
            <a:off x="2019300" y="3471863"/>
            <a:ext cx="511333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838" y="5054600"/>
            <a:ext cx="6731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2463" y="5054600"/>
            <a:ext cx="4064000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6725" y="5054600"/>
            <a:ext cx="414338" cy="2794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8D8CA4-1C0D-47D7-B455-9F3BE0B8AF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219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83456-E74D-42F3-B31C-D76D21BA5AA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0665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41402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180F4A-2CA7-4C2C-A416-B853FF7D00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43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49313" y="904875"/>
            <a:ext cx="457200" cy="58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72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34288" y="2827338"/>
            <a:ext cx="4572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l-GR" sz="72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41402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7D4CA-8A52-434B-B489-5B077F6614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2985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6B38C-0EF2-4166-A256-120B926C90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37648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>
            <a:spLocks noChangeArrowheads="1"/>
          </p:cNvSpPr>
          <p:nvPr/>
        </p:nvSpPr>
        <p:spPr bwMode="auto">
          <a:xfrm>
            <a:off x="877888" y="896938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8000"/>
              <a:t>“</a:t>
            </a:r>
          </a:p>
        </p:txBody>
      </p: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7650163" y="2608263"/>
            <a:ext cx="457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l-GR" sz="8000"/>
              <a:t>”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1277938" y="342900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C612CE-93CC-49A2-B534-2CB57F5389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91855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3429000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rtlCol="0">
            <a:normAutofit/>
          </a:bodyPr>
          <a:lstStyle>
            <a:lvl1pPr>
              <a:defRPr lang="en-US" sz="3200" b="0" dirty="0"/>
            </a:lvl1pPr>
          </a:lstStyle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FA4A52-B768-46E3-A8F8-3AC73660C64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07080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4263"/>
            <a:ext cx="660717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6EDC8-3EF9-4DB0-811A-53540B7019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28335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6245225" y="906463"/>
            <a:ext cx="0" cy="4968875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437A8-3EF1-4DC1-ADA5-3D1EEC1AF2B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4075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B264D-C0EE-4CD3-868E-64B23043CE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60747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1277938" y="35988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176337-E530-4B03-A184-B7206BFEE7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3069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355850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A91843-782E-493A-9B3C-5FC6B34C55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21837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935E3-B2DE-45C3-8F33-DC43AC7280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3211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1277938" y="2354263"/>
            <a:ext cx="6596062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373BF5-99D8-4E68-A789-3E2E5EC2A8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652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ACDFB-7D39-45AF-B681-FF95AEF2D0C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6222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1277938" y="2913063"/>
            <a:ext cx="23336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AB7149-4BB7-4819-BA55-1DA2ACEE7D2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0572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2F37D-EAF3-4007-A4F4-7725C65819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70206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6"/>
          <p:cNvGrpSpPr>
            <a:grpSpLocks/>
          </p:cNvGrpSpPr>
          <p:nvPr/>
        </p:nvGrpSpPr>
        <p:grpSpPr bwMode="auto">
          <a:xfrm>
            <a:off x="0" y="0"/>
            <a:ext cx="9151938" cy="6858000"/>
            <a:chOff x="0" y="0"/>
            <a:chExt cx="9152467" cy="6858000"/>
          </a:xfrm>
        </p:grpSpPr>
        <p:pic>
          <p:nvPicPr>
            <p:cNvPr id="1032" name="Picture 7" descr="SD-PanelContent.png"/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36" name="Picture 9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0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37" name="Picture 10" descr="HDRibbonContent-UniformTrim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14240"/>
            <a:stretch>
              <a:fillRect/>
            </a:stretch>
          </p:blipFill>
          <p:spPr bwMode="auto">
            <a:xfrm>
              <a:off x="8466667" y="3128434"/>
              <a:ext cx="685800" cy="6064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176338" y="915988"/>
            <a:ext cx="6799262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76338" y="2490788"/>
            <a:ext cx="6799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l-GR" smtClean="0"/>
              <a:t>Click to edit Master text styles</a:t>
            </a:r>
          </a:p>
          <a:p>
            <a:pPr lvl="1"/>
            <a:r>
              <a:rPr lang="en-US" altLang="el-GR" smtClean="0"/>
              <a:t>Second level</a:t>
            </a:r>
          </a:p>
          <a:p>
            <a:pPr lvl="2"/>
            <a:r>
              <a:rPr lang="en-US" altLang="el-GR" smtClean="0"/>
              <a:t>Third level</a:t>
            </a:r>
          </a:p>
          <a:p>
            <a:pPr lvl="3"/>
            <a:r>
              <a:rPr lang="en-US" altLang="el-GR" smtClean="0"/>
              <a:t>Fourth level</a:t>
            </a:r>
          </a:p>
          <a:p>
            <a:pPr lvl="4"/>
            <a:r>
              <a:rPr lang="en-US" altLang="el-G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350" y="5961063"/>
            <a:ext cx="114935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338" y="5961063"/>
            <a:ext cx="51054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313" y="5961063"/>
            <a:ext cx="39528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000" b="0" i="0" smtClean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A962968-89B0-4BD6-ACBB-32F90CD0B0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691" r:id="rId7"/>
    <p:sldLayoutId id="2147483701" r:id="rId8"/>
    <p:sldLayoutId id="2147483692" r:id="rId9"/>
    <p:sldLayoutId id="2147483693" r:id="rId10"/>
    <p:sldLayoutId id="2147483702" r:id="rId11"/>
    <p:sldLayoutId id="2147483703" r:id="rId12"/>
    <p:sldLayoutId id="2147483694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ctr" defTabSz="457200" rtl="0" fontAlgn="base">
        <a:spcBef>
          <a:spcPct val="0"/>
        </a:spcBef>
        <a:spcAft>
          <a:spcPct val="0"/>
        </a:spcAft>
        <a:defRPr sz="4000" kern="1200">
          <a:ln w="3175" cmpd="sng">
            <a:noFill/>
          </a:ln>
          <a:solidFill>
            <a:srgbClr val="262626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000">
          <a:solidFill>
            <a:srgbClr val="262626"/>
          </a:solidFill>
          <a:latin typeface="Garamond" panose="02020404030301010803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400" kern="1200">
          <a:solidFill>
            <a:srgbClr val="262626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2000" kern="1200">
          <a:solidFill>
            <a:srgbClr val="262626"/>
          </a:solidFill>
          <a:latin typeface="+mn-lt"/>
          <a:ea typeface="+mn-ea"/>
          <a:cs typeface="+mn-cs"/>
        </a:defRPr>
      </a:lvl2pPr>
      <a:lvl3pPr marL="1200150" indent="-2857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kern="1200">
          <a:solidFill>
            <a:srgbClr val="262626"/>
          </a:solidFill>
          <a:latin typeface="+mn-lt"/>
          <a:ea typeface="+mn-ea"/>
          <a:cs typeface="+mn-cs"/>
        </a:defRPr>
      </a:lvl3pPr>
      <a:lvl4pPr marL="15430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600" kern="1200">
          <a:solidFill>
            <a:srgbClr val="262626"/>
          </a:solidFill>
          <a:latin typeface="+mn-lt"/>
          <a:ea typeface="+mn-ea"/>
          <a:cs typeface="+mn-cs"/>
        </a:defRPr>
      </a:lvl4pPr>
      <a:lvl5pPr marL="2000250" indent="-171450" algn="l" defTabSz="457200" rtl="0" fontAlgn="base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 panose="020B0604020202020204" pitchFamily="34" charset="0"/>
        <a:buChar char="•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images.google.com/imgres?imgurl=http://www.dunav.org.il/images/maps/map_cyprus_regions.jpg&amp;imgrefurl=http://www.dunav.org.il/maps/maps_cyprus.html&amp;h=404&amp;w=613&amp;sz=57&amp;hl=el&amp;start=7&amp;tbnid=Y3g-ASd7EuNr4M:&amp;tbnh=90&amp;tbnw=136&amp;prev=/images?q%3DMAP%2BOF%2BCYPRUS%26gbv%3D2%26svnum%3D10%26hl%3Del%26sa%3DG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images.google.com/imgres?imgurl=http://www.bsactravelclub.co.uk/reports/pics/cyprus/escapebeach.jpg&amp;imgrefurl=http://www.bsactravelclub.co.uk/reports/kyrenia2.html&amp;h=262&amp;w=350&amp;sz=38&amp;hl=el&amp;start=57&amp;tbnid=4SVgW7zQalpU9M:&amp;tbnh=90&amp;tbnw=120&amp;prev=/images?q%3DKYRENIA%2BCYPRUS%26start%3D40%26gbv%3D2%26ndsp%3D20%26svnum%3D10%26hl%3Del%26sa%3DN" TargetMode="External"/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hyperlink" Target="http://images.google.com/imgres?imgurl=http://www.touringcyprus.com/images/DSC_1262.jpg&amp;imgrefurl=http://www.touringcyprus.com/&amp;h=425&amp;w=640&amp;sz=147&amp;hl=el&amp;start=2&amp;tbnid=Ds2rs2ndnH5T3M:&amp;tbnh=91&amp;tbnw=137&amp;prev=/images?q%3DkYRENIA%2BCYPRUS%26gbv%3D2%26svnum%3D10%26hl%3Del%26sa%3D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om/imgres?imgurl=http://www.rosling.com/european/5.jpg&amp;imgrefurl=http://www.rosling.com/european/cyprus.villa.rental.php&amp;h=200&amp;w=300&amp;sz=8&amp;hl=el&amp;start=10&amp;tbnid=t837KJZGATbYlM:&amp;tbnh=77&amp;tbnw=116&amp;prev=/images?q%3DKYRENIA%2BCYPRUS%26gbv%3D2%26svnum%3D10%26hl%3Del%26sa%3D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http://images.google.com/imgres?imgurl=http://www.sunshineestates.net/reg_sum/reg_sum_images/cyprus/kyrenia-harbour.gif&amp;imgrefurl=http://www.sunshineestates.net/reg_sum/kyrenia.html&amp;h=244&amp;w=250&amp;sz=40&amp;hl=el&amp;start=4&amp;tbnid=ypCI3ZQpu29uCM:&amp;tbnh=108&amp;tbnw=111&amp;prev=/images?q%3DkYRENIA%2BCYPRUS%26gbv%3D2%26svnum%3D10%26hl%3Del%26sa%3DG" TargetMode="External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://images.google.com/imgres?imgurl=http://www.mlahanas.de/Cyprus/Geo/KyreniaMountainRange.jpg&amp;imgrefurl=http://www.mlahanas.de/Cyprus/Geo/KyreniaMountainRange.html&amp;h=375&amp;w=500&amp;sz=9&amp;hl=el&amp;start=103&amp;tbnid=unR0Ao0dlyXXTM:&amp;tbnh=98&amp;tbnw=130&amp;prev=/images?q%3DKYRENIA%2BCYPRUS%26start%3D100%26gbv%3D2%26ndsp%3D20%26svnum%3D10%26hl%3Del%26sa%3DN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hyperlink" Target="http://images.google.com/imgres?imgurl=http://www.cyprus44.com/photos/large/sunset-over-kyrenia-mountains.jpg&amp;imgrefurl=http://www.cyprus44.com/photos/show.asp?photo%3Dsunset-over-kyrenia-mountains&amp;h=439&amp;w=585&amp;sz=35&amp;hl=el&amp;start=104&amp;tbnid=z2sWyoQs58q5RM:&amp;tbnh=101&amp;tbnw=135&amp;prev=/images?q%3DKYRENIA%2BCYPRUS%26start%3D100%26gbv%3D2%26ndsp%3D20%26svnum%3D10%26hl%3Del%26sa%3DN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/imgres?imgurl=http://www.apavlikkas.com/kastro-kerinias.gif&amp;imgrefurl=http://www.apavlikkas.com/Photos.htm&amp;h=423&amp;w=667&amp;sz=192&amp;hl=el&amp;start=17&amp;tbnid=zX0tC9tzjHi0fM:&amp;tbnh=88&amp;tbnw=138&amp;prev=/images?q%3D%CE%9A%CE%B5%CF%81%CF%8D%CE%BD%CE%B5%CE%B9%CE%B1%2B-%2B%CE%BA%CE%AC%CF%83%CF%84%CF%81%CE%BF%26gbv%3D2%26svnum%3D10%26hl%3Del%26sa%3DG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Box 3"/>
          <p:cNvSpPr txBox="1">
            <a:spLocks noChangeArrowheads="1"/>
          </p:cNvSpPr>
          <p:nvPr/>
        </p:nvSpPr>
        <p:spPr bwMode="auto">
          <a:xfrm>
            <a:off x="2000250" y="1268413"/>
            <a:ext cx="5511800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200" dirty="0"/>
              <a:t>TURKISH   INVASION  1974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7416824" cy="3779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-99392"/>
            <a:ext cx="9036497" cy="695739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15888"/>
            <a:ext cx="5334000" cy="3740150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80000"/>
              </a:lnSpc>
              <a:buFontTx/>
              <a:buNone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Orange Fiesta</a:t>
            </a:r>
          </a:p>
          <a:p>
            <a:pPr algn="just" fontAlgn="auto">
              <a:lnSpc>
                <a:spcPct val="80000"/>
              </a:lnSpc>
              <a:buFontTx/>
              <a:buNone/>
              <a:defRPr/>
            </a:pPr>
            <a:endParaRPr lang="en-US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 was done every spring and Famagusta was in joy.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You could see everywhere the orange trees and the green Flags swinging gracefully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At night the streets were lightened and decorated with 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arrangements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made by oranges and lemons. </a:t>
            </a:r>
          </a:p>
          <a:p>
            <a:pPr fontAlgn="auto">
              <a:lnSpc>
                <a:spcPct val="80000"/>
              </a:lnSpc>
              <a:buFontTx/>
              <a:buNone/>
              <a:defRPr/>
            </a:pP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" y="0"/>
            <a:ext cx="9128125" cy="685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4114800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Ancient </a:t>
            </a:r>
            <a:r>
              <a:rPr lang="en-US" altLang="en-US" sz="3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Salamina</a:t>
            </a:r>
            <a:endParaRPr lang="el-GR" altLang="en-US" sz="32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0" y="457200"/>
            <a:ext cx="8915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endParaRPr lang="en-US" alt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  <a:p>
            <a:pPr algn="just"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The Founder of Ancient Salamina was Tefkros, who was coming from Salamina Island in Greece.</a:t>
            </a: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2514600" y="1752600"/>
            <a:ext cx="3570288" cy="163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At the old times, Salamina was the Centre of Hellenism in Eastern Mediterranean</a:t>
            </a:r>
            <a:endParaRPr lang="el-GR" alt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sp>
        <p:nvSpPr>
          <p:cNvPr id="25606" name="Rectangle 6"/>
          <p:cNvSpPr>
            <a:spLocks noChangeArrowheads="1"/>
          </p:cNvSpPr>
          <p:nvPr/>
        </p:nvSpPr>
        <p:spPr bwMode="auto">
          <a:xfrm>
            <a:off x="0" y="5257800"/>
            <a:ext cx="891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Many Tourists went there to admire its ancient monuments and the ancient tragedies that were coming up.</a:t>
            </a:r>
            <a:r>
              <a:rPr lang="el-GR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/>
            </a:r>
            <a:br>
              <a:rPr lang="el-GR" altLang="en-US" sz="240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el-GR" alt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Othellos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Tower</a:t>
            </a:r>
            <a:endParaRPr lang="el-GR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idx="1"/>
          </p:nvPr>
        </p:nvSpPr>
        <p:spPr>
          <a:xfrm>
            <a:off x="333375" y="762000"/>
            <a:ext cx="8229600" cy="3124200"/>
          </a:xfrm>
        </p:spPr>
        <p:txBody>
          <a:bodyPr rtlCol="0">
            <a:normAutofit fontScale="92500" lnSpcReduction="100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n-US" altLang="en-US" b="1" dirty="0" smtClean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 dates back to the 14</a:t>
            </a:r>
            <a:r>
              <a:rPr lang="en-US" altLang="en-US" b="1" baseline="30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century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It’s a square castle with four circular towers at its corners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Above the gate is built-in marble plaque with the Venetian winged lion.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The castle is surrounded by a ditch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From this castle a jetty began which protected the harbor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6628" name="Picture 4" descr="othellos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191000"/>
            <a:ext cx="2933700" cy="19558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9" name="Picture 5" descr="othell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573463"/>
            <a:ext cx="2008188" cy="26304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altLang="en-US" sz="3600" smtClean="0">
                <a:ln>
                  <a:noFill/>
                </a:ln>
                <a:latin typeface="Comic Sans MS" panose="030F0702030302020204" pitchFamily="66" charset="0"/>
              </a:rPr>
              <a:t>Saint Varnava Monastery</a:t>
            </a:r>
            <a:endParaRPr lang="el-GR" altLang="en-US" sz="3600" smtClean="0">
              <a:ln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229600" cy="2133600"/>
          </a:xfrm>
        </p:spPr>
        <p:txBody>
          <a:bodyPr rtlCol="0">
            <a:normAutofit fontScale="92500"/>
          </a:bodyPr>
          <a:lstStyle/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Three monk brothers were living at the monastery for many years: f.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Stephanos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, f.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Varnavas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and f. </a:t>
            </a:r>
            <a:r>
              <a:rPr lang="en-US" altLang="en-US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Charitonas</a:t>
            </a: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They were taking care of the monastery and they were operating the church and cultivating their fields.</a:t>
            </a: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They were all very good hagiographers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7652" name="Picture 4" descr="απ βαρνάβα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3276600"/>
            <a:ext cx="4252912" cy="29337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5" descr="απ βαρνάβας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550" y="3795713"/>
            <a:ext cx="3009900" cy="2414587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Churches of </a:t>
            </a:r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F</a:t>
            </a:r>
            <a:r>
              <a:rPr lang="en-US" altLang="en-US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amagusta</a:t>
            </a:r>
            <a:endParaRPr lang="el-GR" altLang="en-US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457200" y="854075"/>
            <a:ext cx="83058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2400">
                <a:solidFill>
                  <a:schemeClr val="tx2"/>
                </a:solidFill>
                <a:latin typeface="Comic Sans MS" panose="030F0702030302020204" pitchFamily="66" charset="0"/>
              </a:rPr>
              <a:t>In Famagusta there were 365 churches that gave the opportunity to the people to visit each day a different church.</a:t>
            </a:r>
            <a:endParaRPr lang="el-GR" altLang="en-US" sz="2400">
              <a:solidFill>
                <a:schemeClr val="tx2"/>
              </a:solidFill>
              <a:latin typeface="Comic Sans MS" panose="030F0702030302020204" pitchFamily="66" charset="0"/>
            </a:endParaRPr>
          </a:p>
        </p:txBody>
      </p:sp>
      <p:pic>
        <p:nvPicPr>
          <p:cNvPr id="28676" name="Picture 7" descr="ayios nicola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2190750" cy="29241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8" descr="apostolou petrou kai pavlo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4800600"/>
            <a:ext cx="2390775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8" name="Picture 9" descr="agiou georgiou ejorino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3009900" cy="200977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9" name="Picture 10" descr="ayiou georgio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343400"/>
            <a:ext cx="2924175" cy="2190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80" name="Picture 11" descr="agias zoni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286000"/>
            <a:ext cx="2924175" cy="219075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81" name="Text Box 12"/>
          <p:cNvSpPr txBox="1">
            <a:spLocks noChangeArrowheads="1"/>
          </p:cNvSpPr>
          <p:nvPr/>
        </p:nvSpPr>
        <p:spPr bwMode="auto">
          <a:xfrm>
            <a:off x="381000" y="5791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St. Nicholas</a:t>
            </a:r>
            <a:endParaRPr lang="el-GR" altLang="en-US">
              <a:latin typeface="Comic Sans MS" panose="030F0702030302020204" pitchFamily="66" charset="0"/>
            </a:endParaRPr>
          </a:p>
        </p:txBody>
      </p:sp>
      <p:sp>
        <p:nvSpPr>
          <p:cNvPr id="28682" name="Text Box 13"/>
          <p:cNvSpPr txBox="1">
            <a:spLocks noChangeArrowheads="1"/>
          </p:cNvSpPr>
          <p:nvPr/>
        </p:nvSpPr>
        <p:spPr bwMode="auto">
          <a:xfrm>
            <a:off x="6324600" y="23622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St. Anna</a:t>
            </a:r>
            <a:endParaRPr lang="el-GR" altLang="en-US">
              <a:latin typeface="Comic Sans MS" panose="030F0702030302020204" pitchFamily="66" charset="0"/>
            </a:endParaRPr>
          </a:p>
        </p:txBody>
      </p:sp>
      <p:sp>
        <p:nvSpPr>
          <p:cNvPr id="28683" name="Text Box 14"/>
          <p:cNvSpPr txBox="1">
            <a:spLocks noChangeArrowheads="1"/>
          </p:cNvSpPr>
          <p:nvPr/>
        </p:nvSpPr>
        <p:spPr bwMode="auto">
          <a:xfrm>
            <a:off x="5334000" y="6467475"/>
            <a:ext cx="38100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St. Peter and Paul</a:t>
            </a:r>
            <a:endParaRPr lang="el-GR" altLang="en-US">
              <a:latin typeface="Comic Sans MS" panose="030F0702030302020204" pitchFamily="66" charset="0"/>
            </a:endParaRPr>
          </a:p>
        </p:txBody>
      </p:sp>
      <p:sp>
        <p:nvSpPr>
          <p:cNvPr id="28684" name="Text Box 15"/>
          <p:cNvSpPr txBox="1">
            <a:spLocks noChangeArrowheads="1"/>
          </p:cNvSpPr>
          <p:nvPr/>
        </p:nvSpPr>
        <p:spPr bwMode="auto">
          <a:xfrm>
            <a:off x="3657600" y="2133600"/>
            <a:ext cx="19812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St. George Exorinou</a:t>
            </a:r>
            <a:endParaRPr lang="el-GR" altLang="en-US">
              <a:latin typeface="Comic Sans MS" panose="030F0702030302020204" pitchFamily="66" charset="0"/>
            </a:endParaRPr>
          </a:p>
        </p:txBody>
      </p:sp>
      <p:sp>
        <p:nvSpPr>
          <p:cNvPr id="28685" name="Text Box 16"/>
          <p:cNvSpPr txBox="1">
            <a:spLocks noChangeArrowheads="1"/>
          </p:cNvSpPr>
          <p:nvPr/>
        </p:nvSpPr>
        <p:spPr bwMode="auto">
          <a:xfrm>
            <a:off x="1828800" y="6491288"/>
            <a:ext cx="3429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>
                <a:latin typeface="Comic Sans MS" panose="030F0702030302020204" pitchFamily="66" charset="0"/>
              </a:rPr>
              <a:t>St. George of the Greeks</a:t>
            </a:r>
            <a:endParaRPr lang="el-GR" altLang="en-US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4"/>
          <p:cNvSpPr>
            <a:spLocks noChangeArrowheads="1" noChangeShapeType="1" noTextEdit="1"/>
          </p:cNvSpPr>
          <p:nvPr/>
        </p:nvSpPr>
        <p:spPr bwMode="auto">
          <a:xfrm>
            <a:off x="1187450" y="549275"/>
            <a:ext cx="6913563" cy="1419225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8000" b="1" kern="1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Comic Sans MS" panose="030F0702030302020204" pitchFamily="66" charset="0"/>
              </a:rPr>
              <a:t>KERYNIA</a:t>
            </a:r>
            <a:endParaRPr lang="el-GR" sz="8000" b="1" kern="1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29699" name="Picture 8" descr="map_cyprus_reg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420938"/>
            <a:ext cx="5327650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Line 9"/>
          <p:cNvSpPr>
            <a:spLocks noChangeShapeType="1"/>
          </p:cNvSpPr>
          <p:nvPr/>
        </p:nvSpPr>
        <p:spPr bwMode="auto">
          <a:xfrm flipH="1">
            <a:off x="4427538" y="1916113"/>
            <a:ext cx="144462" cy="1657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l-GR"/>
          </a:p>
        </p:txBody>
      </p:sp>
      <p:sp>
        <p:nvSpPr>
          <p:cNvPr id="29701" name="Text Box 15"/>
          <p:cNvSpPr txBox="1">
            <a:spLocks noChangeArrowheads="1"/>
          </p:cNvSpPr>
          <p:nvPr/>
        </p:nvSpPr>
        <p:spPr bwMode="auto">
          <a:xfrm rot="-295387">
            <a:off x="6516688" y="3284538"/>
            <a:ext cx="2303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Sunny beaches</a:t>
            </a:r>
          </a:p>
        </p:txBody>
      </p:sp>
      <p:sp>
        <p:nvSpPr>
          <p:cNvPr id="29702" name="Text Box 17"/>
          <p:cNvSpPr txBox="1">
            <a:spLocks noChangeArrowheads="1"/>
          </p:cNvSpPr>
          <p:nvPr/>
        </p:nvSpPr>
        <p:spPr bwMode="auto">
          <a:xfrm rot="1047738">
            <a:off x="1731963" y="5970588"/>
            <a:ext cx="316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Narrow alleys</a:t>
            </a:r>
          </a:p>
        </p:txBody>
      </p:sp>
      <p:sp>
        <p:nvSpPr>
          <p:cNvPr id="29703" name="Text Box 19"/>
          <p:cNvSpPr txBox="1">
            <a:spLocks noChangeArrowheads="1"/>
          </p:cNvSpPr>
          <p:nvPr/>
        </p:nvSpPr>
        <p:spPr bwMode="auto">
          <a:xfrm rot="325021">
            <a:off x="5003800" y="5373688"/>
            <a:ext cx="3816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castles</a:t>
            </a:r>
          </a:p>
        </p:txBody>
      </p:sp>
      <p:sp>
        <p:nvSpPr>
          <p:cNvPr id="29704" name="Text Box 21"/>
          <p:cNvSpPr txBox="1">
            <a:spLocks noChangeArrowheads="1"/>
          </p:cNvSpPr>
          <p:nvPr/>
        </p:nvSpPr>
        <p:spPr bwMode="auto">
          <a:xfrm rot="771779">
            <a:off x="6588125" y="4941888"/>
            <a:ext cx="19446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Monastery</a:t>
            </a:r>
          </a:p>
        </p:txBody>
      </p:sp>
      <p:sp>
        <p:nvSpPr>
          <p:cNvPr id="29705" name="Text Box 23"/>
          <p:cNvSpPr txBox="1">
            <a:spLocks noChangeArrowheads="1"/>
          </p:cNvSpPr>
          <p:nvPr/>
        </p:nvSpPr>
        <p:spPr bwMode="auto">
          <a:xfrm rot="-2264091">
            <a:off x="781050" y="3565525"/>
            <a:ext cx="1512888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Old pits</a:t>
            </a:r>
          </a:p>
        </p:txBody>
      </p:sp>
      <p:sp>
        <p:nvSpPr>
          <p:cNvPr id="29706" name="Text Box 25"/>
          <p:cNvSpPr txBox="1">
            <a:spLocks noChangeArrowheads="1"/>
          </p:cNvSpPr>
          <p:nvPr/>
        </p:nvSpPr>
        <p:spPr bwMode="auto">
          <a:xfrm>
            <a:off x="1476375" y="2205038"/>
            <a:ext cx="61912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000" b="1">
                <a:latin typeface="Comic Sans MS" panose="030F0702030302020204" pitchFamily="66" charset="0"/>
              </a:rPr>
              <a:t>THE </a:t>
            </a:r>
            <a:r>
              <a:rPr lang="el-GR" altLang="en-US" sz="2000" b="1">
                <a:latin typeface="Comic Sans MS" panose="030F0702030302020204" pitchFamily="66" charset="0"/>
              </a:rPr>
              <a:t> «</a:t>
            </a:r>
            <a:r>
              <a:rPr lang="en-US" altLang="en-US" sz="2000" b="1">
                <a:latin typeface="Comic Sans MS" panose="030F0702030302020204" pitchFamily="66" charset="0"/>
              </a:rPr>
              <a:t>BEAUTIFUL DAUGHTER</a:t>
            </a:r>
            <a:r>
              <a:rPr lang="el-GR" altLang="en-US" sz="2000" b="1">
                <a:latin typeface="Comic Sans MS" panose="030F0702030302020204" pitchFamily="66" charset="0"/>
              </a:rPr>
              <a:t>» </a:t>
            </a:r>
            <a:r>
              <a:rPr lang="en-US" altLang="en-US" sz="2000" b="1">
                <a:latin typeface="Comic Sans MS" panose="030F0702030302020204" pitchFamily="66" charset="0"/>
              </a:rPr>
              <a:t>OF NORTH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4"/>
          <p:cNvSpPr>
            <a:spLocks noChangeArrowheads="1" noChangeShapeType="1" noTextEdit="1"/>
          </p:cNvSpPr>
          <p:nvPr/>
        </p:nvSpPr>
        <p:spPr bwMode="auto">
          <a:xfrm>
            <a:off x="755650" y="476250"/>
            <a:ext cx="7934325" cy="11715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8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US" sz="6600" b="1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Comic Sans MS" panose="030F0702030302020204" pitchFamily="66" charset="0"/>
              </a:rPr>
              <a:t>MOYNTAIN AND SEA</a:t>
            </a:r>
            <a:endParaRPr lang="el-GR" sz="6600" b="1" kern="1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5400000" scaled="1"/>
              </a:gradFill>
              <a:latin typeface="Comic Sans MS" panose="030F0702030302020204" pitchFamily="66" charset="0"/>
            </a:endParaRPr>
          </a:p>
        </p:txBody>
      </p:sp>
      <p:pic>
        <p:nvPicPr>
          <p:cNvPr id="30723" name="Picture 8" descr="DSC_126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060575"/>
            <a:ext cx="2520950" cy="167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10" descr="kyrenia-harbour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05263"/>
            <a:ext cx="252095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 Box 11"/>
          <p:cNvSpPr txBox="1">
            <a:spLocks noChangeArrowheads="1"/>
          </p:cNvSpPr>
          <p:nvPr/>
        </p:nvSpPr>
        <p:spPr bwMode="auto">
          <a:xfrm>
            <a:off x="539750" y="6165850"/>
            <a:ext cx="2879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Comic Sans MS" panose="030F0702030302020204" pitchFamily="66" charset="0"/>
              </a:rPr>
              <a:t>The Graphic Harbor</a:t>
            </a:r>
          </a:p>
        </p:txBody>
      </p:sp>
      <p:pic>
        <p:nvPicPr>
          <p:cNvPr id="30726" name="Picture 13" descr="5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1916113"/>
            <a:ext cx="2905125" cy="1928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5" descr="escapebeach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4508500"/>
            <a:ext cx="2727325" cy="204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8" name="Text Box 16"/>
          <p:cNvSpPr txBox="1">
            <a:spLocks noChangeArrowheads="1"/>
          </p:cNvSpPr>
          <p:nvPr/>
        </p:nvSpPr>
        <p:spPr bwMode="auto">
          <a:xfrm>
            <a:off x="4787900" y="4076700"/>
            <a:ext cx="39608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b="1">
                <a:latin typeface="Comic Sans MS" panose="030F0702030302020204" pitchFamily="66" charset="0"/>
              </a:rPr>
              <a:t>Sunny beaches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KyreniaMountainRan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773238"/>
            <a:ext cx="403225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7" descr="sunset-over-kyrenia-mountai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644900"/>
            <a:ext cx="3883025" cy="275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8" name="WordArt 8" descr="White marble"/>
          <p:cNvSpPr>
            <a:spLocks noChangeArrowheads="1" noChangeShapeType="1" noTextEdit="1"/>
          </p:cNvSpPr>
          <p:nvPr/>
        </p:nvSpPr>
        <p:spPr bwMode="auto">
          <a:xfrm>
            <a:off x="684213" y="476250"/>
            <a:ext cx="7704137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Pentadahtylos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 “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Fivefinger</a:t>
            </a:r>
            <a:r>
              <a:rPr lang="en-US" sz="3600" b="1" kern="10" dirty="0">
                <a:ln w="9525"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” Mountain Range</a:t>
            </a:r>
            <a:endParaRPr lang="el-GR" sz="3600" b="1" kern="10" dirty="0">
              <a:ln w="9525">
                <a:round/>
                <a:headEnd/>
                <a:tailEnd/>
              </a:ln>
              <a:blipFill dpi="0" rotWithShape="0">
                <a:blip r:embed="rId6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1749" name="Text Box 10"/>
          <p:cNvSpPr txBox="1">
            <a:spLocks noChangeArrowheads="1"/>
          </p:cNvSpPr>
          <p:nvPr/>
        </p:nvSpPr>
        <p:spPr bwMode="auto">
          <a:xfrm>
            <a:off x="4716463" y="1844675"/>
            <a:ext cx="4103687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800" b="1">
                <a:latin typeface="Comic Sans MS" panose="030F0702030302020204" pitchFamily="66" charset="0"/>
              </a:rPr>
              <a:t>It is the 2</a:t>
            </a:r>
            <a:r>
              <a:rPr lang="en-US" altLang="en-US" sz="2800" b="1" baseline="30000">
                <a:latin typeface="Comic Sans MS" panose="030F0702030302020204" pitchFamily="66" charset="0"/>
              </a:rPr>
              <a:t>nd</a:t>
            </a:r>
            <a:r>
              <a:rPr lang="en-US" altLang="en-US" sz="2800" b="1">
                <a:latin typeface="Comic Sans MS" panose="030F0702030302020204" pitchFamily="66" charset="0"/>
              </a:rPr>
              <a:t> highest mountain Range in Cyprus after Troodos</a:t>
            </a:r>
          </a:p>
        </p:txBody>
      </p:sp>
      <p:sp>
        <p:nvSpPr>
          <p:cNvPr id="31750" name="Text Box 11"/>
          <p:cNvSpPr txBox="1">
            <a:spLocks noChangeArrowheads="1"/>
          </p:cNvSpPr>
          <p:nvPr/>
        </p:nvSpPr>
        <p:spPr bwMode="auto">
          <a:xfrm>
            <a:off x="323850" y="4941888"/>
            <a:ext cx="424815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400" b="1">
                <a:latin typeface="Comic Sans MS" panose="030F0702030302020204" pitchFamily="66" charset="0"/>
              </a:rPr>
              <a:t>It is connected with the legend of Digeni Akrita.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116013" y="628650"/>
            <a:ext cx="6769100" cy="1066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Voufavento</a:t>
            </a:r>
            <a:endParaRPr lang="el-GR" sz="60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2771" name="Rectangle 5"/>
          <p:cNvSpPr>
            <a:spLocks noChangeArrowheads="1"/>
          </p:cNvSpPr>
          <p:nvPr/>
        </p:nvSpPr>
        <p:spPr bwMode="auto">
          <a:xfrm>
            <a:off x="4479925" y="324485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el-GR" altLang="en-US"/>
          </a:p>
        </p:txBody>
      </p:sp>
      <p:pic>
        <p:nvPicPr>
          <p:cNvPr id="32772" name="Picture 6" descr="Boufaven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4581525"/>
            <a:ext cx="3600450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684213" y="1981200"/>
            <a:ext cx="7632700" cy="2030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Comic Sans MS" panose="030F0702030302020204" pitchFamily="66" charset="0"/>
              </a:rPr>
              <a:t>It is located in one of the mountain tips </a:t>
            </a:r>
            <a:r>
              <a:rPr lang="en-US" altLang="en-US" b="1" dirty="0" smtClean="0">
                <a:latin typeface="Comic Sans MS" panose="030F0702030302020204" pitchFamily="66" charset="0"/>
              </a:rPr>
              <a:t>of </a:t>
            </a:r>
            <a:r>
              <a:rPr lang="en-US" altLang="en-US" b="1" dirty="0" err="1" smtClean="0">
                <a:latin typeface="Comic Sans MS" panose="030F0702030302020204" pitchFamily="66" charset="0"/>
              </a:rPr>
              <a:t>Pentadaxtylos</a:t>
            </a:r>
            <a:r>
              <a:rPr lang="en-US" altLang="en-US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latin typeface="Comic Sans MS" panose="030F0702030302020204" pitchFamily="66" charset="0"/>
              </a:rPr>
              <a:t>FiveFinger</a:t>
            </a:r>
            <a:r>
              <a:rPr lang="en-US" altLang="en-US" b="1" dirty="0">
                <a:latin typeface="Comic Sans MS" panose="030F0702030302020204" pitchFamily="66" charset="0"/>
              </a:rPr>
              <a:t> Mountain Range.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Comic Sans MS" panose="030F0702030302020204" pitchFamily="66" charset="0"/>
              </a:rPr>
              <a:t>It is at 954 meters above sea level and at the top is the castle </a:t>
            </a:r>
            <a:r>
              <a:rPr lang="en-US" altLang="en-US" b="1" dirty="0" err="1">
                <a:latin typeface="Comic Sans MS" panose="030F0702030302020204" pitchFamily="66" charset="0"/>
              </a:rPr>
              <a:t>Voufavento</a:t>
            </a:r>
            <a:r>
              <a:rPr lang="en-US" altLang="en-US" b="1" dirty="0">
                <a:latin typeface="Comic Sans MS" panose="030F0702030302020204" pitchFamily="66" charset="0"/>
              </a:rPr>
              <a:t> or </a:t>
            </a:r>
            <a:r>
              <a:rPr lang="en-US" altLang="en-US" b="1" dirty="0" err="1">
                <a:latin typeface="Comic Sans MS" panose="030F0702030302020204" pitchFamily="66" charset="0"/>
              </a:rPr>
              <a:t>Koutsoventis</a:t>
            </a:r>
            <a:r>
              <a:rPr lang="en-US" altLang="en-US" b="1" dirty="0">
                <a:latin typeface="Comic Sans MS" panose="030F0702030302020204" pitchFamily="66" charset="0"/>
              </a:rPr>
              <a:t> or </a:t>
            </a:r>
            <a:r>
              <a:rPr lang="en-US" altLang="en-US" b="1" dirty="0" err="1">
                <a:latin typeface="Comic Sans MS" panose="030F0702030302020204" pitchFamily="66" charset="0"/>
              </a:rPr>
              <a:t>Leontos</a:t>
            </a:r>
            <a:r>
              <a:rPr lang="en-US" altLang="en-US" b="1" dirty="0">
                <a:latin typeface="Comic Sans MS" panose="030F0702030302020204" pitchFamily="66" charset="0"/>
              </a:rPr>
              <a:t> castle.</a:t>
            </a:r>
          </a:p>
          <a:p>
            <a:pPr marL="285750" indent="-285750" algn="just" eaLnBrk="1" hangingPunct="1"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Comic Sans MS" panose="030F0702030302020204" pitchFamily="66" charset="0"/>
              </a:rPr>
              <a:t>The castle was built during the 11</a:t>
            </a:r>
            <a:r>
              <a:rPr lang="en-US" altLang="en-US" b="1" baseline="30000" dirty="0">
                <a:latin typeface="Comic Sans MS" panose="030F0702030302020204" pitchFamily="66" charset="0"/>
              </a:rPr>
              <a:t>th</a:t>
            </a:r>
            <a:r>
              <a:rPr lang="en-US" altLang="en-US" b="1" dirty="0">
                <a:latin typeface="Comic Sans MS" panose="030F0702030302020204" pitchFamily="66" charset="0"/>
              </a:rPr>
              <a:t> century from the emperor </a:t>
            </a:r>
            <a:r>
              <a:rPr lang="en-US" altLang="en-US" b="1" dirty="0" err="1">
                <a:latin typeface="Comic Sans MS" panose="030F0702030302020204" pitchFamily="66" charset="0"/>
              </a:rPr>
              <a:t>Alexio</a:t>
            </a:r>
            <a:r>
              <a:rPr lang="en-US" altLang="en-US" b="1" dirty="0">
                <a:latin typeface="Comic Sans MS" panose="030F0702030302020204" pitchFamily="66" charset="0"/>
              </a:rPr>
              <a:t> </a:t>
            </a:r>
            <a:r>
              <a:rPr lang="en-US" altLang="en-US" b="1" dirty="0" err="1">
                <a:latin typeface="Comic Sans MS" panose="030F0702030302020204" pitchFamily="66" charset="0"/>
              </a:rPr>
              <a:t>Momnino</a:t>
            </a:r>
            <a:r>
              <a:rPr lang="el-GR" altLang="en-US" b="1" dirty="0">
                <a:latin typeface="Comic Sans MS" panose="030F0702030302020204" pitchFamily="66" charset="0"/>
              </a:rPr>
              <a:t>.</a:t>
            </a:r>
            <a:endParaRPr lang="el-GR" altLang="zh-CN" b="1" dirty="0">
              <a:latin typeface="Comic Sans MS" panose="030F0702030302020204" pitchFamily="66" charset="0"/>
            </a:endParaRPr>
          </a:p>
          <a:p>
            <a:pPr algn="just" eaLnBrk="1" hangingPunct="1">
              <a:defRPr/>
            </a:pPr>
            <a:endParaRPr lang="el-GR" altLang="zh-CN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714375" y="649288"/>
            <a:ext cx="772477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Saint Ilarionas</a:t>
            </a:r>
            <a:endParaRPr lang="el-GR" sz="60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sp>
        <p:nvSpPr>
          <p:cNvPr id="33795" name="Rectangle 6"/>
          <p:cNvSpPr>
            <a:spLocks noChangeArrowheads="1"/>
          </p:cNvSpPr>
          <p:nvPr/>
        </p:nvSpPr>
        <p:spPr bwMode="auto">
          <a:xfrm>
            <a:off x="684213" y="5038725"/>
            <a:ext cx="8135937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Saint </a:t>
            </a:r>
            <a:r>
              <a:rPr lang="en-US" altLang="zh-CN" dirty="0" err="1">
                <a:latin typeface="Comic Sans MS" panose="030F0702030302020204" pitchFamily="66" charset="0"/>
                <a:cs typeface="方正舒体"/>
              </a:rPr>
              <a:t>Ilarionas</a:t>
            </a:r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 castle was built by a </a:t>
            </a:r>
            <a:r>
              <a:rPr lang="en-US" altLang="zh-CN" dirty="0" smtClean="0">
                <a:latin typeface="Comic Sans MS" panose="030F0702030302020204" pitchFamily="66" charset="0"/>
                <a:cs typeface="方正舒体"/>
              </a:rPr>
              <a:t>queen of Cyprus </a:t>
            </a:r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who was the most beautiful woman of Cyprus but at the same time also the most heartless. </a:t>
            </a:r>
          </a:p>
          <a:p>
            <a:pPr eaLnBrk="1" hangingPunct="1"/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It is built at a </a:t>
            </a:r>
            <a:r>
              <a:rPr lang="el-GR" altLang="zh-CN" dirty="0">
                <a:latin typeface="Comic Sans MS" panose="030F0702030302020204" pitchFamily="66" charset="0"/>
                <a:cs typeface="方正舒体"/>
              </a:rPr>
              <a:t>735</a:t>
            </a:r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 meter height at a place where Saint. </a:t>
            </a:r>
            <a:r>
              <a:rPr lang="en-US" altLang="zh-CN" dirty="0" err="1">
                <a:latin typeface="Comic Sans MS" panose="030F0702030302020204" pitchFamily="66" charset="0"/>
                <a:cs typeface="方正舒体"/>
              </a:rPr>
              <a:t>Ilarionas</a:t>
            </a:r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 the great was a monk during the 6</a:t>
            </a:r>
            <a:r>
              <a:rPr lang="en-US" altLang="zh-CN" baseline="30000" dirty="0">
                <a:latin typeface="Comic Sans MS" panose="030F0702030302020204" pitchFamily="66" charset="0"/>
                <a:cs typeface="方正舒体"/>
              </a:rPr>
              <a:t>th</a:t>
            </a:r>
            <a:r>
              <a:rPr lang="en-US" altLang="zh-CN" dirty="0">
                <a:latin typeface="Comic Sans MS" panose="030F0702030302020204" pitchFamily="66" charset="0"/>
                <a:cs typeface="方正舒体"/>
              </a:rPr>
              <a:t> century </a:t>
            </a:r>
            <a:r>
              <a:rPr lang="en-US" altLang="zh-CN" dirty="0" err="1">
                <a:latin typeface="Comic Sans MS" panose="030F0702030302020204" pitchFamily="66" charset="0"/>
                <a:cs typeface="方正舒体"/>
              </a:rPr>
              <a:t>a.c</a:t>
            </a:r>
            <a:endParaRPr lang="el-GR" altLang="zh-CN" dirty="0">
              <a:latin typeface="Comic Sans MS" panose="030F0702030302020204" pitchFamily="66" charset="0"/>
              <a:cs typeface="方正舒体"/>
            </a:endParaRPr>
          </a:p>
        </p:txBody>
      </p:sp>
      <p:pic>
        <p:nvPicPr>
          <p:cNvPr id="33796" name="Picture 7" descr="Agios%20Hilarionas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3" y="1844675"/>
            <a:ext cx="4968875" cy="31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404664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20  July  1974</a:t>
            </a:r>
            <a:b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Turkish invasion divides </a:t>
            </a: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</a:rPr>
              <a:t>C</a:t>
            </a:r>
            <a:r>
              <a:rPr lang="en-U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yprus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4822" name="Picture 6" descr="Related imag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5406" y="2276872"/>
            <a:ext cx="4168884" cy="3600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34824" name="Picture 8" descr="Image result for τουρκικη εισβολη στην κυπρο 197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3099003"/>
            <a:ext cx="3336925" cy="22236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5832475" cy="10763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60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kantara</a:t>
            </a:r>
            <a:endParaRPr lang="el-GR" sz="60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34819" name="Picture 5" descr="Frourio%20tis%20kantaras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989138"/>
            <a:ext cx="3959225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Rectangle 6"/>
          <p:cNvSpPr>
            <a:spLocks noChangeArrowheads="1"/>
          </p:cNvSpPr>
          <p:nvPr/>
        </p:nvSpPr>
        <p:spPr bwMode="auto">
          <a:xfrm>
            <a:off x="539750" y="4379844"/>
            <a:ext cx="7991475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mic Sans MS" panose="030F0702030302020204" pitchFamily="66" charset="0"/>
              </a:rPr>
              <a:t>It is located in one of the mountain tips of </a:t>
            </a:r>
            <a:r>
              <a:rPr lang="en-US" altLang="en-US" b="1" dirty="0" err="1" smtClean="0">
                <a:latin typeface="Comic Sans MS" panose="030F0702030302020204" pitchFamily="66" charset="0"/>
              </a:rPr>
              <a:t>Pentadahtylos</a:t>
            </a:r>
            <a:r>
              <a:rPr lang="en-US" altLang="en-US" b="1" dirty="0" smtClean="0">
                <a:latin typeface="Comic Sans MS" panose="030F0702030302020204" pitchFamily="66" charset="0"/>
              </a:rPr>
              <a:t> </a:t>
            </a:r>
            <a:r>
              <a:rPr lang="en-US" altLang="en-US" b="1" dirty="0">
                <a:latin typeface="Comic Sans MS" panose="030F0702030302020204" pitchFamily="66" charset="0"/>
              </a:rPr>
              <a:t>Mountain Range.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mic Sans MS" panose="030F0702030302020204" pitchFamily="66" charset="0"/>
              </a:rPr>
              <a:t>It was built by the Byzantine.</a:t>
            </a:r>
          </a:p>
          <a:p>
            <a:pPr algn="just" eaLnBrk="1" hangingPunct="1">
              <a:buFont typeface="Arial" panose="020B0604020202020204" pitchFamily="34" charset="0"/>
              <a:buChar char="•"/>
            </a:pPr>
            <a:r>
              <a:rPr lang="en-US" altLang="en-US" b="1" dirty="0">
                <a:latin typeface="Comic Sans MS" panose="030F0702030302020204" pitchFamily="66" charset="0"/>
              </a:rPr>
              <a:t>The first time we heard about this castle was in </a:t>
            </a:r>
            <a:r>
              <a:rPr lang="el-GR" altLang="en-US" b="1" dirty="0">
                <a:latin typeface="Comic Sans MS" panose="030F0702030302020204" pitchFamily="66" charset="0"/>
              </a:rPr>
              <a:t>1191</a:t>
            </a:r>
            <a:r>
              <a:rPr lang="en-US" altLang="en-US" b="1" dirty="0">
                <a:latin typeface="Comic Sans MS" panose="030F0702030302020204" pitchFamily="66" charset="0"/>
              </a:rPr>
              <a:t> a</a:t>
            </a:r>
            <a:r>
              <a:rPr lang="el-GR" altLang="en-US" b="1" dirty="0">
                <a:latin typeface="Comic Sans MS" panose="030F0702030302020204" pitchFamily="66" charset="0"/>
              </a:rPr>
              <a:t>.</a:t>
            </a:r>
            <a:r>
              <a:rPr lang="en-US" altLang="en-US" b="1" dirty="0">
                <a:latin typeface="Comic Sans MS" panose="030F0702030302020204" pitchFamily="66" charset="0"/>
              </a:rPr>
              <a:t>c and it as used during many battles. From the castle you can see the north coast of Cyprus, the east </a:t>
            </a:r>
            <a:r>
              <a:rPr lang="en-US" altLang="en-US" b="1" dirty="0" err="1">
                <a:latin typeface="Comic Sans MS" panose="030F0702030302020204" pitchFamily="66" charset="0"/>
              </a:rPr>
              <a:t>Mesaoria</a:t>
            </a:r>
            <a:r>
              <a:rPr lang="en-US" altLang="en-US" b="1" dirty="0">
                <a:latin typeface="Comic Sans MS" panose="030F0702030302020204" pitchFamily="66" charset="0"/>
              </a:rPr>
              <a:t> and the Famagusta bay.</a:t>
            </a:r>
            <a:endParaRPr lang="el-GR" altLang="en-US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971550" y="549275"/>
            <a:ext cx="681990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Kerynia Castle</a:t>
            </a:r>
            <a:endParaRPr lang="el-GR" sz="36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35843" name="Picture 6" descr="kastro-kerinia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844675"/>
            <a:ext cx="4968875" cy="439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5148263" y="1028700"/>
            <a:ext cx="338455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omic Sans MS" panose="030F0702030302020204" pitchFamily="66" charset="0"/>
              </a:rPr>
              <a:t>It </a:t>
            </a:r>
            <a:r>
              <a:rPr lang="en-US" altLang="en-US" sz="2400" b="1" dirty="0" smtClean="0">
                <a:latin typeface="Comic Sans MS" panose="030F0702030302020204" pitchFamily="66" charset="0"/>
              </a:rPr>
              <a:t>was </a:t>
            </a:r>
            <a:r>
              <a:rPr lang="en-US" altLang="en-US" sz="2400" b="1" dirty="0">
                <a:latin typeface="Comic Sans MS" panose="030F0702030302020204" pitchFamily="66" charset="0"/>
              </a:rPr>
              <a:t>built in 1208 from the Franks. 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omic Sans MS" panose="030F0702030302020204" pitchFamily="66" charset="0"/>
              </a:rPr>
              <a:t>In the castle you can find the temple of Saint George.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400" b="1" dirty="0">
                <a:latin typeface="Comic Sans MS" panose="030F0702030302020204" pitchFamily="66" charset="0"/>
              </a:rPr>
              <a:t>There as well one can find the “</a:t>
            </a:r>
            <a:r>
              <a:rPr lang="en-US" altLang="en-US" sz="2400" b="1" dirty="0" err="1">
                <a:latin typeface="Comic Sans MS" panose="030F0702030302020204" pitchFamily="66" charset="0"/>
              </a:rPr>
              <a:t>Kerynia</a:t>
            </a:r>
            <a:r>
              <a:rPr lang="en-US" altLang="en-US" sz="2400" b="1" dirty="0">
                <a:latin typeface="Comic Sans MS" panose="030F0702030302020204" pitchFamily="66" charset="0"/>
              </a:rPr>
              <a:t> Boat” and many other archeological treasures of Cyprus.</a:t>
            </a:r>
            <a:r>
              <a:rPr lang="el-GR" altLang="en-US" sz="2400" b="1" dirty="0">
                <a:latin typeface="Comic Sans MS" panose="030F0702030302020204" pitchFamily="66" charset="0"/>
              </a:rPr>
              <a:t> </a:t>
            </a:r>
            <a:endParaRPr lang="en-US" altLang="en-US" sz="2400" b="1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 descr="White marble"/>
          <p:cNvSpPr>
            <a:spLocks noChangeArrowheads="1" noChangeShapeType="1" noTextEdit="1"/>
          </p:cNvSpPr>
          <p:nvPr/>
        </p:nvSpPr>
        <p:spPr bwMode="auto">
          <a:xfrm>
            <a:off x="539750" y="333375"/>
            <a:ext cx="8058150" cy="638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FFFF"/>
              </a:contourClr>
            </a:sp3d>
          </a:bodyPr>
          <a:lstStyle/>
          <a:p>
            <a:pPr algn="ctr"/>
            <a:r>
              <a:rPr lang="en-US" sz="3600" b="1" kern="10">
                <a:ln w="9525"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latin typeface="Comic Sans MS" panose="030F0702030302020204" pitchFamily="66" charset="0"/>
              </a:rPr>
              <a:t>The Monastery of Bella Bais</a:t>
            </a:r>
            <a:endParaRPr lang="el-GR" sz="3600" b="1" kern="1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Comic Sans MS" panose="030F0702030302020204" pitchFamily="66" charset="0"/>
            </a:endParaRPr>
          </a:p>
        </p:txBody>
      </p:sp>
      <p:pic>
        <p:nvPicPr>
          <p:cNvPr id="36867" name="Picture 5" descr="Scan000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75" y="1700213"/>
            <a:ext cx="4159250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8" name="Text Box 6"/>
          <p:cNvSpPr txBox="1">
            <a:spLocks noChangeArrowheads="1"/>
          </p:cNvSpPr>
          <p:nvPr/>
        </p:nvSpPr>
        <p:spPr bwMode="auto">
          <a:xfrm>
            <a:off x="4573588" y="1700213"/>
            <a:ext cx="3889375" cy="409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Comic Sans MS" panose="030F0702030302020204" pitchFamily="66" charset="0"/>
              </a:rPr>
              <a:t>The monastery of Irene was built in 13</a:t>
            </a:r>
            <a:r>
              <a:rPr lang="en-US" altLang="en-US" sz="2000" b="1" baseline="30000">
                <a:latin typeface="Comic Sans MS" panose="030F0702030302020204" pitchFamily="66" charset="0"/>
              </a:rPr>
              <a:t>th</a:t>
            </a:r>
            <a:r>
              <a:rPr lang="en-US" altLang="en-US" sz="2000" b="1">
                <a:latin typeface="Comic Sans MS" panose="030F0702030302020204" pitchFamily="66" charset="0"/>
              </a:rPr>
              <a:t> Century during the Franks’ stay on the island.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Comic Sans MS" panose="030F0702030302020204" pitchFamily="66" charset="0"/>
              </a:rPr>
              <a:t>The Church which is in the Monastery is dedicated to Saint Mary of Mount.</a:t>
            </a:r>
          </a:p>
          <a:p>
            <a:pPr algn="just" eaLnBrk="1" hangingPunct="1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b="1">
                <a:latin typeface="Comic Sans MS" panose="030F0702030302020204" pitchFamily="66" charset="0"/>
              </a:rPr>
              <a:t>The Monastery is at the north side of the village on a high cliff. From that point the view is one of the kind.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el-GR" altLang="el-GR" dirty="0" smtClean="0">
                <a:ln>
                  <a:noFill/>
                </a:ln>
              </a:rPr>
              <a:t>200 000 </a:t>
            </a:r>
            <a:r>
              <a:rPr lang="en-US" altLang="el-GR" dirty="0" smtClean="0">
                <a:ln>
                  <a:noFill/>
                </a:ln>
              </a:rPr>
              <a:t>REFUGEES</a:t>
            </a:r>
            <a:endParaRPr lang="en-US" altLang="el-GR" dirty="0" smtClean="0">
              <a:ln>
                <a:noFill/>
              </a:ln>
            </a:endParaRPr>
          </a:p>
        </p:txBody>
      </p:sp>
      <p:pic>
        <p:nvPicPr>
          <p:cNvPr id="18434" name="Picture 2" descr="Image result for ΤΟΥΡΚΙΚΗ ΕΙΣΒΟΛΗ ΠΡΟΣΦΥΓΕς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338" y="3187034"/>
            <a:ext cx="3338512" cy="20476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  <p:pic>
        <p:nvPicPr>
          <p:cNvPr id="18436" name="Picture 4" descr="Image result for ΤΟΥΡΚΙΚΗ ΕΙΣΒΟΛΗ ΠΡΟΣΦΥΓΕς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68973" y="2204863"/>
            <a:ext cx="4217827" cy="338437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5" y="1749425"/>
            <a:ext cx="6191250" cy="4673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435" name="TextBox 2"/>
          <p:cNvSpPr txBox="1">
            <a:spLocks noChangeArrowheads="1"/>
          </p:cNvSpPr>
          <p:nvPr/>
        </p:nvSpPr>
        <p:spPr bwMode="auto">
          <a:xfrm>
            <a:off x="1908175" y="549275"/>
            <a:ext cx="59039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3200"/>
              <a:t>                   </a:t>
            </a:r>
            <a:r>
              <a:rPr lang="en-US" altLang="el-GR" sz="4000"/>
              <a:t>1619</a:t>
            </a:r>
            <a:r>
              <a:rPr lang="en-US" altLang="el-GR" sz="3200"/>
              <a:t> </a:t>
            </a:r>
          </a:p>
          <a:p>
            <a:pPr eaLnBrk="1" hangingPunct="1"/>
            <a:r>
              <a:rPr lang="en-US" altLang="el-GR" sz="3200"/>
              <a:t>       MISSING  PEOPLE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1176338" y="915988"/>
            <a:ext cx="6799262" cy="1303337"/>
          </a:xfrm>
        </p:spPr>
        <p:txBody>
          <a:bodyPr/>
          <a:lstStyle/>
          <a:p>
            <a:r>
              <a:rPr lang="en-US" altLang="el-GR" smtClean="0">
                <a:ln>
                  <a:noFill/>
                </a:ln>
              </a:rPr>
              <a:t>TWO  BEAUTIFUL  TOWNS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sz="half" idx="1"/>
          </p:nvPr>
        </p:nvSpPr>
        <p:spPr>
          <a:xfrm>
            <a:off x="1042988" y="1916113"/>
            <a:ext cx="3024187" cy="3457575"/>
          </a:xfrm>
        </p:spPr>
        <p:txBody>
          <a:bodyPr/>
          <a:lstStyle/>
          <a:p>
            <a:r>
              <a:rPr lang="en-US" altLang="el-GR" smtClean="0"/>
              <a:t>Famagusta</a:t>
            </a:r>
          </a:p>
        </p:txBody>
      </p:sp>
      <p:sp>
        <p:nvSpPr>
          <p:cNvPr id="19460" name="Content Placeholder 3"/>
          <p:cNvSpPr>
            <a:spLocks noGrp="1"/>
          </p:cNvSpPr>
          <p:nvPr>
            <p:ph sz="half" idx="2"/>
          </p:nvPr>
        </p:nvSpPr>
        <p:spPr>
          <a:xfrm>
            <a:off x="4427538" y="1916113"/>
            <a:ext cx="4106862" cy="4260850"/>
          </a:xfrm>
        </p:spPr>
        <p:txBody>
          <a:bodyPr/>
          <a:lstStyle/>
          <a:p>
            <a:r>
              <a:rPr lang="el-GR" altLang="el-GR" smtClean="0"/>
              <a:t>       </a:t>
            </a:r>
            <a:r>
              <a:rPr lang="en-US" altLang="el-GR" smtClean="0"/>
              <a:t>Kerynia</a:t>
            </a:r>
            <a:endParaRPr lang="el-GR" altLang="el-GR" smtClean="0"/>
          </a:p>
          <a:p>
            <a:r>
              <a:rPr lang="en-US" altLang="el-GR" smtClean="0"/>
              <a:t>-*</a:t>
            </a:r>
          </a:p>
          <a:p>
            <a:endParaRPr lang="en-US" altLang="el-GR" smtClean="0"/>
          </a:p>
        </p:txBody>
      </p:sp>
      <p:pic>
        <p:nvPicPr>
          <p:cNvPr id="35842" name="Picture 2" descr="Image result for αμμοχωστος 197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3096344" cy="3367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846" name="Picture 6" descr="https://christostriathlon.files.wordpress.com/2012/11/cebaceb5cf81cf85cebdceb5ceb9ceb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837" y="2708920"/>
            <a:ext cx="3858848" cy="336770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0" y="304800"/>
            <a:ext cx="4267200" cy="990600"/>
          </a:xfrm>
        </p:spPr>
        <p:txBody>
          <a:bodyPr anchor="ctr"/>
          <a:lstStyle/>
          <a:p>
            <a:r>
              <a:rPr lang="en-US" altLang="en-US" sz="4000" smtClean="0">
                <a:ln>
                  <a:noFill/>
                </a:ln>
                <a:latin typeface="Comic Sans MS" panose="030F0702030302020204" pitchFamily="66" charset="0"/>
              </a:rPr>
              <a:t>Famagusta</a:t>
            </a:r>
            <a:endParaRPr lang="el-GR" altLang="en-US" sz="4000" smtClean="0">
              <a:ln>
                <a:noFill/>
              </a:ln>
              <a:latin typeface="Comic Sans MS" panose="030F0702030302020204" pitchFamily="66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5791200"/>
            <a:ext cx="6629400" cy="838200"/>
          </a:xfrm>
        </p:spPr>
        <p:txBody>
          <a:bodyPr/>
          <a:lstStyle/>
          <a:p>
            <a:r>
              <a:rPr lang="en-US" altLang="en-US" sz="2800" smtClean="0">
                <a:latin typeface="Comic Sans MS" panose="030F0702030302020204" pitchFamily="66" charset="0"/>
              </a:rPr>
              <a:t>“ Ghost City ” since</a:t>
            </a:r>
            <a:r>
              <a:rPr lang="el-GR" altLang="en-US" sz="2800" smtClean="0">
                <a:latin typeface="Comic Sans MS" panose="030F0702030302020204" pitchFamily="66" charset="0"/>
              </a:rPr>
              <a:t> 1974</a:t>
            </a:r>
          </a:p>
        </p:txBody>
      </p:sp>
      <p:pic>
        <p:nvPicPr>
          <p:cNvPr id="2052" name="Picture 4" descr="αμμόχωστος φάντασμα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295400"/>
            <a:ext cx="7543800" cy="447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908050" y="1050925"/>
            <a:ext cx="3808413" cy="381000"/>
          </a:xfrm>
        </p:spPr>
        <p:txBody>
          <a:bodyPr rtlCol="0">
            <a:normAutofit fontScale="62500" lnSpcReduction="20000"/>
          </a:bodyPr>
          <a:lstStyle/>
          <a:p>
            <a:pPr fontAlgn="auto">
              <a:lnSpc>
                <a:spcPct val="80000"/>
              </a:lnSpc>
              <a:buFontTx/>
              <a:buNone/>
              <a:defRPr/>
            </a:pPr>
            <a:r>
              <a:rPr lang="en-US" alt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East  side of Cyprus</a:t>
            </a:r>
            <a:endParaRPr lang="el-G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80000"/>
              </a:lnSpc>
              <a:buFont typeface="Arial"/>
              <a:buChar char="•"/>
              <a:defRPr/>
            </a:pPr>
            <a:endParaRPr lang="el-GR" alt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1507" name="Rectangle 4"/>
          <p:cNvSpPr>
            <a:spLocks noChangeArrowheads="1"/>
          </p:cNvSpPr>
          <p:nvPr/>
        </p:nvSpPr>
        <p:spPr bwMode="auto">
          <a:xfrm>
            <a:off x="2286000" y="2322513"/>
            <a:ext cx="4572000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l-GR" altLang="en-US"/>
          </a:p>
          <a:p>
            <a:pPr eaLnBrk="1" hangingPunct="1">
              <a:lnSpc>
                <a:spcPct val="80000"/>
              </a:lnSpc>
              <a:spcBef>
                <a:spcPct val="50000"/>
              </a:spcBef>
            </a:pPr>
            <a:endParaRPr lang="el-GR" altLang="en-US" sz="2400">
              <a:latin typeface="Comic Sans MS" panose="030F0702030302020204" pitchFamily="66" charset="0"/>
            </a:endParaRPr>
          </a:p>
        </p:txBody>
      </p:sp>
      <p:sp>
        <p:nvSpPr>
          <p:cNvPr id="21508" name="Rectangle 5"/>
          <p:cNvSpPr>
            <a:spLocks noChangeArrowheads="1"/>
          </p:cNvSpPr>
          <p:nvPr/>
        </p:nvSpPr>
        <p:spPr bwMode="auto">
          <a:xfrm>
            <a:off x="228600" y="533400"/>
            <a:ext cx="5257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7763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el-GR" altLang="en-U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6113463" y="4292600"/>
            <a:ext cx="2635250" cy="151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830263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23825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46238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Comic Sans MS" panose="030F0702030302020204" pitchFamily="66" charset="0"/>
              </a:rPr>
              <a:t>It was called Famagusta due to its reputation</a:t>
            </a:r>
            <a:endParaRPr lang="el-GR" altLang="en-US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510" name="Rectangle 8"/>
          <p:cNvSpPr>
            <a:spLocks noChangeArrowheads="1"/>
          </p:cNvSpPr>
          <p:nvPr/>
        </p:nvSpPr>
        <p:spPr bwMode="auto">
          <a:xfrm>
            <a:off x="4859338" y="1004888"/>
            <a:ext cx="36957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400">
                <a:solidFill>
                  <a:srgbClr val="262626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2000">
                <a:solidFill>
                  <a:srgbClr val="262626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>
                <a:solidFill>
                  <a:srgbClr val="262626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600">
                <a:solidFill>
                  <a:srgbClr val="262626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  <a:defRPr sz="1400">
                <a:solidFill>
                  <a:srgbClr val="262626"/>
                </a:solidFill>
                <a:latin typeface="Garamond" panose="02020404030301010803" pitchFamily="18" charset="0"/>
              </a:defRPr>
            </a:lvl9pPr>
          </a:lstStyle>
          <a:p>
            <a:pPr eaLnBrk="1" hangingPunct="1">
              <a:lnSpc>
                <a:spcPct val="80000"/>
              </a:lnSpc>
              <a:spcAft>
                <a:spcPct val="0"/>
              </a:spcAft>
              <a:buClrTx/>
              <a:buSzTx/>
              <a:buFontTx/>
              <a:buNone/>
            </a:pPr>
            <a:r>
              <a:rPr lang="en-US" altLang="en-US">
                <a:solidFill>
                  <a:schemeClr val="tx1"/>
                </a:solidFill>
                <a:latin typeface="Comic Sans MS" panose="030F0702030302020204" pitchFamily="66" charset="0"/>
              </a:rPr>
              <a:t>It is called also the City of the windmills</a:t>
            </a:r>
            <a:r>
              <a:rPr lang="el-GR" altLang="en-US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21511" name="Picture 2" descr="https://upload.wikimedia.org/wikipedia/commons/thumb/5/5d/Famagusta_in_Cyprus.svg/268px-Famagusta_in_Cypru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736725"/>
            <a:ext cx="5418137" cy="384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276600" y="228600"/>
            <a:ext cx="5867400" cy="411163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Λιμάνι της </a:t>
            </a:r>
            <a:r>
              <a:rPr lang="el-GR" altLang="en-US" sz="3600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Αμμοχώστου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268413"/>
            <a:ext cx="8664575" cy="2016125"/>
          </a:xfrm>
        </p:spPr>
        <p:txBody>
          <a:bodyPr rtlCol="0">
            <a:normAutofit lnSpcReduction="10000"/>
          </a:bodyPr>
          <a:lstStyle/>
          <a:p>
            <a:pPr algn="just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 was first built in 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1932</a:t>
            </a:r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</a:t>
            </a:r>
            <a:r>
              <a:rPr lang="el-GR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</a:p>
          <a:p>
            <a:pPr algn="just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It helped in the development of the city and in general of the whole island. </a:t>
            </a:r>
          </a:p>
          <a:p>
            <a:pPr algn="just" fontAlgn="auto">
              <a:lnSpc>
                <a:spcPct val="90000"/>
              </a:lnSpc>
              <a:buFont typeface="Arial"/>
              <a:buChar char="•"/>
              <a:defRPr/>
            </a:pPr>
            <a:r>
              <a:rPr lang="en-US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The largest part of exports and imports as carried out through its port Famagusta</a:t>
            </a:r>
            <a:r>
              <a:rPr lang="el-GR" alt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. </a:t>
            </a: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  <a:p>
            <a:pPr fontAlgn="auto">
              <a:lnSpc>
                <a:spcPct val="90000"/>
              </a:lnSpc>
              <a:buFontTx/>
              <a:buNone/>
              <a:defRPr/>
            </a:pPr>
            <a:endParaRPr lang="el-GR" altLang="en-US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9379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2533" name="TextBox 2"/>
          <p:cNvSpPr txBox="1">
            <a:spLocks noChangeArrowheads="1"/>
          </p:cNvSpPr>
          <p:nvPr/>
        </p:nvSpPr>
        <p:spPr bwMode="auto">
          <a:xfrm>
            <a:off x="2195513" y="306388"/>
            <a:ext cx="5400675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4400"/>
              <a:t> Famagusta  Port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/>
          <a:lstStyle/>
          <a:p>
            <a:r>
              <a:rPr lang="el-GR" altLang="en-US" smtClean="0">
                <a:ln>
                  <a:noFill/>
                </a:ln>
                <a:latin typeface="Comic Sans MS" panose="030F0702030302020204" pitchFamily="66" charset="0"/>
              </a:rPr>
              <a:t>Τουρισμός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752600"/>
            <a:ext cx="2743200" cy="1676400"/>
          </a:xfrm>
        </p:spPr>
        <p:txBody>
          <a:bodyPr rtlCol="0">
            <a:normAutofit fontScale="62500" lnSpcReduction="20000"/>
          </a:bodyPr>
          <a:lstStyle/>
          <a:p>
            <a:pPr marL="0" indent="0" fontAlgn="auto">
              <a:lnSpc>
                <a:spcPct val="80000"/>
              </a:lnSpc>
              <a:buFontTx/>
              <a:buNone/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Ο τουρισμός </a:t>
            </a:r>
          </a:p>
          <a:p>
            <a:pPr marL="0" indent="0" fontAlgn="auto">
              <a:lnSpc>
                <a:spcPct val="80000"/>
              </a:lnSpc>
              <a:buFontTx/>
              <a:buNone/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ήταν η κυριότερη</a:t>
            </a:r>
          </a:p>
          <a:p>
            <a:pPr marL="0" indent="0" fontAlgn="auto">
              <a:lnSpc>
                <a:spcPct val="80000"/>
              </a:lnSpc>
              <a:buFontTx/>
              <a:buNone/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πηγή πλούτου </a:t>
            </a:r>
          </a:p>
          <a:p>
            <a:pPr marL="0" indent="0" fontAlgn="auto">
              <a:lnSpc>
                <a:spcPct val="80000"/>
              </a:lnSpc>
              <a:buFontTx/>
              <a:buNone/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για την πόλη </a:t>
            </a:r>
          </a:p>
          <a:p>
            <a:pPr marL="0" indent="0" fontAlgn="auto">
              <a:lnSpc>
                <a:spcPct val="80000"/>
              </a:lnSpc>
              <a:buFontTx/>
              <a:buNone/>
              <a:defRPr/>
            </a:pP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μετά</a:t>
            </a:r>
            <a:r>
              <a:rPr lang="en-US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l-GR" altLang="en-US" b="1">
                <a:solidFill>
                  <a:schemeClr val="tx1">
                    <a:lumMod val="85000"/>
                    <a:lumOff val="15000"/>
                  </a:schemeClr>
                </a:solidFill>
                <a:latin typeface="Comic Sans MS" panose="030F0702030302020204" pitchFamily="66" charset="0"/>
              </a:rPr>
              <a:t>που η Κύπρος κέρδισε  την Ανεξαρτησία. </a:t>
            </a:r>
          </a:p>
        </p:txBody>
      </p:sp>
      <p:pic>
        <p:nvPicPr>
          <p:cNvPr id="2355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3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4"/>
          <p:cNvSpPr txBox="1">
            <a:spLocks noChangeArrowheads="1"/>
          </p:cNvSpPr>
          <p:nvPr/>
        </p:nvSpPr>
        <p:spPr bwMode="auto">
          <a:xfrm>
            <a:off x="523875" y="2520950"/>
            <a:ext cx="2590800" cy="1754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altLang="en-US" sz="2400">
                <a:latin typeface="Comic Sans MS" panose="030F0702030302020204" pitchFamily="66" charset="0"/>
              </a:rPr>
              <a:t>In </a:t>
            </a:r>
            <a:r>
              <a:rPr lang="el-GR" altLang="en-US" sz="2400">
                <a:latin typeface="Comic Sans MS" panose="030F0702030302020204" pitchFamily="66" charset="0"/>
              </a:rPr>
              <a:t>1974 </a:t>
            </a:r>
            <a:r>
              <a:rPr lang="en-US" altLang="en-US" sz="2400">
                <a:latin typeface="Comic Sans MS" panose="030F0702030302020204" pitchFamily="66" charset="0"/>
              </a:rPr>
              <a:t>the town had </a:t>
            </a:r>
            <a:r>
              <a:rPr lang="el-GR" altLang="en-US" sz="2400">
                <a:latin typeface="Comic Sans MS" panose="030F0702030302020204" pitchFamily="66" charset="0"/>
              </a:rPr>
              <a:t>10,331 </a:t>
            </a:r>
            <a:r>
              <a:rPr lang="en-US" altLang="en-US" sz="2400">
                <a:latin typeface="Comic Sans MS" panose="030F0702030302020204" pitchFamily="66" charset="0"/>
              </a:rPr>
              <a:t>tourist beds</a:t>
            </a:r>
            <a:r>
              <a:rPr lang="el-GR" altLang="en-US" sz="2400">
                <a:latin typeface="Comic Sans MS" panose="030F0702030302020204" pitchFamily="66" charset="0"/>
              </a:rPr>
              <a:t>.</a:t>
            </a:r>
          </a:p>
          <a:p>
            <a:pPr algn="ctr" eaLnBrk="1" hangingPunct="1">
              <a:spcBef>
                <a:spcPct val="50000"/>
              </a:spcBef>
            </a:pPr>
            <a:endParaRPr lang="el-GR" altLang="en-US" sz="2400">
              <a:latin typeface="Comic Sans MS" panose="030F0702030302020204" pitchFamily="66" charset="0"/>
            </a:endParaRPr>
          </a:p>
        </p:txBody>
      </p:sp>
      <p:sp>
        <p:nvSpPr>
          <p:cNvPr id="23558" name="TextBox 2"/>
          <p:cNvSpPr txBox="1">
            <a:spLocks noChangeArrowheads="1"/>
          </p:cNvSpPr>
          <p:nvPr/>
        </p:nvSpPr>
        <p:spPr bwMode="auto">
          <a:xfrm>
            <a:off x="755650" y="20638"/>
            <a:ext cx="471805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l-GR" sz="4400"/>
              <a:t>Tourism   in 1974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2222</TotalTime>
  <Words>697</Words>
  <Application>Microsoft Office PowerPoint</Application>
  <PresentationFormat>On-screen Show (4:3)</PresentationFormat>
  <Paragraphs>87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Organic</vt:lpstr>
      <vt:lpstr>PowerPoint Presentation</vt:lpstr>
      <vt:lpstr>20  July  1974 Turkish invasion divides Cyprus</vt:lpstr>
      <vt:lpstr>200 000 REFUGEES</vt:lpstr>
      <vt:lpstr>PowerPoint Presentation</vt:lpstr>
      <vt:lpstr>TWO  BEAUTIFUL  TOWNS</vt:lpstr>
      <vt:lpstr>Famagusta</vt:lpstr>
      <vt:lpstr>PowerPoint Presentation</vt:lpstr>
      <vt:lpstr>Λιμάνι της Αμμοχώστου</vt:lpstr>
      <vt:lpstr>Τουρισμός</vt:lpstr>
      <vt:lpstr>PowerPoint Presentation</vt:lpstr>
      <vt:lpstr>Ancient Salamina</vt:lpstr>
      <vt:lpstr>Othellos Tower</vt:lpstr>
      <vt:lpstr>Saint Varnava Monastery</vt:lpstr>
      <vt:lpstr>Churches of Famagusta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MOE</dc:creator>
  <cp:lastModifiedBy>Student</cp:lastModifiedBy>
  <cp:revision>60</cp:revision>
  <dcterms:created xsi:type="dcterms:W3CDTF">2007-05-10T09:39:07Z</dcterms:created>
  <dcterms:modified xsi:type="dcterms:W3CDTF">2018-03-08T10:16:43Z</dcterms:modified>
</cp:coreProperties>
</file>