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5BE1-6712-4261-8C07-963C11AD29FB}" type="datetimeFigureOut">
              <a:rPr lang="tr-TR" smtClean="0"/>
              <a:t>07.03.2018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26E4-32F0-445C-8B80-537549F706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6230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5BE1-6712-4261-8C07-963C11AD29FB}" type="datetimeFigureOut">
              <a:rPr lang="tr-TR" smtClean="0"/>
              <a:t>07.03.2018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26E4-32F0-445C-8B80-537549F706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0765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5BE1-6712-4261-8C07-963C11AD29FB}" type="datetimeFigureOut">
              <a:rPr lang="tr-TR" smtClean="0"/>
              <a:t>07.03.2018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26E4-32F0-445C-8B80-537549F706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3407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5BE1-6712-4261-8C07-963C11AD29FB}" type="datetimeFigureOut">
              <a:rPr lang="tr-TR" smtClean="0"/>
              <a:t>07.03.2018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26E4-32F0-445C-8B80-537549F706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1486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5BE1-6712-4261-8C07-963C11AD29FB}" type="datetimeFigureOut">
              <a:rPr lang="tr-TR" smtClean="0"/>
              <a:t>07.03.2018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26E4-32F0-445C-8B80-537549F706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8716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5BE1-6712-4261-8C07-963C11AD29FB}" type="datetimeFigureOut">
              <a:rPr lang="tr-TR" smtClean="0"/>
              <a:t>07.03.2018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26E4-32F0-445C-8B80-537549F706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0801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5BE1-6712-4261-8C07-963C11AD29FB}" type="datetimeFigureOut">
              <a:rPr lang="tr-TR" smtClean="0"/>
              <a:t>07.03.2018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26E4-32F0-445C-8B80-537549F706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9638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5BE1-6712-4261-8C07-963C11AD29FB}" type="datetimeFigureOut">
              <a:rPr lang="tr-TR" smtClean="0"/>
              <a:t>07.03.2018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26E4-32F0-445C-8B80-537549F706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4557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5BE1-6712-4261-8C07-963C11AD29FB}" type="datetimeFigureOut">
              <a:rPr lang="tr-TR" smtClean="0"/>
              <a:t>07.03.2018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26E4-32F0-445C-8B80-537549F706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1155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5BE1-6712-4261-8C07-963C11AD29FB}" type="datetimeFigureOut">
              <a:rPr lang="tr-TR" smtClean="0"/>
              <a:t>07.03.2018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26E4-32F0-445C-8B80-537549F706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5959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5BE1-6712-4261-8C07-963C11AD29FB}" type="datetimeFigureOut">
              <a:rPr lang="tr-TR" smtClean="0"/>
              <a:t>07.03.2018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26E4-32F0-445C-8B80-537549F706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3520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15BE1-6712-4261-8C07-963C11AD29FB}" type="datetimeFigureOut">
              <a:rPr lang="tr-TR" smtClean="0"/>
              <a:t>07.03.2018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F26E4-32F0-445C-8B80-537549F706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8349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0"/>
            <a:r>
              <a:rPr lang="tr-TR" sz="2800" dirty="0" err="1"/>
              <a:t>Mrs</a:t>
            </a:r>
            <a:r>
              <a:rPr lang="tr-TR" sz="2800" dirty="0"/>
              <a:t>. </a:t>
            </a:r>
            <a:r>
              <a:rPr lang="tr-TR" sz="2800" dirty="0" err="1"/>
              <a:t>Ayse</a:t>
            </a:r>
            <a:r>
              <a:rPr lang="tr-TR" sz="2800" dirty="0"/>
              <a:t> </a:t>
            </a:r>
            <a:r>
              <a:rPr lang="tr-TR" sz="2800" dirty="0" err="1"/>
              <a:t>bought</a:t>
            </a:r>
            <a:r>
              <a:rPr lang="tr-TR" sz="2800" dirty="0"/>
              <a:t> 4 </a:t>
            </a:r>
            <a:r>
              <a:rPr lang="tr-TR" sz="2800" dirty="0" err="1"/>
              <a:t>kilograms</a:t>
            </a:r>
            <a:r>
              <a:rPr lang="tr-TR" sz="2800" dirty="0"/>
              <a:t> of </a:t>
            </a:r>
            <a:r>
              <a:rPr lang="tr-TR" sz="2800" dirty="0" err="1"/>
              <a:t>tangarine</a:t>
            </a:r>
            <a:r>
              <a:rPr lang="tr-TR" sz="2800" dirty="0"/>
              <a:t> </a:t>
            </a:r>
            <a:r>
              <a:rPr lang="tr-TR" sz="2800" dirty="0" err="1"/>
              <a:t>which’s</a:t>
            </a:r>
            <a:r>
              <a:rPr lang="tr-TR" sz="2800" dirty="0"/>
              <a:t> </a:t>
            </a:r>
            <a:r>
              <a:rPr lang="tr-TR" sz="2800" dirty="0" err="1"/>
              <a:t>price</a:t>
            </a:r>
            <a:r>
              <a:rPr lang="tr-TR" sz="2800" dirty="0"/>
              <a:t> is 3 </a:t>
            </a:r>
            <a:r>
              <a:rPr lang="tr-TR" sz="2800" dirty="0" err="1"/>
              <a:t>liras</a:t>
            </a:r>
            <a:r>
              <a:rPr lang="tr-TR" sz="2800" dirty="0"/>
              <a:t> </a:t>
            </a:r>
            <a:r>
              <a:rPr lang="tr-TR" sz="2800" dirty="0" err="1"/>
              <a:t>per</a:t>
            </a:r>
            <a:r>
              <a:rPr lang="tr-TR" sz="2800" dirty="0"/>
              <a:t> a kilo </a:t>
            </a:r>
            <a:r>
              <a:rPr lang="tr-TR" sz="2800" dirty="0" err="1"/>
              <a:t>and</a:t>
            </a:r>
            <a:r>
              <a:rPr lang="tr-TR" sz="2800" dirty="0"/>
              <a:t> 5 </a:t>
            </a:r>
            <a:r>
              <a:rPr lang="tr-TR" sz="2800" dirty="0" err="1"/>
              <a:t>kilograms</a:t>
            </a:r>
            <a:r>
              <a:rPr lang="tr-TR" sz="2800" dirty="0"/>
              <a:t> of </a:t>
            </a:r>
            <a:r>
              <a:rPr lang="tr-TR" sz="2800" dirty="0" err="1"/>
              <a:t>orange</a:t>
            </a:r>
            <a:r>
              <a:rPr lang="tr-TR" sz="2800" dirty="0"/>
              <a:t> </a:t>
            </a:r>
            <a:r>
              <a:rPr lang="tr-TR" sz="2800" dirty="0" err="1"/>
              <a:t>which</a:t>
            </a:r>
            <a:r>
              <a:rPr lang="tr-TR" sz="2800" dirty="0"/>
              <a:t> is </a:t>
            </a:r>
            <a:r>
              <a:rPr lang="tr-TR" sz="2800" dirty="0" err="1"/>
              <a:t>price</a:t>
            </a:r>
            <a:r>
              <a:rPr lang="tr-TR" sz="2800" dirty="0"/>
              <a:t>  2 </a:t>
            </a:r>
            <a:r>
              <a:rPr lang="tr-TR" sz="2800" dirty="0" err="1"/>
              <a:t>liras</a:t>
            </a:r>
            <a:r>
              <a:rPr lang="tr-TR" sz="2800" dirty="0"/>
              <a:t> </a:t>
            </a:r>
            <a:r>
              <a:rPr lang="tr-TR" sz="2800" dirty="0" err="1"/>
              <a:t>per</a:t>
            </a:r>
            <a:r>
              <a:rPr lang="tr-TR" sz="2800" dirty="0"/>
              <a:t> a kilo. </a:t>
            </a:r>
            <a:r>
              <a:rPr lang="tr-TR" sz="2800" dirty="0" err="1"/>
              <a:t>Mrs</a:t>
            </a:r>
            <a:r>
              <a:rPr lang="tr-TR" sz="2800" dirty="0"/>
              <a:t>. </a:t>
            </a:r>
            <a:r>
              <a:rPr lang="tr-TR" sz="2800" dirty="0" err="1"/>
              <a:t>Ayse</a:t>
            </a:r>
            <a:r>
              <a:rPr lang="tr-TR" sz="2800" dirty="0"/>
              <a:t> </a:t>
            </a:r>
            <a:r>
              <a:rPr lang="tr-TR" sz="2800" dirty="0" err="1"/>
              <a:t>gave</a:t>
            </a:r>
            <a:r>
              <a:rPr lang="tr-TR" sz="2800" dirty="0"/>
              <a:t> </a:t>
            </a:r>
            <a:r>
              <a:rPr lang="tr-TR" sz="2800" dirty="0" err="1"/>
              <a:t>to</a:t>
            </a:r>
            <a:r>
              <a:rPr lang="tr-TR" sz="2800" dirty="0"/>
              <a:t> </a:t>
            </a:r>
            <a:r>
              <a:rPr lang="tr-TR" sz="2800" dirty="0" err="1"/>
              <a:t>greengrocer</a:t>
            </a:r>
            <a:r>
              <a:rPr lang="tr-TR" sz="2800" dirty="0"/>
              <a:t> 50 </a:t>
            </a:r>
            <a:r>
              <a:rPr lang="tr-TR" sz="2800" dirty="0" err="1"/>
              <a:t>Turkish</a:t>
            </a:r>
            <a:r>
              <a:rPr lang="tr-TR" sz="2800" dirty="0"/>
              <a:t> </a:t>
            </a:r>
            <a:r>
              <a:rPr lang="tr-TR" sz="2800" dirty="0" err="1" smtClean="0"/>
              <a:t>liras</a:t>
            </a:r>
            <a:r>
              <a:rPr lang="tr-TR" sz="2800" dirty="0" smtClean="0"/>
              <a:t>, </a:t>
            </a:r>
            <a:r>
              <a:rPr lang="tr-TR" sz="2800" dirty="0" err="1" smtClean="0"/>
              <a:t>so</a:t>
            </a:r>
            <a:r>
              <a:rPr lang="tr-TR" sz="2800" dirty="0" smtClean="0"/>
              <a:t>  </a:t>
            </a:r>
            <a:r>
              <a:rPr lang="tr-TR" sz="2800" dirty="0"/>
              <a:t>how </a:t>
            </a:r>
            <a:r>
              <a:rPr lang="tr-TR" sz="2800" dirty="0" err="1"/>
              <a:t>many</a:t>
            </a:r>
            <a:r>
              <a:rPr lang="tr-TR" sz="2800" dirty="0"/>
              <a:t>  </a:t>
            </a:r>
            <a:r>
              <a:rPr lang="tr-TR" sz="2800" dirty="0" err="1"/>
              <a:t>liras</a:t>
            </a:r>
            <a:r>
              <a:rPr lang="tr-TR" sz="2800" dirty="0"/>
              <a:t> </a:t>
            </a:r>
            <a:r>
              <a:rPr lang="tr-TR" sz="2800" dirty="0" err="1"/>
              <a:t>does</a:t>
            </a:r>
            <a:r>
              <a:rPr lang="tr-TR" sz="2800" dirty="0"/>
              <a:t> </a:t>
            </a:r>
            <a:r>
              <a:rPr lang="tr-TR" sz="2800" dirty="0" err="1"/>
              <a:t>she</a:t>
            </a:r>
            <a:r>
              <a:rPr lang="tr-TR" sz="2800" dirty="0"/>
              <a:t> </a:t>
            </a:r>
            <a:r>
              <a:rPr lang="tr-TR" sz="2800" dirty="0" err="1"/>
              <a:t>get</a:t>
            </a:r>
            <a:r>
              <a:rPr lang="tr-TR" sz="2800" dirty="0"/>
              <a:t> </a:t>
            </a:r>
            <a:r>
              <a:rPr lang="tr-TR" sz="2800" dirty="0" err="1"/>
              <a:t>back</a:t>
            </a:r>
            <a:r>
              <a:rPr lang="tr-TR" sz="2800" dirty="0"/>
              <a:t>?</a:t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tr-TR" b="1" dirty="0" smtClean="0">
                <a:solidFill>
                  <a:schemeClr val="tx1"/>
                </a:solidFill>
              </a:rPr>
              <a:t>3.4=12₺                                     50-22=28₺</a:t>
            </a:r>
          </a:p>
          <a:p>
            <a:pPr algn="l"/>
            <a:endParaRPr lang="tr-TR" b="1" dirty="0" smtClean="0">
              <a:solidFill>
                <a:schemeClr val="tx1"/>
              </a:solidFill>
            </a:endParaRPr>
          </a:p>
          <a:p>
            <a:pPr algn="l"/>
            <a:r>
              <a:rPr lang="tr-TR" b="1" dirty="0" smtClean="0">
                <a:solidFill>
                  <a:schemeClr val="tx1"/>
                </a:solidFill>
              </a:rPr>
              <a:t>                           12+10=22₺</a:t>
            </a:r>
          </a:p>
          <a:p>
            <a:pPr algn="l"/>
            <a:endParaRPr lang="tr-TR" b="1" dirty="0" smtClean="0">
              <a:solidFill>
                <a:schemeClr val="tx1"/>
              </a:solidFill>
            </a:endParaRPr>
          </a:p>
          <a:p>
            <a:pPr algn="l"/>
            <a:r>
              <a:rPr lang="tr-TR" b="1" dirty="0" smtClean="0">
                <a:solidFill>
                  <a:schemeClr val="tx1"/>
                </a:solidFill>
              </a:rPr>
              <a:t>5.2=10₺</a:t>
            </a:r>
            <a:endParaRPr lang="tr-TR" b="1" dirty="0">
              <a:solidFill>
                <a:schemeClr val="tx1"/>
              </a:solidFill>
            </a:endParaRPr>
          </a:p>
        </p:txBody>
      </p:sp>
      <p:cxnSp>
        <p:nvCxnSpPr>
          <p:cNvPr id="11" name="Düz Ok Bağlayıcısı 10"/>
          <p:cNvCxnSpPr/>
          <p:nvPr/>
        </p:nvCxnSpPr>
        <p:spPr>
          <a:xfrm>
            <a:off x="2699792" y="4169327"/>
            <a:ext cx="360040" cy="5558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Düz Ok Bağlayıcısı 12"/>
          <p:cNvCxnSpPr/>
          <p:nvPr/>
        </p:nvCxnSpPr>
        <p:spPr>
          <a:xfrm flipV="1">
            <a:off x="2699792" y="4797152"/>
            <a:ext cx="36004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6790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2290266"/>
          </a:xfrm>
        </p:spPr>
        <p:txBody>
          <a:bodyPr>
            <a:noAutofit/>
          </a:bodyPr>
          <a:lstStyle/>
          <a:p>
            <a:pPr lvl="0"/>
            <a:r>
              <a:rPr lang="tr-TR" sz="3600" dirty="0" err="1"/>
              <a:t>The</a:t>
            </a:r>
            <a:r>
              <a:rPr lang="tr-TR" sz="3600" dirty="0"/>
              <a:t> </a:t>
            </a:r>
            <a:r>
              <a:rPr lang="tr-TR" sz="3600" dirty="0" err="1"/>
              <a:t>sum</a:t>
            </a:r>
            <a:r>
              <a:rPr lang="tr-TR" sz="3600" dirty="0"/>
              <a:t> of Gamze </a:t>
            </a:r>
            <a:r>
              <a:rPr lang="tr-TR" sz="3600" dirty="0" err="1"/>
              <a:t>and</a:t>
            </a:r>
            <a:r>
              <a:rPr lang="tr-TR" sz="3600" dirty="0"/>
              <a:t> </a:t>
            </a:r>
            <a:r>
              <a:rPr lang="tr-TR" sz="3600" dirty="0" err="1"/>
              <a:t>Kubra's</a:t>
            </a:r>
            <a:r>
              <a:rPr lang="tr-TR" sz="3600" dirty="0"/>
              <a:t> </a:t>
            </a:r>
            <a:r>
              <a:rPr lang="tr-TR" sz="3600" dirty="0" err="1"/>
              <a:t>ages</a:t>
            </a:r>
            <a:r>
              <a:rPr lang="tr-TR" sz="3600" dirty="0"/>
              <a:t> </a:t>
            </a:r>
            <a:r>
              <a:rPr lang="tr-TR" sz="3600" dirty="0" err="1"/>
              <a:t>three</a:t>
            </a:r>
            <a:r>
              <a:rPr lang="tr-TR" sz="3600" dirty="0"/>
              <a:t> </a:t>
            </a:r>
            <a:r>
              <a:rPr lang="tr-TR" sz="3600" dirty="0" err="1"/>
              <a:t>years</a:t>
            </a:r>
            <a:r>
              <a:rPr lang="tr-TR" sz="3600" dirty="0"/>
              <a:t> </a:t>
            </a:r>
            <a:r>
              <a:rPr lang="tr-TR" sz="3600" dirty="0" err="1"/>
              <a:t>ago</a:t>
            </a:r>
            <a:r>
              <a:rPr lang="tr-TR" sz="3600" dirty="0"/>
              <a:t> is 32. </a:t>
            </a:r>
            <a:r>
              <a:rPr lang="tr-TR" sz="3600" dirty="0" err="1"/>
              <a:t>What</a:t>
            </a:r>
            <a:r>
              <a:rPr lang="tr-TR" sz="3600" dirty="0"/>
              <a:t> is </a:t>
            </a:r>
            <a:r>
              <a:rPr lang="tr-TR" sz="3600" dirty="0" err="1"/>
              <a:t>the</a:t>
            </a:r>
            <a:r>
              <a:rPr lang="tr-TR" sz="3600" dirty="0"/>
              <a:t> </a:t>
            </a:r>
            <a:r>
              <a:rPr lang="tr-TR" sz="3600" dirty="0" err="1"/>
              <a:t>sum</a:t>
            </a:r>
            <a:r>
              <a:rPr lang="tr-TR" sz="3600" dirty="0"/>
              <a:t> of Gamze </a:t>
            </a:r>
            <a:r>
              <a:rPr lang="tr-TR" sz="3600" dirty="0" err="1"/>
              <a:t>and</a:t>
            </a:r>
            <a:r>
              <a:rPr lang="tr-TR" sz="3600" dirty="0"/>
              <a:t> </a:t>
            </a:r>
            <a:r>
              <a:rPr lang="tr-TR" sz="3600" dirty="0" err="1"/>
              <a:t>Kubra's</a:t>
            </a:r>
            <a:r>
              <a:rPr lang="tr-TR" sz="3600" dirty="0"/>
              <a:t> </a:t>
            </a:r>
            <a:r>
              <a:rPr lang="tr-TR" sz="3600" dirty="0" err="1"/>
              <a:t>ages</a:t>
            </a:r>
            <a:r>
              <a:rPr lang="tr-TR" sz="3600" dirty="0"/>
              <a:t> </a:t>
            </a:r>
            <a:r>
              <a:rPr lang="tr-TR" sz="3600" dirty="0" err="1"/>
              <a:t>after</a:t>
            </a:r>
            <a:r>
              <a:rPr lang="tr-TR" sz="3600" dirty="0"/>
              <a:t> 4 </a:t>
            </a:r>
            <a:r>
              <a:rPr lang="tr-TR" sz="3600" dirty="0" err="1"/>
              <a:t>years</a:t>
            </a:r>
            <a:r>
              <a:rPr lang="tr-TR" sz="3600" dirty="0"/>
              <a:t> ?</a:t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2708920"/>
            <a:ext cx="8147248" cy="3417243"/>
          </a:xfrm>
        </p:spPr>
        <p:txBody>
          <a:bodyPr/>
          <a:lstStyle/>
          <a:p>
            <a:r>
              <a:rPr lang="tr-TR" dirty="0" smtClean="0"/>
              <a:t>32+6=38</a:t>
            </a:r>
          </a:p>
          <a:p>
            <a:r>
              <a:rPr lang="tr-TR" dirty="0" smtClean="0"/>
              <a:t>38+8=46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3167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3370386"/>
          </a:xfrm>
        </p:spPr>
        <p:txBody>
          <a:bodyPr>
            <a:normAutofit/>
          </a:bodyPr>
          <a:lstStyle/>
          <a:p>
            <a:pPr lvl="0"/>
            <a:r>
              <a:rPr lang="tr-TR" sz="3600" dirty="0" err="1"/>
              <a:t>There</a:t>
            </a:r>
            <a:r>
              <a:rPr lang="tr-TR" sz="3600" dirty="0"/>
              <a:t> </a:t>
            </a:r>
            <a:r>
              <a:rPr lang="tr-TR" sz="3600" dirty="0" err="1"/>
              <a:t>are</a:t>
            </a:r>
            <a:r>
              <a:rPr lang="tr-TR" sz="3600" dirty="0"/>
              <a:t> 27 </a:t>
            </a:r>
            <a:r>
              <a:rPr lang="tr-TR" sz="3600" dirty="0" err="1"/>
              <a:t>packs</a:t>
            </a:r>
            <a:r>
              <a:rPr lang="tr-TR" sz="3600" dirty="0"/>
              <a:t> of </a:t>
            </a:r>
            <a:r>
              <a:rPr lang="tr-TR" sz="3600" dirty="0" err="1"/>
              <a:t>detergents</a:t>
            </a:r>
            <a:r>
              <a:rPr lang="tr-TR" sz="3600" dirty="0"/>
              <a:t> in a </a:t>
            </a:r>
            <a:r>
              <a:rPr lang="tr-TR" sz="3600" dirty="0" err="1"/>
              <a:t>pack</a:t>
            </a:r>
            <a:r>
              <a:rPr lang="tr-TR" sz="3600" dirty="0"/>
              <a:t> of 5 </a:t>
            </a:r>
            <a:r>
              <a:rPr lang="tr-TR" sz="3600" dirty="0" err="1"/>
              <a:t>kilograms</a:t>
            </a:r>
            <a:r>
              <a:rPr lang="tr-TR" sz="3600" dirty="0"/>
              <a:t> at a </a:t>
            </a:r>
            <a:r>
              <a:rPr lang="tr-TR" sz="3600" dirty="0" err="1"/>
              <a:t>market.Accordingly</a:t>
            </a:r>
            <a:r>
              <a:rPr lang="tr-TR" sz="3600" dirty="0"/>
              <a:t>, </a:t>
            </a:r>
            <a:r>
              <a:rPr lang="tr-TR" sz="3600" dirty="0" err="1"/>
              <a:t>what</a:t>
            </a:r>
            <a:r>
              <a:rPr lang="tr-TR" sz="3600" dirty="0"/>
              <a:t> is </a:t>
            </a:r>
            <a:r>
              <a:rPr lang="tr-TR" sz="3600" dirty="0" err="1"/>
              <a:t>the</a:t>
            </a:r>
            <a:r>
              <a:rPr lang="tr-TR" sz="3600" dirty="0"/>
              <a:t> total </a:t>
            </a:r>
            <a:r>
              <a:rPr lang="tr-TR" sz="3600" dirty="0" err="1"/>
              <a:t>weight</a:t>
            </a:r>
            <a:r>
              <a:rPr lang="tr-TR" sz="3600" dirty="0"/>
              <a:t> of </a:t>
            </a:r>
            <a:r>
              <a:rPr lang="tr-TR" sz="3600" dirty="0" err="1"/>
              <a:t>detergents</a:t>
            </a:r>
            <a:r>
              <a:rPr lang="tr-TR" sz="3600" dirty="0"/>
              <a:t>?</a:t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3284984"/>
            <a:ext cx="8291264" cy="2841179"/>
          </a:xfrm>
        </p:spPr>
        <p:txBody>
          <a:bodyPr/>
          <a:lstStyle/>
          <a:p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27.5=135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5872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3298378"/>
          </a:xfrm>
        </p:spPr>
        <p:txBody>
          <a:bodyPr>
            <a:normAutofit/>
          </a:bodyPr>
          <a:lstStyle/>
          <a:p>
            <a:pPr lvl="0"/>
            <a:r>
              <a:rPr lang="tr-TR" sz="3600" dirty="0"/>
              <a:t>A </a:t>
            </a:r>
            <a:r>
              <a:rPr lang="tr-TR" sz="3600" dirty="0" err="1"/>
              <a:t>vehicle</a:t>
            </a:r>
            <a:r>
              <a:rPr lang="tr-TR" sz="3600" dirty="0"/>
              <a:t> </a:t>
            </a:r>
            <a:r>
              <a:rPr lang="tr-TR" sz="3600" dirty="0" err="1"/>
              <a:t>travelled</a:t>
            </a:r>
            <a:r>
              <a:rPr lang="tr-TR" sz="3600" dirty="0"/>
              <a:t> </a:t>
            </a:r>
            <a:r>
              <a:rPr lang="tr-TR" sz="3600" dirty="0" err="1"/>
              <a:t>totally</a:t>
            </a:r>
            <a:r>
              <a:rPr lang="tr-TR" sz="3600" dirty="0"/>
              <a:t> 340 </a:t>
            </a:r>
            <a:r>
              <a:rPr lang="tr-TR" sz="3600" dirty="0" err="1"/>
              <a:t>kilometers</a:t>
            </a:r>
            <a:r>
              <a:rPr lang="tr-TR" sz="3600" dirty="0"/>
              <a:t> </a:t>
            </a:r>
            <a:r>
              <a:rPr lang="tr-TR" sz="3600" dirty="0" err="1"/>
              <a:t>by</a:t>
            </a:r>
            <a:r>
              <a:rPr lang="tr-TR" sz="3600" dirty="0"/>
              <a:t> </a:t>
            </a:r>
            <a:r>
              <a:rPr lang="tr-TR" sz="3600" dirty="0" err="1"/>
              <a:t>going</a:t>
            </a:r>
            <a:r>
              <a:rPr lang="tr-TR" sz="3600" dirty="0"/>
              <a:t> a </a:t>
            </a:r>
            <a:r>
              <a:rPr lang="tr-TR" sz="3600" dirty="0" err="1"/>
              <a:t>constant</a:t>
            </a:r>
            <a:r>
              <a:rPr lang="tr-TR" sz="3600" dirty="0"/>
              <a:t> </a:t>
            </a:r>
            <a:r>
              <a:rPr lang="tr-TR" sz="3600" dirty="0" err="1"/>
              <a:t>speed</a:t>
            </a:r>
            <a:r>
              <a:rPr lang="tr-TR" sz="3600" dirty="0"/>
              <a:t> </a:t>
            </a:r>
            <a:r>
              <a:rPr lang="tr-TR" sz="3600" dirty="0" err="1"/>
              <a:t>for</a:t>
            </a:r>
            <a:r>
              <a:rPr lang="tr-TR" sz="3600" dirty="0"/>
              <a:t> 4 </a:t>
            </a:r>
            <a:r>
              <a:rPr lang="tr-TR" sz="3600" dirty="0" err="1"/>
              <a:t>hours</a:t>
            </a:r>
            <a:r>
              <a:rPr lang="tr-TR" sz="3600" dirty="0"/>
              <a:t>. </a:t>
            </a:r>
            <a:r>
              <a:rPr lang="tr-TR" sz="3600" dirty="0" err="1"/>
              <a:t>According</a:t>
            </a:r>
            <a:r>
              <a:rPr lang="tr-TR" sz="3600" dirty="0"/>
              <a:t> </a:t>
            </a:r>
            <a:r>
              <a:rPr lang="tr-TR" sz="3600" dirty="0" err="1"/>
              <a:t>to</a:t>
            </a:r>
            <a:r>
              <a:rPr lang="tr-TR" sz="3600" dirty="0"/>
              <a:t> </a:t>
            </a:r>
            <a:r>
              <a:rPr lang="tr-TR" sz="3600" dirty="0" err="1"/>
              <a:t>this</a:t>
            </a:r>
            <a:r>
              <a:rPr lang="tr-TR" sz="3600" dirty="0"/>
              <a:t>, how </a:t>
            </a:r>
            <a:r>
              <a:rPr lang="tr-TR" sz="3600" dirty="0" err="1"/>
              <a:t>many</a:t>
            </a:r>
            <a:r>
              <a:rPr lang="tr-TR" sz="3600" dirty="0"/>
              <a:t> </a:t>
            </a:r>
            <a:r>
              <a:rPr lang="tr-TR" sz="3600" dirty="0" err="1"/>
              <a:t>kilometers</a:t>
            </a:r>
            <a:r>
              <a:rPr lang="tr-TR" sz="3600" dirty="0"/>
              <a:t> of </a:t>
            </a:r>
            <a:r>
              <a:rPr lang="tr-TR" sz="3600" dirty="0" err="1"/>
              <a:t>speed</a:t>
            </a:r>
            <a:r>
              <a:rPr lang="tr-TR" sz="3600" dirty="0"/>
              <a:t> </a:t>
            </a:r>
            <a:r>
              <a:rPr lang="tr-TR" sz="3600" dirty="0" err="1"/>
              <a:t>does</a:t>
            </a:r>
            <a:r>
              <a:rPr lang="tr-TR" sz="3600" dirty="0"/>
              <a:t> </a:t>
            </a:r>
            <a:r>
              <a:rPr lang="tr-TR" sz="3600" dirty="0" err="1"/>
              <a:t>this</a:t>
            </a:r>
            <a:r>
              <a:rPr lang="tr-TR" sz="3600" dirty="0"/>
              <a:t> </a:t>
            </a:r>
            <a:r>
              <a:rPr lang="tr-TR" sz="3600" dirty="0" err="1"/>
              <a:t>vehicle</a:t>
            </a:r>
            <a:r>
              <a:rPr lang="tr-TR" sz="3600" dirty="0"/>
              <a:t> </a:t>
            </a:r>
            <a:r>
              <a:rPr lang="tr-TR" sz="3600" dirty="0" err="1"/>
              <a:t>move</a:t>
            </a:r>
            <a:r>
              <a:rPr lang="tr-TR" sz="3600" dirty="0"/>
              <a:t> </a:t>
            </a:r>
            <a:r>
              <a:rPr lang="tr-TR" sz="3600" dirty="0" err="1"/>
              <a:t>per</a:t>
            </a:r>
            <a:r>
              <a:rPr lang="tr-TR" sz="3600" dirty="0"/>
              <a:t> </a:t>
            </a:r>
            <a:r>
              <a:rPr lang="tr-TR" sz="3600" dirty="0" err="1"/>
              <a:t>hour</a:t>
            </a:r>
            <a:r>
              <a:rPr lang="tr-TR" sz="3600" dirty="0"/>
              <a:t>?</a:t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3789040"/>
            <a:ext cx="8291264" cy="2337123"/>
          </a:xfrm>
        </p:spPr>
        <p:txBody>
          <a:bodyPr/>
          <a:lstStyle/>
          <a:p>
            <a:r>
              <a:rPr lang="tr-TR" dirty="0" smtClean="0"/>
              <a:t>340:4=85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3850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3298378"/>
          </a:xfrm>
        </p:spPr>
        <p:txBody>
          <a:bodyPr>
            <a:normAutofit/>
          </a:bodyPr>
          <a:lstStyle/>
          <a:p>
            <a:r>
              <a:rPr lang="tr-TR" sz="3600" dirty="0"/>
              <a:t>Ali </a:t>
            </a:r>
            <a:r>
              <a:rPr lang="tr-TR" sz="3600" dirty="0" err="1"/>
              <a:t>wants</a:t>
            </a:r>
            <a:r>
              <a:rPr lang="tr-TR" sz="3600" dirty="0"/>
              <a:t> </a:t>
            </a:r>
            <a:r>
              <a:rPr lang="tr-TR" sz="3600" dirty="0" err="1"/>
              <a:t>to</a:t>
            </a:r>
            <a:r>
              <a:rPr lang="tr-TR" sz="3600" dirty="0"/>
              <a:t> buy </a:t>
            </a:r>
            <a:r>
              <a:rPr lang="tr-TR" sz="3600" dirty="0" err="1"/>
              <a:t>bicycle</a:t>
            </a:r>
            <a:r>
              <a:rPr lang="tr-TR" sz="3600" dirty="0"/>
              <a:t>. </a:t>
            </a:r>
            <a:r>
              <a:rPr lang="tr-TR" sz="3600" dirty="0" err="1"/>
              <a:t>The</a:t>
            </a:r>
            <a:r>
              <a:rPr lang="tr-TR" sz="3600" dirty="0"/>
              <a:t> </a:t>
            </a:r>
            <a:r>
              <a:rPr lang="tr-TR" sz="3600" dirty="0" err="1"/>
              <a:t>price</a:t>
            </a:r>
            <a:r>
              <a:rPr lang="tr-TR" sz="3600" dirty="0"/>
              <a:t> of </a:t>
            </a:r>
            <a:r>
              <a:rPr lang="tr-TR" sz="3600" dirty="0" err="1"/>
              <a:t>the</a:t>
            </a:r>
            <a:r>
              <a:rPr lang="tr-TR" sz="3600" dirty="0"/>
              <a:t> </a:t>
            </a:r>
            <a:r>
              <a:rPr lang="tr-TR" sz="3600" dirty="0" err="1"/>
              <a:t>bicycle’s</a:t>
            </a:r>
            <a:r>
              <a:rPr lang="tr-TR" sz="3600" dirty="0"/>
              <a:t> is 180 </a:t>
            </a:r>
            <a:r>
              <a:rPr lang="tr-TR" sz="3600" dirty="0" err="1"/>
              <a:t>liras</a:t>
            </a:r>
            <a:r>
              <a:rPr lang="tr-TR" sz="3600" dirty="0"/>
              <a:t>. Ali has 84 </a:t>
            </a:r>
            <a:r>
              <a:rPr lang="tr-TR" sz="3600" dirty="0" err="1"/>
              <a:t>liras</a:t>
            </a:r>
            <a:r>
              <a:rPr lang="tr-TR" sz="3600" dirty="0"/>
              <a:t>. As Ali </a:t>
            </a:r>
            <a:r>
              <a:rPr lang="tr-TR" sz="3600" dirty="0" err="1"/>
              <a:t>saves</a:t>
            </a:r>
            <a:r>
              <a:rPr lang="tr-TR" sz="3600" dirty="0"/>
              <a:t> </a:t>
            </a:r>
            <a:r>
              <a:rPr lang="tr-TR" sz="3600" dirty="0" err="1"/>
              <a:t>money</a:t>
            </a:r>
            <a:r>
              <a:rPr lang="tr-TR" sz="3600" dirty="0"/>
              <a:t> </a:t>
            </a:r>
            <a:r>
              <a:rPr lang="tr-TR" sz="3600" dirty="0" err="1"/>
              <a:t>equally</a:t>
            </a:r>
            <a:r>
              <a:rPr lang="tr-TR" sz="3600" dirty="0"/>
              <a:t>  </a:t>
            </a:r>
            <a:r>
              <a:rPr lang="tr-TR" sz="3600" dirty="0" err="1"/>
              <a:t>every</a:t>
            </a:r>
            <a:r>
              <a:rPr lang="tr-TR" sz="3600" dirty="0"/>
              <a:t> </a:t>
            </a:r>
            <a:r>
              <a:rPr lang="tr-TR" sz="3600" dirty="0" err="1"/>
              <a:t>month</a:t>
            </a:r>
            <a:r>
              <a:rPr lang="tr-TR" sz="3600" dirty="0"/>
              <a:t> </a:t>
            </a:r>
            <a:r>
              <a:rPr lang="tr-TR" sz="3600" dirty="0" err="1"/>
              <a:t>and</a:t>
            </a:r>
            <a:r>
              <a:rPr lang="tr-TR" sz="3600" dirty="0"/>
              <a:t> can </a:t>
            </a:r>
            <a:r>
              <a:rPr lang="tr-TR" sz="3600" dirty="0" err="1"/>
              <a:t>get</a:t>
            </a:r>
            <a:r>
              <a:rPr lang="tr-TR" sz="3600" dirty="0"/>
              <a:t> a </a:t>
            </a:r>
            <a:r>
              <a:rPr lang="tr-TR" sz="3600" dirty="0" err="1"/>
              <a:t>bicycle</a:t>
            </a:r>
            <a:r>
              <a:rPr lang="tr-TR" sz="3600" dirty="0"/>
              <a:t> at </a:t>
            </a:r>
            <a:r>
              <a:rPr lang="tr-TR" sz="3600" dirty="0" err="1"/>
              <a:t>the</a:t>
            </a:r>
            <a:r>
              <a:rPr lang="tr-TR" sz="3600" dirty="0"/>
              <a:t> </a:t>
            </a:r>
            <a:r>
              <a:rPr lang="tr-TR" sz="3600" dirty="0" err="1"/>
              <a:t>end</a:t>
            </a:r>
            <a:r>
              <a:rPr lang="tr-TR" sz="3600" dirty="0"/>
              <a:t> of 6 </a:t>
            </a:r>
            <a:r>
              <a:rPr lang="tr-TR" sz="3600" dirty="0" err="1"/>
              <a:t>months</a:t>
            </a:r>
            <a:r>
              <a:rPr lang="tr-TR" sz="3600" dirty="0"/>
              <a:t>, how </a:t>
            </a:r>
            <a:r>
              <a:rPr lang="tr-TR" sz="3600" dirty="0" err="1"/>
              <a:t>many</a:t>
            </a:r>
            <a:r>
              <a:rPr lang="tr-TR" sz="3600" dirty="0"/>
              <a:t> </a:t>
            </a:r>
            <a:r>
              <a:rPr lang="tr-TR" sz="3600" dirty="0" err="1"/>
              <a:t>liras</a:t>
            </a:r>
            <a:r>
              <a:rPr lang="tr-TR" sz="3600" dirty="0"/>
              <a:t> Ali has </a:t>
            </a:r>
            <a:r>
              <a:rPr lang="tr-TR" sz="3600" dirty="0" err="1"/>
              <a:t>saved</a:t>
            </a:r>
            <a:r>
              <a:rPr lang="tr-TR" sz="3600" dirty="0"/>
              <a:t> </a:t>
            </a:r>
            <a:r>
              <a:rPr lang="tr-TR" sz="3600" dirty="0" err="1"/>
              <a:t>every</a:t>
            </a:r>
            <a:r>
              <a:rPr lang="tr-TR" sz="3600" dirty="0"/>
              <a:t> </a:t>
            </a:r>
            <a:r>
              <a:rPr lang="tr-TR" sz="3600" dirty="0" err="1"/>
              <a:t>month</a:t>
            </a:r>
            <a:r>
              <a:rPr lang="tr-TR" sz="3600" dirty="0"/>
              <a:t>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3501008"/>
            <a:ext cx="8219256" cy="2625155"/>
          </a:xfrm>
        </p:spPr>
        <p:txBody>
          <a:bodyPr/>
          <a:lstStyle/>
          <a:p>
            <a:r>
              <a:rPr lang="tr-TR" dirty="0" smtClean="0"/>
              <a:t>180-84=96</a:t>
            </a:r>
          </a:p>
          <a:p>
            <a:r>
              <a:rPr lang="tr-TR" dirty="0" smtClean="0"/>
              <a:t>96:6=16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6283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3442394"/>
          </a:xfrm>
        </p:spPr>
        <p:txBody>
          <a:bodyPr>
            <a:normAutofit fontScale="90000"/>
          </a:bodyPr>
          <a:lstStyle/>
          <a:p>
            <a:pPr lvl="0"/>
            <a:r>
              <a:rPr lang="tr-TR" dirty="0"/>
              <a:t>Hazal is 18 </a:t>
            </a:r>
            <a:r>
              <a:rPr lang="tr-TR" dirty="0" err="1"/>
              <a:t>years</a:t>
            </a:r>
            <a:r>
              <a:rPr lang="tr-TR" dirty="0"/>
              <a:t> </a:t>
            </a:r>
            <a:r>
              <a:rPr lang="tr-TR" dirty="0" err="1"/>
              <a:t>old</a:t>
            </a:r>
            <a:r>
              <a:rPr lang="tr-TR" dirty="0"/>
              <a:t>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age</a:t>
            </a:r>
            <a:r>
              <a:rPr lang="tr-TR" dirty="0"/>
              <a:t> of her </a:t>
            </a:r>
            <a:r>
              <a:rPr lang="tr-TR" dirty="0" err="1"/>
              <a:t>brother</a:t>
            </a:r>
            <a:r>
              <a:rPr lang="tr-TR" dirty="0"/>
              <a:t> Selim is 1 </a:t>
            </a:r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than</a:t>
            </a:r>
            <a:r>
              <a:rPr lang="tr-TR" dirty="0"/>
              <a:t> </a:t>
            </a:r>
            <a:r>
              <a:rPr lang="tr-TR" dirty="0" err="1"/>
              <a:t>half</a:t>
            </a:r>
            <a:r>
              <a:rPr lang="tr-TR" dirty="0"/>
              <a:t>  </a:t>
            </a:r>
            <a:r>
              <a:rPr lang="tr-TR" dirty="0" err="1"/>
              <a:t>age</a:t>
            </a:r>
            <a:r>
              <a:rPr lang="tr-TR" dirty="0"/>
              <a:t> of Hazal. </a:t>
            </a:r>
            <a:r>
              <a:rPr lang="tr-TR" dirty="0" err="1"/>
              <a:t>According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, how </a:t>
            </a:r>
            <a:r>
              <a:rPr lang="tr-TR" dirty="0" err="1"/>
              <a:t>old</a:t>
            </a:r>
            <a:r>
              <a:rPr lang="tr-TR" dirty="0"/>
              <a:t> is Selim?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3789040"/>
            <a:ext cx="8435280" cy="2337123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18:2=9</a:t>
            </a:r>
          </a:p>
          <a:p>
            <a:pPr marL="0" indent="0">
              <a:buNone/>
            </a:pPr>
            <a:r>
              <a:rPr lang="tr-TR" dirty="0" smtClean="0"/>
              <a:t>9+1=10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3886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2218258"/>
          </a:xfrm>
        </p:spPr>
        <p:txBody>
          <a:bodyPr>
            <a:normAutofit/>
          </a:bodyPr>
          <a:lstStyle/>
          <a:p>
            <a:pPr lvl="0"/>
            <a:r>
              <a:rPr lang="tr-TR" sz="3600" dirty="0" err="1"/>
              <a:t>Which</a:t>
            </a:r>
            <a:r>
              <a:rPr lang="tr-TR" sz="3600" dirty="0"/>
              <a:t> </a:t>
            </a:r>
            <a:r>
              <a:rPr lang="tr-TR" sz="3600" dirty="0" err="1"/>
              <a:t>cube</a:t>
            </a:r>
            <a:r>
              <a:rPr lang="tr-TR" sz="3600" dirty="0"/>
              <a:t> </a:t>
            </a:r>
            <a:r>
              <a:rPr lang="tr-TR" sz="3600" dirty="0" err="1"/>
              <a:t>should</a:t>
            </a:r>
            <a:r>
              <a:rPr lang="tr-TR" sz="3600" dirty="0"/>
              <a:t> be </a:t>
            </a:r>
            <a:r>
              <a:rPr lang="tr-TR" sz="3600" dirty="0" err="1"/>
              <a:t>removed</a:t>
            </a:r>
            <a:r>
              <a:rPr lang="tr-TR" sz="3600" dirty="0"/>
              <a:t> </a:t>
            </a:r>
            <a:r>
              <a:rPr lang="tr-TR" sz="3600" dirty="0" err="1"/>
              <a:t>to</a:t>
            </a:r>
            <a:r>
              <a:rPr lang="tr-TR" sz="3600" dirty="0"/>
              <a:t> </a:t>
            </a:r>
            <a:r>
              <a:rPr lang="tr-TR" sz="3600" dirty="0" err="1"/>
              <a:t>change</a:t>
            </a:r>
            <a:r>
              <a:rPr lang="tr-TR" sz="3600" dirty="0"/>
              <a:t> </a:t>
            </a:r>
            <a:r>
              <a:rPr lang="tr-TR" sz="3600" dirty="0" err="1"/>
              <a:t>the</a:t>
            </a:r>
            <a:r>
              <a:rPr lang="tr-TR" sz="3600" dirty="0"/>
              <a:t> </a:t>
            </a:r>
            <a:r>
              <a:rPr lang="tr-TR" sz="3600" dirty="0" err="1"/>
              <a:t>shape</a:t>
            </a:r>
            <a:r>
              <a:rPr lang="tr-TR" sz="3600" dirty="0"/>
              <a:t> of </a:t>
            </a:r>
            <a:r>
              <a:rPr lang="tr-TR" sz="3600" dirty="0" err="1"/>
              <a:t>cube</a:t>
            </a:r>
            <a:r>
              <a:rPr lang="tr-TR" sz="3600" dirty="0"/>
              <a:t> </a:t>
            </a:r>
            <a:r>
              <a:rPr lang="tr-TR" sz="3600" dirty="0" err="1"/>
              <a:t>from</a:t>
            </a:r>
            <a:r>
              <a:rPr lang="tr-TR" sz="3600" dirty="0"/>
              <a:t> </a:t>
            </a:r>
            <a:r>
              <a:rPr lang="tr-TR" sz="3600" dirty="0" err="1"/>
              <a:t>the</a:t>
            </a:r>
            <a:r>
              <a:rPr lang="tr-TR" sz="3600" dirty="0"/>
              <a:t> </a:t>
            </a:r>
            <a:r>
              <a:rPr lang="tr-TR" sz="3600" dirty="0" err="1"/>
              <a:t>front</a:t>
            </a:r>
            <a:r>
              <a:rPr lang="tr-TR" sz="3600" dirty="0"/>
              <a:t> of </a:t>
            </a:r>
            <a:r>
              <a:rPr lang="tr-TR" sz="3600" dirty="0" err="1"/>
              <a:t>view</a:t>
            </a:r>
            <a:r>
              <a:rPr lang="tr-TR" sz="3600" dirty="0"/>
              <a:t>? </a:t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4149080"/>
            <a:ext cx="8219256" cy="1977083"/>
          </a:xfrm>
        </p:spPr>
        <p:txBody>
          <a:bodyPr/>
          <a:lstStyle/>
          <a:p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remove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4th </a:t>
            </a:r>
            <a:r>
              <a:rPr lang="tr-TR" dirty="0" err="1" smtClean="0"/>
              <a:t>cube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frontal</a:t>
            </a:r>
            <a:r>
              <a:rPr lang="tr-TR" smtClean="0"/>
              <a:t> wiew</a:t>
            </a:r>
            <a:r>
              <a:rPr lang="tr-TR" dirty="0" smtClean="0"/>
              <a:t> </a:t>
            </a:r>
            <a:r>
              <a:rPr lang="tr-TR" dirty="0" err="1" smtClean="0"/>
              <a:t>changes</a:t>
            </a:r>
            <a:endParaRPr lang="tr-TR" dirty="0"/>
          </a:p>
        </p:txBody>
      </p:sp>
      <p:pic>
        <p:nvPicPr>
          <p:cNvPr id="4" name="Resi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44824"/>
            <a:ext cx="2695575" cy="2057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Metin kutusu 4"/>
          <p:cNvSpPr txBox="1"/>
          <p:nvPr/>
        </p:nvSpPr>
        <p:spPr>
          <a:xfrm>
            <a:off x="1115616" y="3545856"/>
            <a:ext cx="10081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tr-TR" dirty="0" smtClean="0"/>
              <a:t>FRONT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485671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254</Words>
  <Application>Microsoft Office PowerPoint</Application>
  <PresentationFormat>Ekran Gösterisi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Mrs. Ayse bought 4 kilograms of tangarine which’s price is 3 liras per a kilo and 5 kilograms of orange which is price  2 liras per a kilo. Mrs. Ayse gave to greengrocer 50 Turkish liras, so  how many  liras does she get back? </vt:lpstr>
      <vt:lpstr>The sum of Gamze and Kubra's ages three years ago is 32. What is the sum of Gamze and Kubra's ages after 4 years ? </vt:lpstr>
      <vt:lpstr>There are 27 packs of detergents in a pack of 5 kilograms at a market.Accordingly, what is the total weight of detergents? </vt:lpstr>
      <vt:lpstr>A vehicle travelled totally 340 kilometers by going a constant speed for 4 hours. According to this, how many kilometers of speed does this vehicle move per hour? </vt:lpstr>
      <vt:lpstr>Ali wants to buy bicycle. The price of the bicycle’s is 180 liras. Ali has 84 liras. As Ali saves money equally  every month and can get a bicycle at the end of 6 months, how many liras Ali has saved every month?</vt:lpstr>
      <vt:lpstr>Hazal is 18 years old. The age of her brother Selim is 1 more than half  age of Hazal. According to this, how old is Selim? </vt:lpstr>
      <vt:lpstr>Which cube should be removed to change the shape of cube from the front of view?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Mrs. Ayse bought 4 kilograms of tangarine which’s price is 3 liras per a kilo and 5 kilograms of orange which is price  2 liras per a kilo. Mrs. Ayse gave to greengrocer 50 Turkish liras, so  how many  liras does she get back?</dc:title>
  <dc:creator>Memur-KTPHN</dc:creator>
  <cp:lastModifiedBy>Memur-KTPHN</cp:lastModifiedBy>
  <cp:revision>4</cp:revision>
  <dcterms:created xsi:type="dcterms:W3CDTF">2018-03-07T10:03:13Z</dcterms:created>
  <dcterms:modified xsi:type="dcterms:W3CDTF">2018-03-07T12:06:15Z</dcterms:modified>
</cp:coreProperties>
</file>