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34DD2A5A-B808-4FDC-A1C9-94FA66B84B21}" type="datetimeFigureOut">
              <a:rPr lang="ro-RO" smtClean="0"/>
              <a:t>03.03.2018</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44447BB6-00CB-4BE3-BC0D-492EDD9B8FE7}" type="slidenum">
              <a:rPr lang="ro-RO" smtClean="0"/>
              <a:t>‹#›</a:t>
            </a:fld>
            <a:endParaRPr lang="ro-RO"/>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DD2A5A-B808-4FDC-A1C9-94FA66B84B21}" type="datetimeFigureOut">
              <a:rPr lang="ro-RO" smtClean="0"/>
              <a:t>03.03.2018</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44447BB6-00CB-4BE3-BC0D-492EDD9B8FE7}" type="slidenum">
              <a:rPr lang="ro-RO" smtClean="0"/>
              <a:t>‹#›</a:t>
            </a:fld>
            <a:endParaRPr lang="ro-R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DD2A5A-B808-4FDC-A1C9-94FA66B84B21}" type="datetimeFigureOut">
              <a:rPr lang="ro-RO" smtClean="0"/>
              <a:t>03.03.2018</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44447BB6-00CB-4BE3-BC0D-492EDD9B8FE7}" type="slidenum">
              <a:rPr lang="ro-RO" smtClean="0"/>
              <a:t>‹#›</a:t>
            </a:fld>
            <a:endParaRPr lang="ro-R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DD2A5A-B808-4FDC-A1C9-94FA66B84B21}" type="datetimeFigureOut">
              <a:rPr lang="ro-RO" smtClean="0"/>
              <a:t>03.03.2018</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44447BB6-00CB-4BE3-BC0D-492EDD9B8FE7}" type="slidenum">
              <a:rPr lang="ro-RO" smtClean="0"/>
              <a:t>‹#›</a:t>
            </a:fld>
            <a:endParaRPr lang="ro-R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34DD2A5A-B808-4FDC-A1C9-94FA66B84B21}" type="datetimeFigureOut">
              <a:rPr lang="ro-RO" smtClean="0"/>
              <a:t>03.03.2018</a:t>
            </a:fld>
            <a:endParaRPr lang="ro-RO"/>
          </a:p>
        </p:txBody>
      </p:sp>
      <p:sp>
        <p:nvSpPr>
          <p:cNvPr id="91" name="Footer Placeholder 90"/>
          <p:cNvSpPr>
            <a:spLocks noGrp="1"/>
          </p:cNvSpPr>
          <p:nvPr>
            <p:ph type="ftr" sz="quarter" idx="11"/>
          </p:nvPr>
        </p:nvSpPr>
        <p:spPr/>
        <p:txBody>
          <a:bodyPr/>
          <a:lstStyle/>
          <a:p>
            <a:endParaRPr lang="ro-RO"/>
          </a:p>
        </p:txBody>
      </p:sp>
      <p:sp>
        <p:nvSpPr>
          <p:cNvPr id="92" name="Slide Number Placeholder 91"/>
          <p:cNvSpPr>
            <a:spLocks noGrp="1"/>
          </p:cNvSpPr>
          <p:nvPr>
            <p:ph type="sldNum" sz="quarter" idx="12"/>
          </p:nvPr>
        </p:nvSpPr>
        <p:spPr/>
        <p:txBody>
          <a:bodyPr/>
          <a:lstStyle/>
          <a:p>
            <a:fld id="{44447BB6-00CB-4BE3-BC0D-492EDD9B8FE7}" type="slidenum">
              <a:rPr lang="ro-RO" smtClean="0"/>
              <a:t>‹#›</a:t>
            </a:fld>
            <a:endParaRPr lang="ro-RO"/>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DD2A5A-B808-4FDC-A1C9-94FA66B84B21}" type="datetimeFigureOut">
              <a:rPr lang="ro-RO" smtClean="0"/>
              <a:t>03.03.2018</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44447BB6-00CB-4BE3-BC0D-492EDD9B8FE7}" type="slidenum">
              <a:rPr lang="ro-RO" smtClean="0"/>
              <a:t>‹#›</a:t>
            </a:fld>
            <a:endParaRPr lang="ro-R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DD2A5A-B808-4FDC-A1C9-94FA66B84B21}" type="datetimeFigureOut">
              <a:rPr lang="ro-RO" smtClean="0"/>
              <a:t>03.03.2018</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44447BB6-00CB-4BE3-BC0D-492EDD9B8FE7}" type="slidenum">
              <a:rPr lang="ro-RO" smtClean="0"/>
              <a:t>‹#›</a:t>
            </a:fld>
            <a:endParaRPr lang="ro-R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DD2A5A-B808-4FDC-A1C9-94FA66B84B21}" type="datetimeFigureOut">
              <a:rPr lang="ro-RO" smtClean="0"/>
              <a:t>03.03.2018</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44447BB6-00CB-4BE3-BC0D-492EDD9B8FE7}" type="slidenum">
              <a:rPr lang="ro-RO" smtClean="0"/>
              <a:t>‹#›</a:t>
            </a:fld>
            <a:endParaRPr lang="ro-R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DD2A5A-B808-4FDC-A1C9-94FA66B84B21}" type="datetimeFigureOut">
              <a:rPr lang="ro-RO" smtClean="0"/>
              <a:t>03.03.2018</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44447BB6-00CB-4BE3-BC0D-492EDD9B8FE7}" type="slidenum">
              <a:rPr lang="ro-RO" smtClean="0"/>
              <a:t>‹#›</a:t>
            </a:fld>
            <a:endParaRPr lang="ro-R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4DD2A5A-B808-4FDC-A1C9-94FA66B84B21}" type="datetimeFigureOut">
              <a:rPr lang="ro-RO" smtClean="0"/>
              <a:t>03.03.2018</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44447BB6-00CB-4BE3-BC0D-492EDD9B8FE7}" type="slidenum">
              <a:rPr lang="ro-RO" smtClean="0"/>
              <a:t>‹#›</a:t>
            </a:fld>
            <a:endParaRPr lang="ro-RO"/>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34DD2A5A-B808-4FDC-A1C9-94FA66B84B21}" type="datetimeFigureOut">
              <a:rPr lang="ro-RO" smtClean="0"/>
              <a:t>03.03.2018</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44447BB6-00CB-4BE3-BC0D-492EDD9B8FE7}" type="slidenum">
              <a:rPr lang="ro-RO" smtClean="0"/>
              <a:t>‹#›</a:t>
            </a:fld>
            <a:endParaRPr lang="ro-RO"/>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B0F0"/>
            </a:gs>
            <a:gs pos="100000">
              <a:schemeClr val="bg2">
                <a:shade val="35000"/>
                <a:satMod val="250000"/>
              </a:schemeClr>
            </a:gs>
          </a:gsLst>
          <a:path path="circle">
            <a:fillToRect l="15000" t="50000" r="85000" b="60000"/>
          </a:path>
          <a:tileRect/>
        </a:gradFill>
        <a:effectLst/>
      </p:bgPr>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34DD2A5A-B808-4FDC-A1C9-94FA66B84B21}" type="datetimeFigureOut">
              <a:rPr lang="ro-RO" smtClean="0"/>
              <a:t>03.03.2018</a:t>
            </a:fld>
            <a:endParaRPr lang="ro-RO"/>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ro-RO"/>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44447BB6-00CB-4BE3-BC0D-492EDD9B8FE7}" type="slidenum">
              <a:rPr lang="ro-RO" smtClean="0"/>
              <a:t>‹#›</a:t>
            </a:fld>
            <a:endParaRPr lang="ro-RO"/>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83409"/>
            <a:ext cx="2262187"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395536" y="188640"/>
            <a:ext cx="8352928" cy="1676945"/>
          </a:xfrm>
        </p:spPr>
        <p:txBody>
          <a:bodyPr>
            <a:normAutofit fontScale="90000"/>
          </a:bodyPr>
          <a:lstStyle/>
          <a:p>
            <a:pPr algn="ctr"/>
            <a:r>
              <a:rPr lang="en-US" sz="2200" dirty="0" smtClean="0"/>
              <a:t>                                                                                                                                                                        </a:t>
            </a:r>
            <a:br>
              <a:rPr lang="en-US" sz="2200" dirty="0" smtClean="0"/>
            </a:br>
            <a:r>
              <a:rPr lang="en-US" sz="2200" dirty="0"/>
              <a:t> </a:t>
            </a:r>
            <a:r>
              <a:rPr lang="en-US" sz="2200" dirty="0" smtClean="0"/>
              <a:t>                          </a:t>
            </a:r>
            <a:br>
              <a:rPr lang="en-US" sz="2200" dirty="0" smtClean="0"/>
            </a:br>
            <a:r>
              <a:rPr lang="en-US" sz="2200" dirty="0"/>
              <a:t/>
            </a:r>
            <a:br>
              <a:rPr lang="en-US" sz="2200" dirty="0"/>
            </a:br>
            <a:r>
              <a:rPr lang="en-US" sz="2200" dirty="0" smtClean="0"/>
              <a:t/>
            </a:r>
            <a:br>
              <a:rPr lang="en-US" sz="2200" dirty="0" smtClean="0"/>
            </a:br>
            <a:r>
              <a:rPr lang="en-US" sz="2200" dirty="0"/>
              <a:t> </a:t>
            </a:r>
            <a:r>
              <a:rPr lang="en-US" sz="2200" dirty="0" smtClean="0"/>
              <a:t>                        </a:t>
            </a:r>
            <a:br>
              <a:rPr lang="en-US" sz="2200" dirty="0" smtClean="0"/>
            </a:br>
            <a:r>
              <a:rPr lang="en-US" sz="2200" dirty="0"/>
              <a:t/>
            </a:r>
            <a:br>
              <a:rPr lang="en-US" sz="2200" dirty="0"/>
            </a:br>
            <a:r>
              <a:rPr lang="en-US" sz="2200" dirty="0" smtClean="0"/>
              <a:t/>
            </a:r>
            <a:br>
              <a:rPr lang="en-US" sz="2200" dirty="0" smtClean="0"/>
            </a:br>
            <a:r>
              <a:rPr lang="en-US" sz="2200" dirty="0"/>
              <a:t/>
            </a:r>
            <a:br>
              <a:rPr lang="en-US" sz="2200" dirty="0"/>
            </a:br>
            <a:r>
              <a:rPr lang="en-US" sz="3100" dirty="0" smtClean="0"/>
              <a:t>      </a:t>
            </a:r>
            <a:r>
              <a:rPr lang="en-US" sz="3100" b="1" dirty="0" smtClean="0"/>
              <a:t>Erasmus+ Strategic Partnership</a:t>
            </a:r>
            <a:br>
              <a:rPr lang="en-US" sz="3100" b="1" dirty="0" smtClean="0"/>
            </a:br>
            <a:r>
              <a:rPr lang="en-US" sz="3100" b="1" dirty="0" smtClean="0"/>
              <a:t>     “From Knowledge to Competences” </a:t>
            </a:r>
            <a:br>
              <a:rPr lang="en-US" sz="3100" b="1" dirty="0" smtClean="0"/>
            </a:br>
            <a:r>
              <a:rPr lang="en-US" sz="3100" b="1" dirty="0" smtClean="0"/>
              <a:t>    no. </a:t>
            </a:r>
            <a:r>
              <a:rPr lang="en-US" sz="2700" b="1" dirty="0" smtClean="0"/>
              <a:t>2017-1-RO01-KA219-037318</a:t>
            </a:r>
            <a:br>
              <a:rPr lang="en-US" sz="2700" b="1" dirty="0" smtClean="0"/>
            </a:br>
            <a:endParaRPr lang="ro-RO" sz="2700" b="1" dirty="0"/>
          </a:p>
        </p:txBody>
      </p:sp>
      <p:sp>
        <p:nvSpPr>
          <p:cNvPr id="3" name="Subtitle 2"/>
          <p:cNvSpPr>
            <a:spLocks noGrp="1"/>
          </p:cNvSpPr>
          <p:nvPr>
            <p:ph type="subTitle" idx="1"/>
          </p:nvPr>
        </p:nvSpPr>
        <p:spPr>
          <a:xfrm>
            <a:off x="1115616" y="2276872"/>
            <a:ext cx="6616887" cy="2929880"/>
          </a:xfrm>
        </p:spPr>
        <p:style>
          <a:lnRef idx="1">
            <a:schemeClr val="accent4"/>
          </a:lnRef>
          <a:fillRef idx="2">
            <a:schemeClr val="accent4"/>
          </a:fillRef>
          <a:effectRef idx="1">
            <a:schemeClr val="accent4"/>
          </a:effectRef>
          <a:fontRef idx="minor">
            <a:schemeClr val="dk1"/>
          </a:fontRef>
        </p:style>
        <p:txBody>
          <a:bodyPr>
            <a:normAutofit/>
          </a:bodyPr>
          <a:lstStyle/>
          <a:p>
            <a:pPr algn="ctr"/>
            <a:endParaRPr lang="en-US" sz="2400" dirty="0" smtClean="0">
              <a:solidFill>
                <a:schemeClr val="accent5">
                  <a:lumMod val="50000"/>
                </a:schemeClr>
              </a:solidFill>
              <a:latin typeface="Algerian" pitchFamily="82" charset="0"/>
            </a:endParaRPr>
          </a:p>
          <a:p>
            <a:pPr algn="ctr"/>
            <a:r>
              <a:rPr lang="en-US" sz="2400" dirty="0" smtClean="0">
                <a:solidFill>
                  <a:schemeClr val="accent5">
                    <a:lumMod val="50000"/>
                  </a:schemeClr>
                </a:solidFill>
                <a:latin typeface="Algerian" pitchFamily="82" charset="0"/>
              </a:rPr>
              <a:t>The </a:t>
            </a:r>
            <a:r>
              <a:rPr lang="en-US" sz="2400" dirty="0">
                <a:solidFill>
                  <a:schemeClr val="accent5">
                    <a:lumMod val="50000"/>
                  </a:schemeClr>
                </a:solidFill>
                <a:latin typeface="Algerian" pitchFamily="82" charset="0"/>
              </a:rPr>
              <a:t>Y</a:t>
            </a:r>
            <a:r>
              <a:rPr lang="en-US" sz="2400" dirty="0" smtClean="0">
                <a:solidFill>
                  <a:schemeClr val="accent5">
                    <a:lumMod val="50000"/>
                  </a:schemeClr>
                </a:solidFill>
                <a:latin typeface="Algerian" pitchFamily="82" charset="0"/>
              </a:rPr>
              <a:t>oung Scientist</a:t>
            </a:r>
          </a:p>
          <a:p>
            <a:pPr algn="ctr"/>
            <a:r>
              <a:rPr lang="en-US" sz="2400" dirty="0" smtClean="0">
                <a:solidFill>
                  <a:schemeClr val="tx2">
                    <a:lumMod val="10000"/>
                  </a:schemeClr>
                </a:solidFill>
              </a:rPr>
              <a:t>Chain-story </a:t>
            </a:r>
          </a:p>
          <a:p>
            <a:pPr algn="ctr"/>
            <a:r>
              <a:rPr lang="en-US" sz="2400" dirty="0" smtClean="0">
                <a:solidFill>
                  <a:schemeClr val="tx2">
                    <a:lumMod val="10000"/>
                  </a:schemeClr>
                </a:solidFill>
              </a:rPr>
              <a:t>(Bulgaria, Estonia, Italy, Poland, Portugal, Romania and Turkey) </a:t>
            </a:r>
            <a:endParaRPr lang="ro-RO" sz="2400" dirty="0">
              <a:solidFill>
                <a:schemeClr val="tx2">
                  <a:lumMod val="10000"/>
                </a:schemeClr>
              </a:solidFill>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360" y="260648"/>
            <a:ext cx="1017587" cy="98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5614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pPr algn="ctr"/>
            <a:r>
              <a:rPr lang="en-US" sz="2800"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      </a:t>
            </a:r>
            <a:r>
              <a:rPr lang="en-US" sz="2800"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lgerian" pitchFamily="82" charset="0"/>
              </a:rPr>
              <a:t>The </a:t>
            </a:r>
            <a:r>
              <a:rPr lang="en-US" sz="2800" spc="0"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Algerian" pitchFamily="82" charset="0"/>
              </a:rPr>
              <a:t>M</a:t>
            </a:r>
            <a:r>
              <a:rPr lang="en-US" sz="2800"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lgerian" pitchFamily="82" charset="0"/>
              </a:rPr>
              <a:t>ysteries of Carbon                                        </a:t>
            </a:r>
            <a:r>
              <a:rPr lang="en-US" sz="2800"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r>
            <a:br>
              <a:rPr lang="en-US" sz="2800"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r>
              <a:rPr lang="en-US" sz="2800"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ro-RO" sz="2800"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lgerian" pitchFamily="82" charset="0"/>
              </a:rPr>
              <a:t>CHAPTER ONE</a:t>
            </a:r>
            <a:endParaRPr lang="ro-RO" sz="2800" spc="0"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Algerian" pitchFamily="82" charset="0"/>
            </a:endParaRPr>
          </a:p>
        </p:txBody>
      </p:sp>
      <p:sp>
        <p:nvSpPr>
          <p:cNvPr id="3" name="Content Placeholder 2"/>
          <p:cNvSpPr>
            <a:spLocks noGrp="1"/>
          </p:cNvSpPr>
          <p:nvPr>
            <p:ph idx="1"/>
          </p:nvPr>
        </p:nvSpPr>
        <p:spPr>
          <a:xfrm>
            <a:off x="457200" y="1124744"/>
            <a:ext cx="8229600" cy="5001419"/>
          </a:xfrm>
        </p:spPr>
        <p:txBody>
          <a:bodyPr>
            <a:normAutofit fontScale="85000" lnSpcReduction="10000"/>
          </a:bodyPr>
          <a:lstStyle/>
          <a:p>
            <a:pPr marL="0" indent="0" algn="just">
              <a:buNone/>
            </a:pPr>
            <a:r>
              <a:rPr lang="en-US" dirty="0" smtClean="0"/>
              <a:t>	</a:t>
            </a:r>
            <a:r>
              <a:rPr lang="en-US" dirty="0" smtClean="0">
                <a:solidFill>
                  <a:schemeClr val="bg1"/>
                </a:solidFill>
                <a:latin typeface="Calibri" pitchFamily="34" charset="0"/>
                <a:cs typeface="Calibri" pitchFamily="34" charset="0"/>
              </a:rPr>
              <a:t>It was late but in Adam’s lab the lights were still on. The small freckled nine-year old boy was reading keenly the last pages in a torn - covered book; he was looked like a turtle with his head sticking out of the blanket and huge glasses on the eyes. Because of his unstoppable curiosity, sometimes his friends used to call him “Little Why”.  </a:t>
            </a:r>
          </a:p>
          <a:p>
            <a:pPr marL="0" indent="0" algn="just">
              <a:buNone/>
            </a:pPr>
            <a:r>
              <a:rPr lang="en-US" dirty="0" smtClean="0">
                <a:solidFill>
                  <a:schemeClr val="bg1"/>
                </a:solidFill>
                <a:latin typeface="Calibri" pitchFamily="34" charset="0"/>
                <a:cs typeface="Calibri" pitchFamily="34" charset="0"/>
              </a:rPr>
              <a:t>	Suddenly steps were heard on the stairs and a voice said: “It’s bed time. You have to get up early tomorrow, it’s harvest day and Pops is taking you to the market”. Don’t make me tell you the second time“.</a:t>
            </a:r>
          </a:p>
          <a:p>
            <a:pPr marL="0" indent="0" algn="just">
              <a:buNone/>
            </a:pPr>
            <a:r>
              <a:rPr lang="en-US" dirty="0" smtClean="0">
                <a:solidFill>
                  <a:schemeClr val="bg1"/>
                </a:solidFill>
                <a:latin typeface="Calibri" pitchFamily="34" charset="0"/>
                <a:cs typeface="Calibri" pitchFamily="34" charset="0"/>
              </a:rPr>
              <a:t>	It was Grandma so Adam knew that she meant it, but he couldn’t let the book down, it was so exciting reading about the Dinosaurs that roamed the earth thousands of years ago. Adam was intrigued that they mysteriously died out and no one knew how and why. </a:t>
            </a:r>
          </a:p>
          <a:p>
            <a:pPr marL="0" indent="0" algn="just">
              <a:buNone/>
            </a:pPr>
            <a:r>
              <a:rPr lang="en-US" dirty="0" smtClean="0">
                <a:solidFill>
                  <a:schemeClr val="bg1"/>
                </a:solidFill>
                <a:latin typeface="Calibri" pitchFamily="34" charset="0"/>
                <a:cs typeface="Calibri" pitchFamily="34" charset="0"/>
              </a:rPr>
              <a:t>	He was fascinated by the skeletons the scientists discovered which showed the fact that some were meat eaters and some ate plants. “I have to find a skeleton, myself”, thought Adam. “I wonder if dinosaurs ever lived on the land of our farm. Maybe I could find one on the hills, near the old coal mine”.</a:t>
            </a:r>
            <a:endParaRPr lang="en-US"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2211000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pPr algn="ctr"/>
            <a:r>
              <a:rPr lang="en-US" sz="2400"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lgerian" pitchFamily="82" charset="0"/>
              </a:rPr>
              <a:t>The Mysteries of Carbon                                        </a:t>
            </a:r>
            <a:br>
              <a:rPr lang="en-US" sz="2400"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lgerian" pitchFamily="82" charset="0"/>
              </a:rPr>
            </a:br>
            <a:r>
              <a:rPr lang="en-US" sz="2400"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lgerian" pitchFamily="82" charset="0"/>
              </a:rPr>
              <a:t>  CHAPTER ONE</a:t>
            </a:r>
            <a:endParaRPr lang="ro-RO" sz="2400" spc="0"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Algerian" pitchFamily="82" charset="0"/>
            </a:endParaRPr>
          </a:p>
        </p:txBody>
      </p:sp>
      <p:sp>
        <p:nvSpPr>
          <p:cNvPr id="3" name="Content Placeholder 2"/>
          <p:cNvSpPr>
            <a:spLocks noGrp="1"/>
          </p:cNvSpPr>
          <p:nvPr>
            <p:ph idx="1"/>
          </p:nvPr>
        </p:nvSpPr>
        <p:spPr>
          <a:xfrm>
            <a:off x="457200" y="1412776"/>
            <a:ext cx="8229600" cy="4713387"/>
          </a:xfrm>
        </p:spPr>
        <p:txBody>
          <a:bodyPr>
            <a:normAutofit fontScale="92500"/>
          </a:bodyPr>
          <a:lstStyle/>
          <a:p>
            <a:pPr marL="0" indent="0" algn="just">
              <a:buNone/>
            </a:pPr>
            <a:r>
              <a:rPr lang="en-US" dirty="0" smtClean="0"/>
              <a:t>	</a:t>
            </a:r>
            <a:r>
              <a:rPr lang="en-US" sz="2200" dirty="0" smtClean="0">
                <a:solidFill>
                  <a:schemeClr val="tx2">
                    <a:lumMod val="10000"/>
                  </a:schemeClr>
                </a:solidFill>
                <a:latin typeface="Calibri" pitchFamily="34" charset="0"/>
                <a:cs typeface="Calibri" pitchFamily="34" charset="0"/>
              </a:rPr>
              <a:t>He fell asleep with that thought in his mind and dreamed about the old coal mine with its long narrow tunnels full of the voices of the men who worked there, surrounded by darkness and dust. </a:t>
            </a:r>
          </a:p>
          <a:p>
            <a:pPr marL="0" indent="0" algn="just">
              <a:buNone/>
            </a:pPr>
            <a:r>
              <a:rPr lang="en-US" sz="2200" dirty="0" smtClean="0">
                <a:solidFill>
                  <a:schemeClr val="tx2">
                    <a:lumMod val="10000"/>
                  </a:schemeClr>
                </a:solidFill>
                <a:latin typeface="Calibri" pitchFamily="34" charset="0"/>
                <a:cs typeface="Calibri" pitchFamily="34" charset="0"/>
              </a:rPr>
              <a:t>	“Hey, what are you doing in here? a deep voice sounded from the pit. 	Adam jerked but answered in a thin voice: “I am looking for a dinosaur, sir. A skeleton… a dinosaur skeleton, I mean, sir….”</a:t>
            </a:r>
          </a:p>
          <a:p>
            <a:pPr marL="0" indent="0" algn="just">
              <a:buNone/>
            </a:pPr>
            <a:r>
              <a:rPr lang="en-US" sz="2200" dirty="0" smtClean="0">
                <a:solidFill>
                  <a:schemeClr val="tx2">
                    <a:lumMod val="10000"/>
                  </a:schemeClr>
                </a:solidFill>
                <a:latin typeface="Calibri" pitchFamily="34" charset="0"/>
                <a:cs typeface="Calibri" pitchFamily="34" charset="0"/>
              </a:rPr>
              <a:t>	“Go home, boy! This is not a place for you”, the voice replied. “But, sir I want to find a dinosaur, or some bones, at least.” </a:t>
            </a:r>
          </a:p>
          <a:p>
            <a:pPr marL="0" indent="0" algn="just">
              <a:buNone/>
            </a:pPr>
            <a:r>
              <a:rPr lang="en-US" sz="2200" dirty="0" smtClean="0">
                <a:solidFill>
                  <a:schemeClr val="tx2">
                    <a:lumMod val="10000"/>
                  </a:schemeClr>
                </a:solidFill>
                <a:latin typeface="Calibri" pitchFamily="34" charset="0"/>
                <a:cs typeface="Calibri" pitchFamily="34" charset="0"/>
              </a:rPr>
              <a:t>“Kid, all you can find here is coal or some graphite if you are lucky.”  Adam was disappointed, he was not interested in coal, but he asked: “Graphite?”</a:t>
            </a:r>
          </a:p>
          <a:p>
            <a:pPr marL="0" indent="0" algn="just">
              <a:buNone/>
            </a:pPr>
            <a:r>
              <a:rPr lang="en-US" sz="2200" dirty="0" smtClean="0">
                <a:solidFill>
                  <a:schemeClr val="tx2">
                    <a:lumMod val="10000"/>
                  </a:schemeClr>
                </a:solidFill>
                <a:latin typeface="Calibri" pitchFamily="34" charset="0"/>
                <a:cs typeface="Calibri" pitchFamily="34" charset="0"/>
              </a:rPr>
              <a:t>“ Yap…, graphite, actually, it is used for the core of your pencils”.</a:t>
            </a:r>
          </a:p>
          <a:p>
            <a:pPr marL="0" indent="0" algn="just">
              <a:buNone/>
            </a:pPr>
            <a:r>
              <a:rPr lang="en-US" sz="2200" dirty="0" smtClean="0">
                <a:solidFill>
                  <a:schemeClr val="tx2">
                    <a:lumMod val="10000"/>
                  </a:schemeClr>
                </a:solidFill>
                <a:latin typeface="Calibri" pitchFamily="34" charset="0"/>
                <a:cs typeface="Calibri" pitchFamily="34" charset="0"/>
              </a:rPr>
              <a:t>	Adam was amazed at the things the man said. He had never thought that the usual pencil was made of   a graphite core embedded in wood.</a:t>
            </a:r>
          </a:p>
          <a:p>
            <a:endParaRPr lang="ro-RO" dirty="0"/>
          </a:p>
        </p:txBody>
      </p:sp>
    </p:spTree>
    <p:extLst>
      <p:ext uri="{BB962C8B-B14F-4D97-AF65-F5344CB8AC3E}">
        <p14:creationId xmlns:p14="http://schemas.microsoft.com/office/powerpoint/2010/main" val="1719064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936104"/>
          </a:xfrm>
        </p:spPr>
        <p:txBody>
          <a:bodyPr>
            <a:normAutofit/>
          </a:bodyPr>
          <a:lstStyle/>
          <a:p>
            <a:pPr algn="ctr"/>
            <a:r>
              <a:rPr lang="en-US" sz="2400"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lgerian" pitchFamily="82" charset="0"/>
              </a:rPr>
              <a:t>The Mysteries of Carbon                                        </a:t>
            </a:r>
            <a:br>
              <a:rPr lang="en-US" sz="2400"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lgerian" pitchFamily="82" charset="0"/>
              </a:rPr>
            </a:br>
            <a:r>
              <a:rPr lang="en-US" sz="2400"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lgerian" pitchFamily="82" charset="0"/>
              </a:rPr>
              <a:t>  CHAPTER ONE</a:t>
            </a:r>
            <a:endParaRPr lang="ro-RO" sz="2400" spc="0"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Algerian" pitchFamily="82" charset="0"/>
            </a:endParaRPr>
          </a:p>
        </p:txBody>
      </p:sp>
      <p:sp>
        <p:nvSpPr>
          <p:cNvPr id="3" name="Content Placeholder 2"/>
          <p:cNvSpPr>
            <a:spLocks noGrp="1"/>
          </p:cNvSpPr>
          <p:nvPr>
            <p:ph idx="1"/>
          </p:nvPr>
        </p:nvSpPr>
        <p:spPr>
          <a:xfrm>
            <a:off x="457200" y="1052736"/>
            <a:ext cx="8229600" cy="5073427"/>
          </a:xfrm>
        </p:spPr>
        <p:txBody>
          <a:bodyPr>
            <a:noAutofit/>
          </a:bodyPr>
          <a:lstStyle/>
          <a:p>
            <a:pPr marL="0" indent="0">
              <a:buNone/>
            </a:pPr>
            <a:r>
              <a:rPr lang="en-US" dirty="0" smtClean="0">
                <a:solidFill>
                  <a:schemeClr val="tx2">
                    <a:lumMod val="10000"/>
                  </a:schemeClr>
                </a:solidFill>
                <a:latin typeface="Calibri" pitchFamily="34" charset="0"/>
                <a:cs typeface="Calibri" pitchFamily="34" charset="0"/>
              </a:rPr>
              <a:t>“</a:t>
            </a:r>
            <a:r>
              <a:rPr lang="en-US" sz="2000" dirty="0" smtClean="0">
                <a:solidFill>
                  <a:schemeClr val="tx2">
                    <a:lumMod val="10000"/>
                  </a:schemeClr>
                </a:solidFill>
                <a:latin typeface="Calibri" pitchFamily="34" charset="0"/>
                <a:cs typeface="Calibri" pitchFamily="34" charset="0"/>
              </a:rPr>
              <a:t>And did you find any”? </a:t>
            </a:r>
          </a:p>
          <a:p>
            <a:pPr marL="0" indent="0">
              <a:buNone/>
            </a:pPr>
            <a:r>
              <a:rPr lang="en-US" sz="2000" dirty="0" smtClean="0">
                <a:solidFill>
                  <a:schemeClr val="tx2">
                    <a:lumMod val="10000"/>
                  </a:schemeClr>
                </a:solidFill>
                <a:latin typeface="Calibri" pitchFamily="34" charset="0"/>
                <a:cs typeface="Calibri" pitchFamily="34" charset="0"/>
              </a:rPr>
              <a:t>“No, not me. But there were some of the miners who dug and found graphite strands. But, what is most extraordinary is that it was rumored that some also found diamonds.”</a:t>
            </a:r>
          </a:p>
          <a:p>
            <a:pPr marL="0" indent="0">
              <a:buNone/>
            </a:pPr>
            <a:r>
              <a:rPr lang="en-US" sz="2000" dirty="0" smtClean="0">
                <a:solidFill>
                  <a:schemeClr val="tx2">
                    <a:lumMod val="10000"/>
                  </a:schemeClr>
                </a:solidFill>
                <a:latin typeface="Calibri" pitchFamily="34" charset="0"/>
                <a:cs typeface="Calibri" pitchFamily="34" charset="0"/>
              </a:rPr>
              <a:t>“Diamonds”? whispered  Adam. “ Real diamonds?”</a:t>
            </a:r>
          </a:p>
          <a:p>
            <a:pPr marL="0" indent="0">
              <a:buNone/>
            </a:pPr>
            <a:r>
              <a:rPr lang="en-US" sz="2000" dirty="0" smtClean="0">
                <a:solidFill>
                  <a:schemeClr val="tx2">
                    <a:lumMod val="10000"/>
                  </a:schemeClr>
                </a:solidFill>
                <a:latin typeface="Calibri" pitchFamily="34" charset="0"/>
                <a:cs typeface="Calibri" pitchFamily="34" charset="0"/>
              </a:rPr>
              <a:t>“Of course, they were real”. “What do you think?” “That I am talking nonsense?”</a:t>
            </a:r>
          </a:p>
          <a:p>
            <a:pPr marL="0" indent="0">
              <a:buNone/>
            </a:pPr>
            <a:r>
              <a:rPr lang="en-US" sz="2000" dirty="0" smtClean="0">
                <a:solidFill>
                  <a:schemeClr val="tx2">
                    <a:lumMod val="10000"/>
                  </a:schemeClr>
                </a:solidFill>
                <a:latin typeface="Calibri" pitchFamily="34" charset="0"/>
                <a:cs typeface="Calibri" pitchFamily="34" charset="0"/>
              </a:rPr>
              <a:t>“Oh, no………certainly not, sir”. “But, diamonds”? His mind twirled like a pinch.                                                                       </a:t>
            </a:r>
          </a:p>
          <a:p>
            <a:pPr marL="0" indent="0">
              <a:buNone/>
            </a:pPr>
            <a:r>
              <a:rPr lang="en-US" sz="2000" dirty="0" smtClean="0">
                <a:solidFill>
                  <a:schemeClr val="tx2">
                    <a:lumMod val="10000"/>
                  </a:schemeClr>
                </a:solidFill>
                <a:latin typeface="Calibri" pitchFamily="34" charset="0"/>
                <a:cs typeface="Calibri" pitchFamily="34" charset="0"/>
              </a:rPr>
              <a:t>As everybody else he had heard about diamonds, but he did not know why everyone was so serious when they talked about them, especially the girls. Maybe it was a secret that no one knew of it.</a:t>
            </a:r>
          </a:p>
          <a:p>
            <a:pPr marL="0" indent="0">
              <a:buNone/>
            </a:pPr>
            <a:r>
              <a:rPr lang="en-US" sz="2000" dirty="0" smtClean="0">
                <a:solidFill>
                  <a:schemeClr val="tx2">
                    <a:lumMod val="10000"/>
                  </a:schemeClr>
                </a:solidFill>
                <a:latin typeface="Calibri" pitchFamily="34" charset="0"/>
                <a:cs typeface="Calibri" pitchFamily="34" charset="0"/>
              </a:rPr>
              <a:t>	He suddenly remembered a moment when his grandpa asked him to fetch the diamond glass cutter from the tool box. He didn’t pay any attention to the word diamond then, but he saw how easily Pops had cut the glass. </a:t>
            </a:r>
          </a:p>
          <a:p>
            <a:endParaRPr lang="ro-RO" dirty="0">
              <a:latin typeface="Calibri" pitchFamily="34" charset="0"/>
              <a:cs typeface="Calibri" pitchFamily="34" charset="0"/>
            </a:endParaRPr>
          </a:p>
        </p:txBody>
      </p:sp>
    </p:spTree>
    <p:extLst>
      <p:ext uri="{BB962C8B-B14F-4D97-AF65-F5344CB8AC3E}">
        <p14:creationId xmlns:p14="http://schemas.microsoft.com/office/powerpoint/2010/main" val="1116747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pPr algn="ctr"/>
            <a:r>
              <a:rPr lang="en-US" sz="2400"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lgerian" pitchFamily="82" charset="0"/>
              </a:rPr>
              <a:t>The Mysteries of Carbon                                        </a:t>
            </a:r>
            <a:br>
              <a:rPr lang="en-US" sz="2400"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lgerian" pitchFamily="82" charset="0"/>
              </a:rPr>
            </a:br>
            <a:r>
              <a:rPr lang="en-US" sz="2400"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lgerian" pitchFamily="82" charset="0"/>
              </a:rPr>
              <a:t>  CHAPTER ONE</a:t>
            </a:r>
            <a:endParaRPr lang="ro-RO" sz="2400" spc="0"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Algerian" pitchFamily="82" charset="0"/>
            </a:endParaRPr>
          </a:p>
        </p:txBody>
      </p:sp>
      <p:sp>
        <p:nvSpPr>
          <p:cNvPr id="3" name="Content Placeholder 2"/>
          <p:cNvSpPr>
            <a:spLocks noGrp="1"/>
          </p:cNvSpPr>
          <p:nvPr>
            <p:ph idx="1"/>
          </p:nvPr>
        </p:nvSpPr>
        <p:spPr>
          <a:xfrm>
            <a:off x="457200" y="1268760"/>
            <a:ext cx="8229600" cy="4857403"/>
          </a:xfrm>
        </p:spPr>
        <p:txBody>
          <a:bodyPr>
            <a:normAutofit fontScale="25000" lnSpcReduction="20000"/>
          </a:bodyPr>
          <a:lstStyle/>
          <a:p>
            <a:pPr marL="0" indent="0" algn="just">
              <a:lnSpc>
                <a:spcPct val="170000"/>
              </a:lnSpc>
              <a:buNone/>
            </a:pPr>
            <a:r>
              <a:rPr lang="en-US" dirty="0" smtClean="0"/>
              <a:t> 	</a:t>
            </a:r>
            <a:r>
              <a:rPr lang="en-US" sz="8000" dirty="0" smtClean="0">
                <a:solidFill>
                  <a:schemeClr val="tx2">
                    <a:lumMod val="10000"/>
                  </a:schemeClr>
                </a:solidFill>
                <a:latin typeface="Calibri" pitchFamily="34" charset="0"/>
                <a:cs typeface="Calibri" pitchFamily="34" charset="0"/>
              </a:rPr>
              <a:t>"Booo-weep! Booo-weep! Booo-weep!” the alarm clock rang for the third time and Adam was still wandering through the mine galleries thinking of the diamonds and their mystery.</a:t>
            </a:r>
          </a:p>
          <a:p>
            <a:pPr marL="0" indent="0" algn="just">
              <a:lnSpc>
                <a:spcPct val="170000"/>
              </a:lnSpc>
              <a:buNone/>
            </a:pPr>
            <a:r>
              <a:rPr lang="en-US" sz="8000" dirty="0" smtClean="0">
                <a:solidFill>
                  <a:schemeClr val="tx2">
                    <a:lumMod val="10000"/>
                  </a:schemeClr>
                </a:solidFill>
                <a:latin typeface="Calibri" pitchFamily="34" charset="0"/>
                <a:cs typeface="Calibri" pitchFamily="34" charset="0"/>
              </a:rPr>
              <a:t>	"Adam, wake up, it is late!” “Come on, wake up!” his grandmother's voice echoed in his ears.</a:t>
            </a:r>
          </a:p>
          <a:p>
            <a:pPr marL="0" indent="0" algn="just">
              <a:lnSpc>
                <a:spcPct val="170000"/>
              </a:lnSpc>
              <a:buNone/>
            </a:pPr>
            <a:r>
              <a:rPr lang="en-US" sz="8000" dirty="0" smtClean="0">
                <a:solidFill>
                  <a:schemeClr val="tx2">
                    <a:lumMod val="10000"/>
                  </a:schemeClr>
                </a:solidFill>
                <a:latin typeface="Calibri" pitchFamily="34" charset="0"/>
                <a:cs typeface="Calibri" pitchFamily="34" charset="0"/>
              </a:rPr>
              <a:t>	“What’s the matter with you?” You stayed late last night again, didn’t you?” Adam finally opened his eyes, but closed them as quickly as he could. Then he opened them again. It was true, he was in his lab, lying in his bed. There were no mines, no galleries or voices telling him about diamonds or whatever miners may find in the depths of the Earth.</a:t>
            </a:r>
          </a:p>
          <a:p>
            <a:pPr marL="0" indent="0" algn="just">
              <a:lnSpc>
                <a:spcPct val="170000"/>
              </a:lnSpc>
              <a:buNone/>
            </a:pPr>
            <a:r>
              <a:rPr lang="en-US" sz="8000" dirty="0" smtClean="0">
                <a:solidFill>
                  <a:schemeClr val="tx2">
                    <a:lumMod val="10000"/>
                  </a:schemeClr>
                </a:solidFill>
                <a:latin typeface="Calibri" pitchFamily="34" charset="0"/>
                <a:cs typeface="Calibri" pitchFamily="34" charset="0"/>
              </a:rPr>
              <a:t>         “Good morning, Adam!” Grandma said. “I had to come up to stop the clock alarm and wake you up.    Come on, it is time to have breakfast and join Pops. He is ready to head for town.”</a:t>
            </a:r>
          </a:p>
          <a:p>
            <a:pPr marL="0" indent="0" algn="just">
              <a:lnSpc>
                <a:spcPct val="170000"/>
              </a:lnSpc>
              <a:buNone/>
            </a:pPr>
            <a:r>
              <a:rPr lang="en-US" sz="8000" dirty="0" smtClean="0">
                <a:solidFill>
                  <a:schemeClr val="tx2">
                    <a:lumMod val="10000"/>
                  </a:schemeClr>
                </a:solidFill>
                <a:latin typeface="Calibri" pitchFamily="34" charset="0"/>
                <a:cs typeface="Calibri" pitchFamily="34" charset="0"/>
              </a:rPr>
              <a:t>          “Ok, grannie! I’ll be ready in a minute.”</a:t>
            </a:r>
            <a:endParaRPr lang="ro-RO" sz="8000" dirty="0">
              <a:solidFill>
                <a:schemeClr val="tx2">
                  <a:lumMod val="10000"/>
                </a:schemeClr>
              </a:solidFill>
              <a:latin typeface="Calibri" pitchFamily="34" charset="0"/>
              <a:cs typeface="Calibri" pitchFamily="34" charset="0"/>
            </a:endParaRPr>
          </a:p>
        </p:txBody>
      </p:sp>
    </p:spTree>
    <p:extLst>
      <p:ext uri="{BB962C8B-B14F-4D97-AF65-F5344CB8AC3E}">
        <p14:creationId xmlns:p14="http://schemas.microsoft.com/office/powerpoint/2010/main" val="4047862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lgerian" pitchFamily="82" charset="0"/>
              </a:rPr>
              <a:t>The Mysteries of Carbon                                        </a:t>
            </a:r>
            <a:br>
              <a:rPr lang="en-US" sz="2400"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lgerian" pitchFamily="82" charset="0"/>
              </a:rPr>
            </a:br>
            <a:r>
              <a:rPr lang="en-US" sz="2400"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lgerian" pitchFamily="82" charset="0"/>
              </a:rPr>
              <a:t>  CHAPTER ONE</a:t>
            </a:r>
            <a:endParaRPr lang="ro-RO" sz="2400" spc="0"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Algerian" pitchFamily="82" charset="0"/>
            </a:endParaRPr>
          </a:p>
        </p:txBody>
      </p:sp>
      <p:sp>
        <p:nvSpPr>
          <p:cNvPr id="3" name="Content Placeholder 2"/>
          <p:cNvSpPr>
            <a:spLocks noGrp="1"/>
          </p:cNvSpPr>
          <p:nvPr>
            <p:ph idx="1"/>
          </p:nvPr>
        </p:nvSpPr>
        <p:spPr>
          <a:xfrm>
            <a:off x="457200" y="1412776"/>
            <a:ext cx="8229600" cy="5112568"/>
          </a:xfrm>
        </p:spPr>
        <p:txBody>
          <a:bodyPr>
            <a:normAutofit fontScale="55000" lnSpcReduction="20000"/>
          </a:bodyPr>
          <a:lstStyle/>
          <a:p>
            <a:pPr marL="0" indent="0">
              <a:lnSpc>
                <a:spcPct val="120000"/>
              </a:lnSpc>
              <a:buNone/>
            </a:pPr>
            <a:r>
              <a:rPr lang="en-US" dirty="0" smtClean="0"/>
              <a:t>	</a:t>
            </a:r>
            <a:r>
              <a:rPr lang="en-US" sz="3800" dirty="0" smtClean="0">
                <a:solidFill>
                  <a:schemeClr val="tx2">
                    <a:lumMod val="10000"/>
                  </a:schemeClr>
                </a:solidFill>
                <a:latin typeface="Calibri" pitchFamily="34" charset="0"/>
                <a:cs typeface="Calibri" pitchFamily="34" charset="0"/>
              </a:rPr>
              <a:t>The boy leaned out of bed and, with slow movement,  began to dress. He was silent, deep in thoughts about last night's dream and headed for the pen drawer. He opened it and saw a bunch of nice lined up pencils. “Yes”, he said to himself, “they all have got graphite inside”.</a:t>
            </a:r>
          </a:p>
          <a:p>
            <a:pPr marL="0" indent="0">
              <a:lnSpc>
                <a:spcPct val="120000"/>
              </a:lnSpc>
              <a:buNone/>
            </a:pPr>
            <a:r>
              <a:rPr lang="en-US" sz="3800" dirty="0" smtClean="0">
                <a:solidFill>
                  <a:schemeClr val="tx2">
                    <a:lumMod val="10000"/>
                  </a:schemeClr>
                </a:solidFill>
                <a:latin typeface="Calibri" pitchFamily="34" charset="0"/>
                <a:cs typeface="Calibri" pitchFamily="34" charset="0"/>
              </a:rPr>
              <a:t>But how could graphite and diamonds be found in the same place? Are they related somehow?                                                                        </a:t>
            </a:r>
          </a:p>
          <a:p>
            <a:pPr marL="0" indent="0">
              <a:lnSpc>
                <a:spcPct val="120000"/>
              </a:lnSpc>
              <a:buNone/>
            </a:pPr>
            <a:r>
              <a:rPr lang="en-US" sz="3800" dirty="0">
                <a:solidFill>
                  <a:schemeClr val="tx2">
                    <a:lumMod val="10000"/>
                  </a:schemeClr>
                </a:solidFill>
                <a:latin typeface="Calibri" pitchFamily="34" charset="0"/>
                <a:cs typeface="Calibri" pitchFamily="34" charset="0"/>
              </a:rPr>
              <a:t>	</a:t>
            </a:r>
            <a:r>
              <a:rPr lang="en-US" sz="3800" dirty="0" smtClean="0">
                <a:solidFill>
                  <a:schemeClr val="tx2">
                    <a:lumMod val="10000"/>
                  </a:schemeClr>
                </a:solidFill>
                <a:latin typeface="Calibri" pitchFamily="34" charset="0"/>
                <a:cs typeface="Calibri" pitchFamily="34" charset="0"/>
              </a:rPr>
              <a:t>Then he remembered what the old miner told him: “Both the graphite and the diamond are made of the same basic element, carbon, and they formed under the Earth’s crust, but in different conditions of temperature and pressure”.</a:t>
            </a:r>
          </a:p>
          <a:p>
            <a:pPr marL="0" indent="0">
              <a:lnSpc>
                <a:spcPct val="120000"/>
              </a:lnSpc>
              <a:buNone/>
            </a:pPr>
            <a:r>
              <a:rPr lang="en-US" sz="3800" dirty="0" smtClean="0">
                <a:solidFill>
                  <a:schemeClr val="tx2">
                    <a:lumMod val="10000"/>
                  </a:schemeClr>
                </a:solidFill>
                <a:latin typeface="Calibri" pitchFamily="34" charset="0"/>
                <a:cs typeface="Calibri" pitchFamily="34" charset="0"/>
              </a:rPr>
              <a:t>	“So”, thought Adam “even if they contain the same basic element, </a:t>
            </a:r>
            <a:r>
              <a:rPr lang="en-US" sz="3800" dirty="0" smtClean="0">
                <a:solidFill>
                  <a:schemeClr val="tx2">
                    <a:lumMod val="10000"/>
                  </a:schemeClr>
                </a:solidFill>
                <a:latin typeface="Algerian" pitchFamily="82" charset="0"/>
                <a:cs typeface="Calibri" pitchFamily="34" charset="0"/>
              </a:rPr>
              <a:t>carbon</a:t>
            </a:r>
            <a:r>
              <a:rPr lang="en-US" sz="3800" dirty="0" smtClean="0">
                <a:solidFill>
                  <a:schemeClr val="tx2">
                    <a:lumMod val="10000"/>
                  </a:schemeClr>
                </a:solidFill>
                <a:latin typeface="Calibri" pitchFamily="34" charset="0"/>
                <a:cs typeface="Calibri" pitchFamily="34" charset="0"/>
              </a:rPr>
              <a:t>, they are very different in structures and properties: diamonds are bright, sparkling and transparent but graphite is dull and opaque”.</a:t>
            </a:r>
          </a:p>
          <a:p>
            <a:endParaRPr lang="ro-RO" dirty="0"/>
          </a:p>
        </p:txBody>
      </p:sp>
    </p:spTree>
    <p:extLst>
      <p:ext uri="{BB962C8B-B14F-4D97-AF65-F5344CB8AC3E}">
        <p14:creationId xmlns:p14="http://schemas.microsoft.com/office/powerpoint/2010/main" val="2283550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D:\Tehnic\Desktop\Carbon_Atom-300x3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500" y="95800"/>
            <a:ext cx="2857500" cy="28575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274638"/>
            <a:ext cx="8229600" cy="994122"/>
          </a:xfrm>
        </p:spPr>
        <p:txBody>
          <a:bodyPr>
            <a:normAutofit/>
          </a:bodyPr>
          <a:lstStyle/>
          <a:p>
            <a:pPr algn="ctr"/>
            <a:r>
              <a:rPr lang="en-US" sz="2400"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lgerian" pitchFamily="82" charset="0"/>
              </a:rPr>
              <a:t>The Mysteries of Carbon                                        </a:t>
            </a:r>
            <a:br>
              <a:rPr lang="en-US" sz="2400"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lgerian" pitchFamily="82" charset="0"/>
              </a:rPr>
            </a:br>
            <a:r>
              <a:rPr lang="en-US" sz="2400"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lgerian" pitchFamily="82" charset="0"/>
              </a:rPr>
              <a:t>  CHAPTER ONE</a:t>
            </a:r>
            <a:endParaRPr lang="ro-RO" sz="2400" spc="0"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Algerian" pitchFamily="82" charset="0"/>
            </a:endParaRPr>
          </a:p>
        </p:txBody>
      </p:sp>
      <p:sp>
        <p:nvSpPr>
          <p:cNvPr id="3" name="Content Placeholder 2"/>
          <p:cNvSpPr>
            <a:spLocks noGrp="1"/>
          </p:cNvSpPr>
          <p:nvPr>
            <p:ph idx="1"/>
          </p:nvPr>
        </p:nvSpPr>
        <p:spPr>
          <a:xfrm>
            <a:off x="457200" y="1600200"/>
            <a:ext cx="8229600" cy="4735340"/>
          </a:xfrm>
        </p:spPr>
        <p:txBody>
          <a:bodyPr>
            <a:normAutofit/>
          </a:bodyPr>
          <a:lstStyle/>
          <a:p>
            <a:pPr marL="0" indent="0" algn="just">
              <a:buNone/>
            </a:pPr>
            <a:r>
              <a:rPr lang="en-US" sz="2600" dirty="0" smtClean="0"/>
              <a:t>	</a:t>
            </a:r>
            <a:r>
              <a:rPr lang="en-US" sz="2200" dirty="0" smtClean="0">
                <a:solidFill>
                  <a:schemeClr val="tx2">
                    <a:lumMod val="10000"/>
                  </a:schemeClr>
                </a:solidFill>
                <a:latin typeface="Calibri" pitchFamily="34" charset="0"/>
                <a:cs typeface="Calibri" pitchFamily="34" charset="0"/>
              </a:rPr>
              <a:t>“The lead of the pencil is soft, breaks easily and leaves black marks on hands and paper. On the contrary, diamonds are hard, can cut tough materials such as glass” - Adam was about to find out that diamonds are the very crystal as it forms, they can be yellow, pink, green, blue, red and orange.</a:t>
            </a:r>
          </a:p>
          <a:p>
            <a:pPr marL="0" indent="0" algn="just">
              <a:buNone/>
            </a:pPr>
            <a:r>
              <a:rPr lang="en-US" sz="2200" dirty="0" smtClean="0">
                <a:solidFill>
                  <a:schemeClr val="tx2">
                    <a:lumMod val="10000"/>
                  </a:schemeClr>
                </a:solidFill>
                <a:latin typeface="Calibri" pitchFamily="34" charset="0"/>
                <a:cs typeface="Calibri" pitchFamily="34" charset="0"/>
              </a:rPr>
              <a:t>Adam’s journey to knowledge had begun.</a:t>
            </a:r>
            <a:endParaRPr lang="en-US" sz="2600" dirty="0" smtClean="0"/>
          </a:p>
          <a:p>
            <a:pPr marL="0" indent="0" algn="just">
              <a:buNone/>
            </a:pPr>
            <a:r>
              <a:rPr lang="en-US" sz="2600" dirty="0" smtClean="0">
                <a:solidFill>
                  <a:srgbClr val="FF0000"/>
                </a:solidFill>
              </a:rPr>
              <a:t>Did you know ……</a:t>
            </a:r>
          </a:p>
          <a:p>
            <a:pPr marL="0" indent="0" algn="just">
              <a:buNone/>
            </a:pPr>
            <a:r>
              <a:rPr lang="en-US" sz="2600" dirty="0" smtClean="0"/>
              <a:t>	</a:t>
            </a:r>
            <a:r>
              <a:rPr lang="en-US" sz="2000" dirty="0" smtClean="0">
                <a:latin typeface="Calibri" pitchFamily="34" charset="0"/>
                <a:cs typeface="Calibri" pitchFamily="34" charset="0"/>
              </a:rPr>
              <a:t>Carbon is found in the Sun and most of the stars, in comets and in meteorites, in the earth's atmosphere, in the soil, in ocean waters, but also in living organisms or in the human body.</a:t>
            </a:r>
          </a:p>
          <a:p>
            <a:endParaRPr lang="ro-RO" dirty="0"/>
          </a:p>
        </p:txBody>
      </p:sp>
    </p:spTree>
    <p:extLst>
      <p:ext uri="{BB962C8B-B14F-4D97-AF65-F5344CB8AC3E}">
        <p14:creationId xmlns:p14="http://schemas.microsoft.com/office/powerpoint/2010/main" val="681278580"/>
      </p:ext>
    </p:extLst>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41</TotalTime>
  <Words>184</Words>
  <Application>Microsoft Office PowerPoint</Application>
  <PresentationFormat>On-screen Show (4:3)</PresentationFormat>
  <Paragraphs>41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Thatch</vt:lpstr>
      <vt:lpstr>                                                                                                                                                                                                                                          Erasmus+ Strategic Partnership      “From Knowledge to Competences”      no. 2017-1-RO01-KA219-037318 </vt:lpstr>
      <vt:lpstr>      The Mysteries of Carbon                                           CHAPTER ONE</vt:lpstr>
      <vt:lpstr>The Mysteries of Carbon                                           CHAPTER ONE</vt:lpstr>
      <vt:lpstr>The Mysteries of Carbon                                           CHAPTER ONE</vt:lpstr>
      <vt:lpstr>The Mysteries of Carbon                                           CHAPTER ONE</vt:lpstr>
      <vt:lpstr>The Mysteries of Carbon                                           CHAPTER ONE</vt:lpstr>
      <vt:lpstr>The Mysteries of Carbon                                           CHAPTER ONE</vt:lpstr>
    </vt:vector>
  </TitlesOfParts>
  <Company>Unitate Scolara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Erasmus+ Strategic Partnership                      “From Knowledge to Competences”                         no. 2017-1-RO01-KA219-037318</dc:title>
  <dc:creator>Unitate Scolara</dc:creator>
  <cp:lastModifiedBy>Unitate Scolara</cp:lastModifiedBy>
  <cp:revision>5</cp:revision>
  <dcterms:created xsi:type="dcterms:W3CDTF">2018-03-03T07:09:11Z</dcterms:created>
  <dcterms:modified xsi:type="dcterms:W3CDTF">2018-03-03T07:50:25Z</dcterms:modified>
</cp:coreProperties>
</file>