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9" r:id="rId7"/>
    <p:sldId id="270" r:id="rId8"/>
    <p:sldId id="271" r:id="rId9"/>
    <p:sldId id="266" r:id="rId10"/>
    <p:sldId id="268"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557EF1-84A0-417F-C917-7B6D953EEBE1}" v="6" dt="2020-12-06T16:31:27.997"/>
    <p1510:client id="{9CBCA881-AE55-4F79-B105-849C0AE56093}" v="51" dt="2020-12-05T10:44:34.288"/>
    <p1510:client id="{BFAAE999-A8DA-950B-8FFD-BEA3840749E5}" v="471" dt="2020-12-06T16:18:56.053"/>
    <p1510:client id="{E2C290CD-F8C2-DE6A-E9DB-D58A916FD026}" v="125" dt="2020-12-06T15:11:55.907"/>
    <p1510:client id="{EAA3DBAB-3AFE-23E3-7EF2-AF3DE0E16243}" v="900" dt="2020-12-06T14:55:45.2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12/6/2020</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114143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12/6/2020</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626243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12/6/2020</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100084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12/6/2020</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703045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12/6/2020</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56607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12/6/2020</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641341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12/6/2020</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430334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12/6/2020</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26249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12/6/2020</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98245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12/6/2020</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287911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12/6/2020</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058309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12/6/2020</a:t>
            </a:fld>
            <a:endParaRPr lang="en-US"/>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3547418434"/>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4E1EF4E8-5513-4BF5-BC41-04645281C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a:solidFill>
                <a:schemeClr val="tx1"/>
              </a:solidFill>
            </a:endParaRPr>
          </a:p>
        </p:txBody>
      </p:sp>
      <p:pic>
        <p:nvPicPr>
          <p:cNvPr id="49" name="Picture 3">
            <a:extLst>
              <a:ext uri="{FF2B5EF4-FFF2-40B4-BE49-F238E27FC236}">
                <a16:creationId xmlns:a16="http://schemas.microsoft.com/office/drawing/2014/main" id="{8926DCFE-C2F0-4770-A4B0-F742DEE58D44}"/>
              </a:ext>
            </a:extLst>
          </p:cNvPr>
          <p:cNvPicPr>
            <a:picLocks noChangeAspect="1"/>
          </p:cNvPicPr>
          <p:nvPr/>
        </p:nvPicPr>
        <p:blipFill rotWithShape="1">
          <a:blip r:embed="rId2"/>
          <a:srcRect t="9560" b="13385"/>
          <a:stretch/>
        </p:blipFill>
        <p:spPr>
          <a:xfrm>
            <a:off x="20" y="10"/>
            <a:ext cx="12191980" cy="6857989"/>
          </a:xfrm>
          <a:prstGeom prst="rect">
            <a:avLst/>
          </a:prstGeom>
        </p:spPr>
      </p:pic>
      <p:sp>
        <p:nvSpPr>
          <p:cNvPr id="56" name="Rectangle 55">
            <a:extLst>
              <a:ext uri="{FF2B5EF4-FFF2-40B4-BE49-F238E27FC236}">
                <a16:creationId xmlns:a16="http://schemas.microsoft.com/office/drawing/2014/main" id="{406D8C29-9DDA-48D0-AF70-905FDB2CE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81775"/>
            <a:ext cx="12191999" cy="5479852"/>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ctrTitle"/>
          </p:nvPr>
        </p:nvSpPr>
        <p:spPr>
          <a:xfrm>
            <a:off x="1349829" y="3155633"/>
            <a:ext cx="7946572" cy="3082193"/>
          </a:xfrm>
        </p:spPr>
        <p:txBody>
          <a:bodyPr anchor="t">
            <a:normAutofit/>
          </a:bodyPr>
          <a:lstStyle/>
          <a:p>
            <a:r>
              <a:rPr lang="en-GB">
                <a:solidFill>
                  <a:srgbClr val="FFFFFF"/>
                </a:solidFill>
                <a:latin typeface="Rockwell"/>
                <a:ea typeface="+mj-lt"/>
                <a:cs typeface="+mj-lt"/>
              </a:rPr>
              <a:t>Human Rights Day</a:t>
            </a:r>
            <a:endParaRPr lang="pl-PL">
              <a:solidFill>
                <a:srgbClr val="FFFFFF"/>
              </a:solidFill>
              <a:latin typeface="Rockwell"/>
              <a:ea typeface="+mj-lt"/>
            </a:endParaRPr>
          </a:p>
        </p:txBody>
      </p:sp>
      <p:sp>
        <p:nvSpPr>
          <p:cNvPr id="3" name="Podtytuł 2"/>
          <p:cNvSpPr>
            <a:spLocks noGrp="1"/>
          </p:cNvSpPr>
          <p:nvPr>
            <p:ph type="subTitle" idx="1"/>
          </p:nvPr>
        </p:nvSpPr>
        <p:spPr>
          <a:xfrm>
            <a:off x="11811000" y="-287975"/>
            <a:ext cx="65315" cy="74935"/>
          </a:xfrm>
        </p:spPr>
        <p:txBody>
          <a:bodyPr anchor="b">
            <a:normAutofit fontScale="25000" lnSpcReduction="20000"/>
          </a:bodyPr>
          <a:lstStyle/>
          <a:p>
            <a:endParaRPr lang="pl-PL" sz="2200">
              <a:solidFill>
                <a:srgbClr val="FFFFFF"/>
              </a:solidFill>
            </a:endParaRPr>
          </a:p>
        </p:txBody>
      </p:sp>
    </p:spTree>
    <p:extLst>
      <p:ext uri="{BB962C8B-B14F-4D97-AF65-F5344CB8AC3E}">
        <p14:creationId xmlns:p14="http://schemas.microsoft.com/office/powerpoint/2010/main" val="6503171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ame 6">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a:extLst>
              <a:ext uri="{FF2B5EF4-FFF2-40B4-BE49-F238E27FC236}">
                <a16:creationId xmlns:a16="http://schemas.microsoft.com/office/drawing/2014/main" id="{8C37C960-91F5-4F61-B2CD-8A037920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9524929-325F-4CC4-89F2-74EDDDC6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0D17641-B7BA-4826-BC7C-92172791C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151FC7BE-4DC6-4061-98EB-C48DCFFF6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3200"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3D4CA8B8-30A6-49D9-99C0-3ADAF9741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22809AF-EB43-4FA3-93FF-87D535C718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D0E5C54-2CEF-4A06-8DA5-CDFEF721254B}"/>
              </a:ext>
            </a:extLst>
          </p:cNvPr>
          <p:cNvSpPr>
            <a:spLocks noGrp="1"/>
          </p:cNvSpPr>
          <p:nvPr>
            <p:ph type="title"/>
          </p:nvPr>
        </p:nvSpPr>
        <p:spPr>
          <a:xfrm>
            <a:off x="952500" y="1040735"/>
            <a:ext cx="10287000" cy="2559975"/>
          </a:xfrm>
        </p:spPr>
        <p:txBody>
          <a:bodyPr vert="horz" lIns="91440" tIns="45720" rIns="91440" bIns="45720" rtlCol="0" anchor="b">
            <a:normAutofit/>
          </a:bodyPr>
          <a:lstStyle/>
          <a:p>
            <a:pPr algn="ctr"/>
            <a:r>
              <a:rPr lang="en-US" sz="5400">
                <a:solidFill>
                  <a:srgbClr val="FFFFFF"/>
                </a:solidFill>
                <a:latin typeface="Rockwell"/>
                <a:cs typeface="Angsana New"/>
              </a:rPr>
              <a:t>The end</a:t>
            </a:r>
            <a:endParaRPr lang="en-US" sz="5400">
              <a:solidFill>
                <a:srgbClr val="FFFFFF"/>
              </a:solidFill>
              <a:latin typeface="Rockwell"/>
            </a:endParaRPr>
          </a:p>
        </p:txBody>
      </p:sp>
      <p:sp>
        <p:nvSpPr>
          <p:cNvPr id="3" name="pole tekstowe 2">
            <a:extLst>
              <a:ext uri="{FF2B5EF4-FFF2-40B4-BE49-F238E27FC236}">
                <a16:creationId xmlns:a16="http://schemas.microsoft.com/office/drawing/2014/main" id="{0541102E-1E92-474B-8364-16DD9B2841AA}"/>
              </a:ext>
            </a:extLst>
          </p:cNvPr>
          <p:cNvSpPr txBox="1"/>
          <p:nvPr/>
        </p:nvSpPr>
        <p:spPr>
          <a:xfrm>
            <a:off x="4473742" y="3761874"/>
            <a:ext cx="3826041"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a:solidFill>
                  <a:schemeClr val="bg1"/>
                </a:solidFill>
                <a:latin typeface="Cambria"/>
                <a:ea typeface="+mn-lt"/>
                <a:cs typeface="+mn-lt"/>
              </a:rPr>
              <a:t>Thank you for watching</a:t>
            </a:r>
            <a:endParaRPr lang="en-GB" sz="2400">
              <a:solidFill>
                <a:schemeClr val="bg1"/>
              </a:solidFill>
              <a:latin typeface="Cambria"/>
              <a:ea typeface="Cambria"/>
            </a:endParaRPr>
          </a:p>
          <a:p>
            <a:pPr algn="l"/>
            <a:endParaRPr lang="pl-PL"/>
          </a:p>
        </p:txBody>
      </p:sp>
      <p:sp>
        <p:nvSpPr>
          <p:cNvPr id="4" name="pole tekstowe 3">
            <a:extLst>
              <a:ext uri="{FF2B5EF4-FFF2-40B4-BE49-F238E27FC236}">
                <a16:creationId xmlns:a16="http://schemas.microsoft.com/office/drawing/2014/main" id="{EDC49EBB-E147-4703-9507-ADFEA1F85F9D}"/>
              </a:ext>
            </a:extLst>
          </p:cNvPr>
          <p:cNvSpPr txBox="1"/>
          <p:nvPr/>
        </p:nvSpPr>
        <p:spPr>
          <a:xfrm>
            <a:off x="62163" y="6408821"/>
            <a:ext cx="338488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a:t>Amelia Zawalska 7c - Poland</a:t>
            </a:r>
          </a:p>
        </p:txBody>
      </p:sp>
    </p:spTree>
    <p:extLst>
      <p:ext uri="{BB962C8B-B14F-4D97-AF65-F5344CB8AC3E}">
        <p14:creationId xmlns:p14="http://schemas.microsoft.com/office/powerpoint/2010/main" val="1673015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 name="Frame 91">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4" name="Rectangle 93">
            <a:extLst>
              <a:ext uri="{FF2B5EF4-FFF2-40B4-BE49-F238E27FC236}">
                <a16:creationId xmlns:a16="http://schemas.microsoft.com/office/drawing/2014/main" id="{C3E06833-B59C-442F-9A6A-F8F55936D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554"/>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ame 95">
            <a:extLst>
              <a:ext uri="{FF2B5EF4-FFF2-40B4-BE49-F238E27FC236}">
                <a16:creationId xmlns:a16="http://schemas.microsoft.com/office/drawing/2014/main" id="{FA2016CF-2F24-4AE4-8A87-D9B6A3DE3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6540C0F-5DD4-43DB-9AAE-1256569CF1C0}"/>
              </a:ext>
            </a:extLst>
          </p:cNvPr>
          <p:cNvSpPr>
            <a:spLocks noGrp="1"/>
          </p:cNvSpPr>
          <p:nvPr>
            <p:ph type="title"/>
          </p:nvPr>
        </p:nvSpPr>
        <p:spPr>
          <a:xfrm>
            <a:off x="1317171" y="567192"/>
            <a:ext cx="6452937" cy="2387600"/>
          </a:xfrm>
        </p:spPr>
        <p:txBody>
          <a:bodyPr vert="horz" lIns="91440" tIns="45720" rIns="91440" bIns="45720" rtlCol="0" anchor="b">
            <a:normAutofit/>
          </a:bodyPr>
          <a:lstStyle/>
          <a:p>
            <a:r>
              <a:rPr lang="en-US" sz="5400" dirty="0">
                <a:solidFill>
                  <a:srgbClr val="EE6EE7"/>
                </a:solidFill>
                <a:latin typeface="Rockwell"/>
                <a:cs typeface="Angsana New"/>
              </a:rPr>
              <a:t>Human rights logo</a:t>
            </a:r>
          </a:p>
        </p:txBody>
      </p:sp>
      <p:pic>
        <p:nvPicPr>
          <p:cNvPr id="3" name="Grafika 3">
            <a:extLst>
              <a:ext uri="{FF2B5EF4-FFF2-40B4-BE49-F238E27FC236}">
                <a16:creationId xmlns:a16="http://schemas.microsoft.com/office/drawing/2014/main" id="{17881EC3-0768-4E15-B617-76BF66100529}"/>
              </a:ext>
            </a:extLst>
          </p:cNvPr>
          <p:cNvPicPr>
            <a:picLocks noChangeAspect="1"/>
          </p:cNvPicPr>
          <p:nvPr/>
        </p:nvPicPr>
        <p:blipFill>
          <a:blip r:embed="rId2">
            <a:alphaModFix amt="90000"/>
            <a:extLst>
              <a:ext uri="{96DAC541-7B7A-43D3-8B79-37D633B846F1}">
                <asvg:svgBlip xmlns:asvg="http://schemas.microsoft.com/office/drawing/2016/SVG/main" r:embed="rId3"/>
              </a:ext>
            </a:extLst>
          </a:blip>
          <a:stretch>
            <a:fillRect/>
          </a:stretch>
        </p:blipFill>
        <p:spPr>
          <a:xfrm>
            <a:off x="7665959" y="1518735"/>
            <a:ext cx="3687841" cy="3841501"/>
          </a:xfrm>
          <a:prstGeom prst="rect">
            <a:avLst/>
          </a:prstGeom>
        </p:spPr>
      </p:pic>
      <p:sp>
        <p:nvSpPr>
          <p:cNvPr id="4" name="pole tekstowe 3">
            <a:extLst>
              <a:ext uri="{FF2B5EF4-FFF2-40B4-BE49-F238E27FC236}">
                <a16:creationId xmlns:a16="http://schemas.microsoft.com/office/drawing/2014/main" id="{5F27868B-3A42-4F7B-980D-A36FA8471619}"/>
              </a:ext>
            </a:extLst>
          </p:cNvPr>
          <p:cNvSpPr txBox="1"/>
          <p:nvPr/>
        </p:nvSpPr>
        <p:spPr>
          <a:xfrm>
            <a:off x="838200" y="3602038"/>
            <a:ext cx="6351165" cy="1655762"/>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lnSpc>
                <a:spcPct val="110000"/>
              </a:lnSpc>
              <a:spcBef>
                <a:spcPts val="1000"/>
              </a:spcBef>
              <a:buClr>
                <a:schemeClr val="tx2">
                  <a:lumMod val="10000"/>
                  <a:lumOff val="90000"/>
                </a:schemeClr>
              </a:buClr>
              <a:buSzPct val="80000"/>
            </a:pPr>
            <a:endParaRPr lang="en-US" sz="2200" kern="1200">
              <a:solidFill>
                <a:schemeClr val="tx2">
                  <a:alpha val="60000"/>
                </a:schemeClr>
              </a:solidFill>
              <a:latin typeface="+mn-lt"/>
            </a:endParaRPr>
          </a:p>
          <a:p>
            <a:pPr>
              <a:lnSpc>
                <a:spcPct val="110000"/>
              </a:lnSpc>
              <a:spcBef>
                <a:spcPts val="1000"/>
              </a:spcBef>
              <a:buClr>
                <a:schemeClr val="tx2">
                  <a:lumMod val="10000"/>
                  <a:lumOff val="90000"/>
                </a:schemeClr>
              </a:buClr>
              <a:buSzPct val="80000"/>
            </a:pPr>
            <a:endParaRPr lang="en-US" sz="2200" kern="1200">
              <a:solidFill>
                <a:schemeClr val="tx2">
                  <a:alpha val="60000"/>
                </a:schemeClr>
              </a:solidFill>
              <a:latin typeface="+mn-lt"/>
              <a:ea typeface="+mn-ea"/>
              <a:cs typeface="+mn-cs"/>
            </a:endParaRPr>
          </a:p>
          <a:p>
            <a:pPr>
              <a:lnSpc>
                <a:spcPct val="110000"/>
              </a:lnSpc>
              <a:spcBef>
                <a:spcPts val="1000"/>
              </a:spcBef>
              <a:buClr>
                <a:schemeClr val="tx2">
                  <a:lumMod val="10000"/>
                  <a:lumOff val="90000"/>
                </a:schemeClr>
              </a:buClr>
              <a:buSzPct val="80000"/>
            </a:pPr>
            <a:endParaRPr lang="en-US" sz="2200" kern="1200">
              <a:solidFill>
                <a:schemeClr val="tx2">
                  <a:alpha val="60000"/>
                </a:schemeClr>
              </a:solidFill>
              <a:latin typeface="+mn-lt"/>
              <a:ea typeface="+mn-ea"/>
              <a:cs typeface="+mn-cs"/>
            </a:endParaRPr>
          </a:p>
          <a:p>
            <a:pPr>
              <a:lnSpc>
                <a:spcPct val="110000"/>
              </a:lnSpc>
              <a:spcBef>
                <a:spcPts val="1000"/>
              </a:spcBef>
              <a:buClr>
                <a:schemeClr val="tx2">
                  <a:lumMod val="10000"/>
                  <a:lumOff val="90000"/>
                </a:schemeClr>
              </a:buClr>
              <a:buSzPct val="80000"/>
            </a:pPr>
            <a:endParaRPr lang="en-US" sz="2200" kern="1200">
              <a:solidFill>
                <a:schemeClr val="tx2">
                  <a:alpha val="60000"/>
                </a:schemeClr>
              </a:solidFill>
              <a:latin typeface="+mn-lt"/>
              <a:ea typeface="+mn-ea"/>
              <a:cs typeface="+mn-cs"/>
            </a:endParaRPr>
          </a:p>
          <a:p>
            <a:pPr>
              <a:lnSpc>
                <a:spcPct val="110000"/>
              </a:lnSpc>
              <a:spcBef>
                <a:spcPts val="1000"/>
              </a:spcBef>
              <a:buClr>
                <a:schemeClr val="tx2">
                  <a:lumMod val="10000"/>
                  <a:lumOff val="90000"/>
                </a:schemeClr>
              </a:buClr>
              <a:buSzPct val="80000"/>
            </a:pPr>
            <a:endParaRPr lang="en-US" sz="2200" kern="1200">
              <a:solidFill>
                <a:schemeClr val="tx2">
                  <a:alpha val="60000"/>
                </a:schemeClr>
              </a:solidFill>
              <a:latin typeface="+mn-lt"/>
              <a:ea typeface="+mn-ea"/>
              <a:cs typeface="+mn-cs"/>
            </a:endParaRPr>
          </a:p>
        </p:txBody>
      </p:sp>
      <p:sp>
        <p:nvSpPr>
          <p:cNvPr id="5" name="pole tekstowe 4">
            <a:extLst>
              <a:ext uri="{FF2B5EF4-FFF2-40B4-BE49-F238E27FC236}">
                <a16:creationId xmlns:a16="http://schemas.microsoft.com/office/drawing/2014/main" id="{941D9B02-8D48-4AB8-BA08-1263A2A98C99}"/>
              </a:ext>
            </a:extLst>
          </p:cNvPr>
          <p:cNvSpPr txBox="1"/>
          <p:nvPr/>
        </p:nvSpPr>
        <p:spPr>
          <a:xfrm>
            <a:off x="1197428" y="3690257"/>
            <a:ext cx="5769428"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3200">
                <a:latin typeface="Cambria"/>
                <a:ea typeface="+mn-lt"/>
                <a:cs typeface="+mn-lt"/>
              </a:rPr>
              <a:t>Human </a:t>
            </a:r>
            <a:r>
              <a:rPr lang="pl-PL" sz="3200" err="1">
                <a:latin typeface="Cambria"/>
                <a:ea typeface="+mn-lt"/>
                <a:cs typeface="+mn-lt"/>
              </a:rPr>
              <a:t>rights</a:t>
            </a:r>
            <a:r>
              <a:rPr lang="pl-PL" sz="3200">
                <a:latin typeface="Cambria"/>
                <a:ea typeface="+mn-lt"/>
                <a:cs typeface="+mn-lt"/>
              </a:rPr>
              <a:t> logo </a:t>
            </a:r>
            <a:r>
              <a:rPr lang="pl-PL" sz="3200" err="1">
                <a:latin typeface="Cambria"/>
                <a:ea typeface="+mn-lt"/>
                <a:cs typeface="+mn-lt"/>
              </a:rPr>
              <a:t>represents</a:t>
            </a:r>
            <a:r>
              <a:rPr lang="pl-PL" sz="3200">
                <a:latin typeface="Cambria"/>
                <a:ea typeface="+mn-lt"/>
                <a:cs typeface="+mn-lt"/>
              </a:rPr>
              <a:t> a </a:t>
            </a:r>
            <a:r>
              <a:rPr lang="pl-PL" sz="3200" i="1" err="1">
                <a:latin typeface="Cambria"/>
                <a:ea typeface="+mn-lt"/>
                <a:cs typeface="+mn-lt"/>
              </a:rPr>
              <a:t>hand</a:t>
            </a:r>
            <a:r>
              <a:rPr lang="pl-PL" sz="3200" i="1">
                <a:latin typeface="Cambria"/>
                <a:ea typeface="+mn-lt"/>
                <a:cs typeface="+mn-lt"/>
              </a:rPr>
              <a:t> and a bird</a:t>
            </a:r>
            <a:r>
              <a:rPr lang="pl-PL" sz="3200">
                <a:latin typeface="Cambria"/>
                <a:ea typeface="+mn-lt"/>
                <a:cs typeface="+mn-lt"/>
              </a:rPr>
              <a:t> which symbolises a '</a:t>
            </a:r>
            <a:r>
              <a:rPr lang="pl-PL" sz="3200" b="1" i="1">
                <a:latin typeface="Cambria"/>
                <a:ea typeface="+mn-lt"/>
                <a:cs typeface="+mn-lt"/>
              </a:rPr>
              <a:t>free, fair and peaceful world</a:t>
            </a:r>
            <a:r>
              <a:rPr lang="pl-PL" sz="3200">
                <a:latin typeface="Cambria"/>
                <a:ea typeface="+mn-lt"/>
                <a:cs typeface="+mn-lt"/>
              </a:rPr>
              <a:t>'.</a:t>
            </a:r>
            <a:endParaRPr lang="pl-PL" sz="3200">
              <a:latin typeface="Cambria"/>
              <a:ea typeface="Cambria"/>
            </a:endParaRPr>
          </a:p>
        </p:txBody>
      </p:sp>
    </p:spTree>
    <p:extLst>
      <p:ext uri="{BB962C8B-B14F-4D97-AF65-F5344CB8AC3E}">
        <p14:creationId xmlns:p14="http://schemas.microsoft.com/office/powerpoint/2010/main" val="1958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E9B5F0-B755-4BD1-A17E-813F7CF6017D}"/>
              </a:ext>
            </a:extLst>
          </p:cNvPr>
          <p:cNvSpPr>
            <a:spLocks noGrp="1"/>
          </p:cNvSpPr>
          <p:nvPr>
            <p:ph type="title"/>
          </p:nvPr>
        </p:nvSpPr>
        <p:spPr/>
        <p:txBody>
          <a:bodyPr/>
          <a:lstStyle/>
          <a:p>
            <a:pPr algn="ctr"/>
            <a:r>
              <a:rPr lang="en">
                <a:latin typeface="Rockwell"/>
                <a:cs typeface="Angsana New"/>
              </a:rPr>
              <a:t>Celebration day</a:t>
            </a:r>
            <a:endParaRPr lang="pl-PL">
              <a:latin typeface="Rockwell"/>
              <a:cs typeface="Angsana New"/>
            </a:endParaRPr>
          </a:p>
        </p:txBody>
      </p:sp>
      <p:sp>
        <p:nvSpPr>
          <p:cNvPr id="3" name="Symbol zastępczy zawartości 2">
            <a:extLst>
              <a:ext uri="{FF2B5EF4-FFF2-40B4-BE49-F238E27FC236}">
                <a16:creationId xmlns:a16="http://schemas.microsoft.com/office/drawing/2014/main" id="{E9697E4B-7FC6-4506-B8FE-349CBE96BDB1}"/>
              </a:ext>
            </a:extLst>
          </p:cNvPr>
          <p:cNvSpPr>
            <a:spLocks noGrp="1"/>
          </p:cNvSpPr>
          <p:nvPr>
            <p:ph idx="1"/>
          </p:nvPr>
        </p:nvSpPr>
        <p:spPr/>
        <p:txBody>
          <a:bodyPr vert="horz" lIns="91440" tIns="45720" rIns="91440" bIns="45720" rtlCol="0" anchor="t">
            <a:normAutofit/>
          </a:bodyPr>
          <a:lstStyle/>
          <a:p>
            <a:pPr marL="228600" indent="0">
              <a:buNone/>
            </a:pPr>
            <a:r>
              <a:rPr lang="pl-PL" b="1">
                <a:solidFill>
                  <a:srgbClr val="412427"/>
                </a:solidFill>
                <a:latin typeface="Cambria"/>
                <a:ea typeface="+mn-lt"/>
                <a:cs typeface="+mn-lt"/>
              </a:rPr>
              <a:t>Human </a:t>
            </a:r>
            <a:r>
              <a:rPr lang="pl-PL" b="1" err="1">
                <a:solidFill>
                  <a:srgbClr val="412427"/>
                </a:solidFill>
                <a:latin typeface="Cambria"/>
                <a:ea typeface="+mn-lt"/>
                <a:cs typeface="+mn-lt"/>
              </a:rPr>
              <a:t>Rights</a:t>
            </a:r>
            <a:r>
              <a:rPr lang="pl-PL" b="1">
                <a:solidFill>
                  <a:srgbClr val="412427"/>
                </a:solidFill>
                <a:latin typeface="Cambria"/>
                <a:ea typeface="+mn-lt"/>
                <a:cs typeface="+mn-lt"/>
              </a:rPr>
              <a:t> Day</a:t>
            </a:r>
            <a:r>
              <a:rPr lang="pl-PL">
                <a:solidFill>
                  <a:srgbClr val="412427"/>
                </a:solidFill>
                <a:latin typeface="Cambria"/>
                <a:ea typeface="+mn-lt"/>
                <a:cs typeface="+mn-lt"/>
              </a:rPr>
              <a:t> </a:t>
            </a:r>
            <a:r>
              <a:rPr lang="pl-PL" err="1">
                <a:solidFill>
                  <a:srgbClr val="412427"/>
                </a:solidFill>
                <a:latin typeface="Cambria"/>
                <a:ea typeface="+mn-lt"/>
                <a:cs typeface="+mn-lt"/>
              </a:rPr>
              <a:t>is</a:t>
            </a:r>
            <a:r>
              <a:rPr lang="pl-PL">
                <a:solidFill>
                  <a:srgbClr val="412427"/>
                </a:solidFill>
                <a:latin typeface="Cambria"/>
                <a:ea typeface="+mn-lt"/>
                <a:cs typeface="+mn-lt"/>
              </a:rPr>
              <a:t> </a:t>
            </a:r>
            <a:r>
              <a:rPr lang="pl-PL" err="1">
                <a:solidFill>
                  <a:srgbClr val="412427"/>
                </a:solidFill>
                <a:latin typeface="Cambria"/>
                <a:ea typeface="+mn-lt"/>
                <a:cs typeface="+mn-lt"/>
              </a:rPr>
              <a:t>celebrated</a:t>
            </a:r>
            <a:r>
              <a:rPr lang="pl-PL">
                <a:solidFill>
                  <a:srgbClr val="412427"/>
                </a:solidFill>
                <a:latin typeface="Cambria"/>
                <a:ea typeface="+mn-lt"/>
                <a:cs typeface="+mn-lt"/>
              </a:rPr>
              <a:t> </a:t>
            </a:r>
            <a:r>
              <a:rPr lang="pl-PL" err="1">
                <a:solidFill>
                  <a:srgbClr val="412427"/>
                </a:solidFill>
                <a:latin typeface="Cambria"/>
                <a:ea typeface="+mn-lt"/>
                <a:cs typeface="+mn-lt"/>
              </a:rPr>
              <a:t>annually</a:t>
            </a:r>
            <a:r>
              <a:rPr lang="pl-PL">
                <a:solidFill>
                  <a:srgbClr val="412427"/>
                </a:solidFill>
                <a:latin typeface="Cambria"/>
                <a:ea typeface="+mn-lt"/>
                <a:cs typeface="+mn-lt"/>
              </a:rPr>
              <a:t> </a:t>
            </a:r>
            <a:r>
              <a:rPr lang="pl-PL" err="1">
                <a:solidFill>
                  <a:srgbClr val="412427"/>
                </a:solidFill>
                <a:latin typeface="Cambria"/>
                <a:ea typeface="+mn-lt"/>
                <a:cs typeface="+mn-lt"/>
              </a:rPr>
              <a:t>across</a:t>
            </a:r>
            <a:r>
              <a:rPr lang="pl-PL">
                <a:solidFill>
                  <a:srgbClr val="412427"/>
                </a:solidFill>
                <a:latin typeface="Cambria"/>
                <a:ea typeface="+mn-lt"/>
                <a:cs typeface="+mn-lt"/>
              </a:rPr>
              <a:t> the </a:t>
            </a:r>
            <a:r>
              <a:rPr lang="pl-PL" err="1">
                <a:solidFill>
                  <a:srgbClr val="412427"/>
                </a:solidFill>
                <a:latin typeface="Cambria"/>
                <a:ea typeface="+mn-lt"/>
                <a:cs typeface="+mn-lt"/>
              </a:rPr>
              <a:t>world</a:t>
            </a:r>
            <a:r>
              <a:rPr lang="pl-PL">
                <a:solidFill>
                  <a:srgbClr val="412427"/>
                </a:solidFill>
                <a:latin typeface="Cambria"/>
                <a:ea typeface="+mn-lt"/>
                <a:cs typeface="+mn-lt"/>
              </a:rPr>
              <a:t> on </a:t>
            </a:r>
            <a:r>
              <a:rPr lang="pl-PL" i="1">
                <a:solidFill>
                  <a:srgbClr val="412427"/>
                </a:solidFill>
                <a:latin typeface="Cambria"/>
                <a:ea typeface="+mn-lt"/>
                <a:cs typeface="+mn-lt"/>
              </a:rPr>
              <a:t>10 </a:t>
            </a:r>
            <a:r>
              <a:rPr lang="pl-PL" i="1" err="1">
                <a:solidFill>
                  <a:srgbClr val="412427"/>
                </a:solidFill>
                <a:latin typeface="Cambria"/>
                <a:ea typeface="+mn-lt"/>
                <a:cs typeface="+mn-lt"/>
              </a:rPr>
              <a:t>December</a:t>
            </a:r>
            <a:r>
              <a:rPr lang="pl-PL" i="1">
                <a:solidFill>
                  <a:srgbClr val="412427"/>
                </a:solidFill>
                <a:latin typeface="Cambria"/>
                <a:ea typeface="+mn-lt"/>
                <a:cs typeface="+mn-lt"/>
              </a:rPr>
              <a:t> </a:t>
            </a:r>
            <a:r>
              <a:rPr lang="pl-PL" err="1">
                <a:solidFill>
                  <a:srgbClr val="412427"/>
                </a:solidFill>
                <a:latin typeface="Cambria"/>
                <a:ea typeface="+mn-lt"/>
                <a:cs typeface="+mn-lt"/>
              </a:rPr>
              <a:t>every</a:t>
            </a:r>
            <a:r>
              <a:rPr lang="pl-PL">
                <a:solidFill>
                  <a:srgbClr val="412427"/>
                </a:solidFill>
                <a:latin typeface="Cambria"/>
                <a:ea typeface="+mn-lt"/>
                <a:cs typeface="+mn-lt"/>
              </a:rPr>
              <a:t> </a:t>
            </a:r>
            <a:r>
              <a:rPr lang="pl-PL" err="1">
                <a:solidFill>
                  <a:srgbClr val="412427"/>
                </a:solidFill>
                <a:latin typeface="Cambria"/>
                <a:ea typeface="+mn-lt"/>
                <a:cs typeface="+mn-lt"/>
              </a:rPr>
              <a:t>year</a:t>
            </a:r>
            <a:r>
              <a:rPr lang="pl-PL">
                <a:solidFill>
                  <a:srgbClr val="412427"/>
                </a:solidFill>
                <a:latin typeface="Cambria"/>
                <a:ea typeface="+mn-lt"/>
                <a:cs typeface="+mn-lt"/>
              </a:rPr>
              <a:t>.</a:t>
            </a:r>
          </a:p>
          <a:p>
            <a:pPr marL="228600" indent="0">
              <a:buNone/>
            </a:pPr>
            <a:r>
              <a:rPr lang="pl-PL">
                <a:solidFill>
                  <a:srgbClr val="412427"/>
                </a:solidFill>
                <a:latin typeface="Cambria"/>
                <a:ea typeface="+mn-lt"/>
                <a:cs typeface="+mn-lt"/>
              </a:rPr>
              <a:t>In </a:t>
            </a:r>
            <a:r>
              <a:rPr lang="pl-PL" err="1">
                <a:solidFill>
                  <a:srgbClr val="412427"/>
                </a:solidFill>
                <a:latin typeface="Cambria"/>
                <a:ea typeface="+mn-lt"/>
                <a:cs typeface="+mn-lt"/>
              </a:rPr>
              <a:t>South</a:t>
            </a:r>
            <a:r>
              <a:rPr lang="pl-PL">
                <a:solidFill>
                  <a:srgbClr val="412427"/>
                </a:solidFill>
                <a:latin typeface="Cambria"/>
                <a:ea typeface="+mn-lt"/>
                <a:cs typeface="+mn-lt"/>
              </a:rPr>
              <a:t> </a:t>
            </a:r>
            <a:r>
              <a:rPr lang="pl-PL" err="1">
                <a:solidFill>
                  <a:srgbClr val="412427"/>
                </a:solidFill>
                <a:latin typeface="Cambria"/>
                <a:ea typeface="+mn-lt"/>
                <a:cs typeface="+mn-lt"/>
              </a:rPr>
              <a:t>Africa</a:t>
            </a:r>
            <a:r>
              <a:rPr lang="pl-PL">
                <a:solidFill>
                  <a:srgbClr val="412427"/>
                </a:solidFill>
                <a:latin typeface="Cambria"/>
                <a:ea typeface="+mn-lt"/>
                <a:cs typeface="+mn-lt"/>
              </a:rPr>
              <a:t>, </a:t>
            </a:r>
            <a:r>
              <a:rPr lang="pl-PL" b="1">
                <a:solidFill>
                  <a:srgbClr val="412427"/>
                </a:solidFill>
                <a:latin typeface="Cambria"/>
                <a:ea typeface="+mn-lt"/>
                <a:cs typeface="+mn-lt"/>
              </a:rPr>
              <a:t>Human </a:t>
            </a:r>
            <a:r>
              <a:rPr lang="pl-PL" b="1" err="1">
                <a:solidFill>
                  <a:srgbClr val="412427"/>
                </a:solidFill>
                <a:latin typeface="Cambria"/>
                <a:ea typeface="+mn-lt"/>
                <a:cs typeface="+mn-lt"/>
              </a:rPr>
              <a:t>Rights</a:t>
            </a:r>
            <a:r>
              <a:rPr lang="pl-PL" b="1">
                <a:solidFill>
                  <a:srgbClr val="412427"/>
                </a:solidFill>
                <a:latin typeface="Cambria"/>
                <a:ea typeface="+mn-lt"/>
                <a:cs typeface="+mn-lt"/>
              </a:rPr>
              <a:t> Day</a:t>
            </a:r>
            <a:r>
              <a:rPr lang="pl-PL">
                <a:solidFill>
                  <a:srgbClr val="412427"/>
                </a:solidFill>
                <a:latin typeface="Cambria"/>
                <a:ea typeface="+mn-lt"/>
                <a:cs typeface="+mn-lt"/>
              </a:rPr>
              <a:t> </a:t>
            </a:r>
            <a:r>
              <a:rPr lang="pl-PL" err="1">
                <a:solidFill>
                  <a:srgbClr val="412427"/>
                </a:solidFill>
                <a:latin typeface="Cambria"/>
                <a:ea typeface="+mn-lt"/>
                <a:cs typeface="+mn-lt"/>
              </a:rPr>
              <a:t>is</a:t>
            </a:r>
            <a:r>
              <a:rPr lang="pl-PL">
                <a:solidFill>
                  <a:srgbClr val="412427"/>
                </a:solidFill>
                <a:latin typeface="Cambria"/>
                <a:ea typeface="+mn-lt"/>
                <a:cs typeface="+mn-lt"/>
              </a:rPr>
              <a:t> </a:t>
            </a:r>
            <a:r>
              <a:rPr lang="pl-PL" err="1">
                <a:solidFill>
                  <a:srgbClr val="412427"/>
                </a:solidFill>
                <a:latin typeface="Cambria"/>
                <a:ea typeface="+mn-lt"/>
                <a:cs typeface="+mn-lt"/>
              </a:rPr>
              <a:t>celebrated</a:t>
            </a:r>
            <a:r>
              <a:rPr lang="pl-PL">
                <a:solidFill>
                  <a:srgbClr val="412427"/>
                </a:solidFill>
                <a:latin typeface="Cambria"/>
                <a:ea typeface="+mn-lt"/>
                <a:cs typeface="+mn-lt"/>
              </a:rPr>
              <a:t> on </a:t>
            </a:r>
            <a:r>
              <a:rPr lang="pl-PL" i="1">
                <a:solidFill>
                  <a:srgbClr val="412427"/>
                </a:solidFill>
                <a:latin typeface="Cambria"/>
                <a:ea typeface="+mn-lt"/>
                <a:cs typeface="+mn-lt"/>
              </a:rPr>
              <a:t>21 March</a:t>
            </a:r>
            <a:r>
              <a:rPr lang="pl-PL">
                <a:solidFill>
                  <a:srgbClr val="412427"/>
                </a:solidFill>
                <a:latin typeface="Cambria"/>
                <a:ea typeface="+mn-lt"/>
                <a:cs typeface="+mn-lt"/>
              </a:rPr>
              <a:t>, in </a:t>
            </a:r>
            <a:r>
              <a:rPr lang="pl-PL" err="1">
                <a:solidFill>
                  <a:srgbClr val="412427"/>
                </a:solidFill>
                <a:latin typeface="Cambria"/>
                <a:ea typeface="+mn-lt"/>
                <a:cs typeface="+mn-lt"/>
              </a:rPr>
              <a:t>remembrance</a:t>
            </a:r>
            <a:r>
              <a:rPr lang="pl-PL">
                <a:solidFill>
                  <a:srgbClr val="412427"/>
                </a:solidFill>
                <a:latin typeface="Cambria"/>
                <a:ea typeface="+mn-lt"/>
                <a:cs typeface="+mn-lt"/>
              </a:rPr>
              <a:t> of the </a:t>
            </a:r>
            <a:r>
              <a:rPr lang="pl-PL" i="1" err="1">
                <a:solidFill>
                  <a:srgbClr val="412427"/>
                </a:solidFill>
                <a:latin typeface="Cambria"/>
                <a:ea typeface="+mn-lt"/>
                <a:cs typeface="+mn-lt"/>
              </a:rPr>
              <a:t>Sharpeville</a:t>
            </a:r>
            <a:r>
              <a:rPr lang="pl-PL" i="1">
                <a:solidFill>
                  <a:srgbClr val="412427"/>
                </a:solidFill>
                <a:latin typeface="Cambria"/>
                <a:ea typeface="+mn-lt"/>
                <a:cs typeface="+mn-lt"/>
              </a:rPr>
              <a:t> </a:t>
            </a:r>
            <a:r>
              <a:rPr lang="pl-PL" i="1" err="1">
                <a:solidFill>
                  <a:srgbClr val="412427"/>
                </a:solidFill>
                <a:latin typeface="Cambria"/>
                <a:ea typeface="+mn-lt"/>
                <a:cs typeface="+mn-lt"/>
              </a:rPr>
              <a:t>massacre</a:t>
            </a:r>
            <a:r>
              <a:rPr lang="pl-PL">
                <a:solidFill>
                  <a:srgbClr val="412427"/>
                </a:solidFill>
                <a:latin typeface="Cambria"/>
                <a:ea typeface="+mn-lt"/>
                <a:cs typeface="+mn-lt"/>
              </a:rPr>
              <a:t> </a:t>
            </a:r>
            <a:r>
              <a:rPr lang="pl-PL" err="1">
                <a:solidFill>
                  <a:srgbClr val="412427"/>
                </a:solidFill>
                <a:latin typeface="Cambria"/>
                <a:ea typeface="+mn-lt"/>
                <a:cs typeface="+mn-lt"/>
              </a:rPr>
              <a:t>which</a:t>
            </a:r>
            <a:r>
              <a:rPr lang="pl-PL">
                <a:solidFill>
                  <a:srgbClr val="412427"/>
                </a:solidFill>
                <a:latin typeface="Cambria"/>
                <a:ea typeface="+mn-lt"/>
                <a:cs typeface="+mn-lt"/>
              </a:rPr>
              <a:t> </a:t>
            </a:r>
            <a:r>
              <a:rPr lang="pl-PL" err="1">
                <a:solidFill>
                  <a:srgbClr val="412427"/>
                </a:solidFill>
                <a:latin typeface="Cambria"/>
                <a:ea typeface="+mn-lt"/>
                <a:cs typeface="+mn-lt"/>
              </a:rPr>
              <a:t>took</a:t>
            </a:r>
            <a:r>
              <a:rPr lang="pl-PL">
                <a:solidFill>
                  <a:srgbClr val="412427"/>
                </a:solidFill>
                <a:latin typeface="Cambria"/>
                <a:ea typeface="+mn-lt"/>
                <a:cs typeface="+mn-lt"/>
              </a:rPr>
              <a:t> place on </a:t>
            </a:r>
            <a:r>
              <a:rPr lang="pl-PL" i="1">
                <a:solidFill>
                  <a:srgbClr val="412427"/>
                </a:solidFill>
                <a:latin typeface="Cambria"/>
                <a:ea typeface="+mn-lt"/>
                <a:cs typeface="+mn-lt"/>
              </a:rPr>
              <a:t>21 March 1960.</a:t>
            </a:r>
          </a:p>
          <a:p>
            <a:pPr marL="228600" indent="0">
              <a:buNone/>
            </a:pPr>
            <a:r>
              <a:rPr lang="pl-PL" b="1">
                <a:solidFill>
                  <a:srgbClr val="412427"/>
                </a:solidFill>
                <a:latin typeface="Cambria"/>
                <a:ea typeface="+mn-lt"/>
                <a:cs typeface="+mn-lt"/>
              </a:rPr>
              <a:t>Human </a:t>
            </a:r>
            <a:r>
              <a:rPr lang="pl-PL" b="1" err="1">
                <a:solidFill>
                  <a:srgbClr val="412427"/>
                </a:solidFill>
                <a:latin typeface="Cambria"/>
                <a:ea typeface="+mn-lt"/>
                <a:cs typeface="+mn-lt"/>
              </a:rPr>
              <a:t>Rights</a:t>
            </a:r>
            <a:r>
              <a:rPr lang="pl-PL" b="1">
                <a:solidFill>
                  <a:srgbClr val="412427"/>
                </a:solidFill>
                <a:latin typeface="Cambria"/>
                <a:ea typeface="+mn-lt"/>
                <a:cs typeface="+mn-lt"/>
              </a:rPr>
              <a:t> Day</a:t>
            </a:r>
            <a:r>
              <a:rPr lang="pl-PL">
                <a:solidFill>
                  <a:srgbClr val="412427"/>
                </a:solidFill>
                <a:latin typeface="Cambria"/>
                <a:ea typeface="+mn-lt"/>
                <a:cs typeface="+mn-lt"/>
              </a:rPr>
              <a:t> </a:t>
            </a:r>
            <a:r>
              <a:rPr lang="pl-PL" err="1">
                <a:solidFill>
                  <a:srgbClr val="412427"/>
                </a:solidFill>
                <a:latin typeface="Cambria"/>
                <a:ea typeface="+mn-lt"/>
                <a:cs typeface="+mn-lt"/>
              </a:rPr>
              <a:t>is</a:t>
            </a:r>
            <a:r>
              <a:rPr lang="pl-PL">
                <a:solidFill>
                  <a:srgbClr val="412427"/>
                </a:solidFill>
                <a:latin typeface="Cambria"/>
                <a:ea typeface="+mn-lt"/>
                <a:cs typeface="+mn-lt"/>
              </a:rPr>
              <a:t> </a:t>
            </a:r>
            <a:r>
              <a:rPr lang="pl-PL" err="1">
                <a:solidFill>
                  <a:srgbClr val="412427"/>
                </a:solidFill>
                <a:latin typeface="Cambria"/>
                <a:ea typeface="+mn-lt"/>
                <a:cs typeface="+mn-lt"/>
              </a:rPr>
              <a:t>celebrated</a:t>
            </a:r>
            <a:r>
              <a:rPr lang="pl-PL">
                <a:solidFill>
                  <a:srgbClr val="412427"/>
                </a:solidFill>
                <a:latin typeface="Cambria"/>
                <a:ea typeface="+mn-lt"/>
                <a:cs typeface="+mn-lt"/>
              </a:rPr>
              <a:t> on </a:t>
            </a:r>
            <a:r>
              <a:rPr lang="pl-PL" i="1">
                <a:solidFill>
                  <a:srgbClr val="412427"/>
                </a:solidFill>
                <a:latin typeface="Cambria"/>
                <a:ea typeface="+mn-lt"/>
                <a:cs typeface="+mn-lt"/>
              </a:rPr>
              <a:t>11 </a:t>
            </a:r>
            <a:r>
              <a:rPr lang="pl-PL" i="1" err="1">
                <a:solidFill>
                  <a:srgbClr val="412427"/>
                </a:solidFill>
                <a:latin typeface="Cambria"/>
                <a:ea typeface="+mn-lt"/>
                <a:cs typeface="+mn-lt"/>
              </a:rPr>
              <a:t>December</a:t>
            </a:r>
            <a:r>
              <a:rPr lang="pl-PL">
                <a:solidFill>
                  <a:srgbClr val="412427"/>
                </a:solidFill>
                <a:latin typeface="Cambria"/>
                <a:ea typeface="+mn-lt"/>
                <a:cs typeface="+mn-lt"/>
              </a:rPr>
              <a:t> in </a:t>
            </a:r>
            <a:r>
              <a:rPr lang="pl-PL" i="1">
                <a:solidFill>
                  <a:srgbClr val="412427"/>
                </a:solidFill>
                <a:latin typeface="Cambria"/>
                <a:ea typeface="+mn-lt"/>
                <a:cs typeface="+mn-lt"/>
              </a:rPr>
              <a:t>Kiribati</a:t>
            </a:r>
            <a:r>
              <a:rPr lang="pl-PL">
                <a:solidFill>
                  <a:srgbClr val="412427"/>
                </a:solidFill>
                <a:latin typeface="Cambria"/>
                <a:ea typeface="+mn-lt"/>
                <a:cs typeface="+mn-lt"/>
              </a:rPr>
              <a:t>.</a:t>
            </a:r>
            <a:endParaRPr lang="pl-PL">
              <a:solidFill>
                <a:srgbClr val="412427"/>
              </a:solidFill>
              <a:latin typeface="Cambria"/>
              <a:ea typeface="Cambria"/>
              <a:cs typeface="Angsana New"/>
            </a:endParaRPr>
          </a:p>
        </p:txBody>
      </p:sp>
    </p:spTree>
    <p:extLst>
      <p:ext uri="{BB962C8B-B14F-4D97-AF65-F5344CB8AC3E}">
        <p14:creationId xmlns:p14="http://schemas.microsoft.com/office/powerpoint/2010/main" val="394579296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0DC4FB-7869-457A-B9EC-5814AB8D5536}"/>
              </a:ext>
            </a:extLst>
          </p:cNvPr>
          <p:cNvSpPr>
            <a:spLocks noGrp="1"/>
          </p:cNvSpPr>
          <p:nvPr>
            <p:ph type="title"/>
          </p:nvPr>
        </p:nvSpPr>
        <p:spPr/>
        <p:txBody>
          <a:bodyPr/>
          <a:lstStyle/>
          <a:p>
            <a:pPr algn="ctr"/>
            <a:r>
              <a:rPr lang="pl-PL" err="1">
                <a:latin typeface="Rockwell"/>
                <a:ea typeface="+mj-lt"/>
                <a:cs typeface="+mj-lt"/>
              </a:rPr>
              <a:t>Beginning</a:t>
            </a:r>
            <a:r>
              <a:rPr lang="pl-PL">
                <a:latin typeface="Rockwell"/>
                <a:ea typeface="+mj-lt"/>
                <a:cs typeface="+mj-lt"/>
              </a:rPr>
              <a:t> of Human </a:t>
            </a:r>
            <a:r>
              <a:rPr lang="pl-PL" err="1">
                <a:latin typeface="Rockwell"/>
                <a:ea typeface="+mj-lt"/>
                <a:cs typeface="+mj-lt"/>
              </a:rPr>
              <a:t>Rights</a:t>
            </a:r>
            <a:r>
              <a:rPr lang="pl-PL">
                <a:latin typeface="Rockwell"/>
                <a:ea typeface="+mj-lt"/>
                <a:cs typeface="+mj-lt"/>
              </a:rPr>
              <a:t> Day</a:t>
            </a:r>
            <a:endParaRPr lang="pl-PL">
              <a:latin typeface="Rockwell"/>
            </a:endParaRPr>
          </a:p>
        </p:txBody>
      </p:sp>
      <p:sp>
        <p:nvSpPr>
          <p:cNvPr id="3" name="Symbol zastępczy zawartości 2">
            <a:extLst>
              <a:ext uri="{FF2B5EF4-FFF2-40B4-BE49-F238E27FC236}">
                <a16:creationId xmlns:a16="http://schemas.microsoft.com/office/drawing/2014/main" id="{A802A7AA-9A68-47F5-A68F-4DE95A8B1355}"/>
              </a:ext>
            </a:extLst>
          </p:cNvPr>
          <p:cNvSpPr>
            <a:spLocks noGrp="1"/>
          </p:cNvSpPr>
          <p:nvPr>
            <p:ph idx="1"/>
          </p:nvPr>
        </p:nvSpPr>
        <p:spPr/>
        <p:txBody>
          <a:bodyPr vert="horz" lIns="91440" tIns="45720" rIns="91440" bIns="45720" rtlCol="0" anchor="t">
            <a:normAutofit/>
          </a:bodyPr>
          <a:lstStyle/>
          <a:p>
            <a:pPr marL="228600" indent="0">
              <a:buNone/>
            </a:pPr>
            <a:r>
              <a:rPr lang="pl-PL" b="1" dirty="0">
                <a:solidFill>
                  <a:srgbClr val="412427"/>
                </a:solidFill>
                <a:latin typeface="Cambria"/>
                <a:ea typeface="Cambria"/>
                <a:cs typeface="Angsana New"/>
              </a:rPr>
              <a:t>Human </a:t>
            </a:r>
            <a:r>
              <a:rPr lang="pl-PL" b="1" dirty="0" err="1">
                <a:solidFill>
                  <a:srgbClr val="412427"/>
                </a:solidFill>
                <a:latin typeface="Cambria"/>
                <a:ea typeface="Cambria"/>
                <a:cs typeface="Angsana New"/>
              </a:rPr>
              <a:t>Rights</a:t>
            </a:r>
            <a:r>
              <a:rPr lang="pl-PL" b="1" dirty="0">
                <a:solidFill>
                  <a:srgbClr val="412427"/>
                </a:solidFill>
                <a:latin typeface="Cambria"/>
                <a:ea typeface="Cambria"/>
                <a:cs typeface="Angsana New"/>
              </a:rPr>
              <a:t> Day</a:t>
            </a:r>
            <a:r>
              <a:rPr lang="pl-PL" dirty="0">
                <a:solidFill>
                  <a:srgbClr val="412427"/>
                </a:solidFill>
                <a:latin typeface="Cambria"/>
                <a:ea typeface="Cambria"/>
                <a:cs typeface="Angsana New"/>
              </a:rPr>
              <a:t> </a:t>
            </a:r>
            <a:r>
              <a:rPr lang="pl-PL" dirty="0" err="1">
                <a:solidFill>
                  <a:srgbClr val="412427"/>
                </a:solidFill>
                <a:latin typeface="Cambria"/>
                <a:ea typeface="Cambria"/>
                <a:cs typeface="Angsana New"/>
              </a:rPr>
              <a:t>is</a:t>
            </a:r>
            <a:r>
              <a:rPr lang="pl-PL" dirty="0">
                <a:solidFill>
                  <a:srgbClr val="412427"/>
                </a:solidFill>
                <a:latin typeface="Cambria"/>
                <a:ea typeface="Cambria"/>
                <a:cs typeface="Angsana New"/>
              </a:rPr>
              <a:t> the </a:t>
            </a:r>
            <a:r>
              <a:rPr lang="pl-PL" dirty="0" err="1">
                <a:solidFill>
                  <a:srgbClr val="412427"/>
                </a:solidFill>
                <a:latin typeface="Cambria"/>
                <a:ea typeface="Cambria"/>
                <a:cs typeface="Angsana New"/>
              </a:rPr>
              <a:t>day</a:t>
            </a:r>
            <a:r>
              <a:rPr lang="pl-PL" dirty="0">
                <a:solidFill>
                  <a:srgbClr val="412427"/>
                </a:solidFill>
                <a:latin typeface="Cambria"/>
                <a:ea typeface="Cambria"/>
                <a:cs typeface="Angsana New"/>
              </a:rPr>
              <a:t> in 1948 the United Nations General Assembly </a:t>
            </a:r>
            <a:r>
              <a:rPr lang="pl-PL" dirty="0" err="1">
                <a:solidFill>
                  <a:srgbClr val="412427"/>
                </a:solidFill>
                <a:latin typeface="Cambria"/>
                <a:ea typeface="Cambria"/>
                <a:cs typeface="Angsana New"/>
              </a:rPr>
              <a:t>adopted</a:t>
            </a:r>
            <a:r>
              <a:rPr lang="pl-PL" dirty="0">
                <a:solidFill>
                  <a:srgbClr val="412427"/>
                </a:solidFill>
                <a:latin typeface="Cambria"/>
                <a:ea typeface="Cambria"/>
                <a:cs typeface="Angsana New"/>
              </a:rPr>
              <a:t> the Universal </a:t>
            </a:r>
            <a:r>
              <a:rPr lang="pl-PL" dirty="0" err="1">
                <a:solidFill>
                  <a:srgbClr val="412427"/>
                </a:solidFill>
                <a:latin typeface="Cambria"/>
                <a:ea typeface="Cambria"/>
                <a:cs typeface="Angsana New"/>
              </a:rPr>
              <a:t>Declaration</a:t>
            </a:r>
            <a:r>
              <a:rPr lang="pl-PL" dirty="0">
                <a:solidFill>
                  <a:srgbClr val="412427"/>
                </a:solidFill>
                <a:latin typeface="Cambria"/>
                <a:ea typeface="Cambria"/>
                <a:cs typeface="Angsana New"/>
              </a:rPr>
              <a:t> of Human </a:t>
            </a:r>
            <a:r>
              <a:rPr lang="pl-PL" dirty="0" err="1">
                <a:solidFill>
                  <a:srgbClr val="412427"/>
                </a:solidFill>
                <a:latin typeface="Cambria"/>
                <a:ea typeface="Cambria"/>
                <a:cs typeface="Angsana New"/>
              </a:rPr>
              <a:t>Rights</a:t>
            </a:r>
            <a:r>
              <a:rPr lang="pl-PL" dirty="0">
                <a:solidFill>
                  <a:srgbClr val="412427"/>
                </a:solidFill>
                <a:latin typeface="Cambria"/>
                <a:ea typeface="Cambria"/>
                <a:cs typeface="Angsana New"/>
              </a:rPr>
              <a:t>. </a:t>
            </a:r>
            <a:endParaRPr lang="en-GB" dirty="0">
              <a:solidFill>
                <a:srgbClr val="412427">
                  <a:alpha val="70000"/>
                </a:srgbClr>
              </a:solidFill>
              <a:latin typeface="Cambria"/>
              <a:ea typeface="Cambria"/>
              <a:cs typeface="Angsana New"/>
            </a:endParaRPr>
          </a:p>
          <a:p>
            <a:pPr marL="228600" indent="0">
              <a:buNone/>
            </a:pPr>
            <a:r>
              <a:rPr lang="en-GB" dirty="0">
                <a:solidFill>
                  <a:srgbClr val="412427"/>
                </a:solidFill>
                <a:latin typeface="Cambria"/>
                <a:ea typeface="+mn-lt"/>
                <a:cs typeface="+mn-lt"/>
              </a:rPr>
              <a:t>The formal inception of </a:t>
            </a:r>
            <a:r>
              <a:rPr lang="en-GB" b="1" dirty="0">
                <a:solidFill>
                  <a:srgbClr val="412427"/>
                </a:solidFill>
                <a:latin typeface="Cambria"/>
                <a:ea typeface="+mn-lt"/>
                <a:cs typeface="+mn-lt"/>
              </a:rPr>
              <a:t>Human Rights Day</a:t>
            </a:r>
            <a:r>
              <a:rPr lang="en-GB" dirty="0">
                <a:solidFill>
                  <a:srgbClr val="412427"/>
                </a:solidFill>
                <a:latin typeface="Cambria"/>
                <a:ea typeface="+mn-lt"/>
                <a:cs typeface="+mn-lt"/>
              </a:rPr>
              <a:t> dates from </a:t>
            </a:r>
            <a:r>
              <a:rPr lang="en-GB" b="1" dirty="0">
                <a:solidFill>
                  <a:srgbClr val="412427"/>
                </a:solidFill>
                <a:latin typeface="Cambria"/>
                <a:ea typeface="+mn-lt"/>
                <a:cs typeface="+mn-lt"/>
              </a:rPr>
              <a:t>1950</a:t>
            </a:r>
            <a:r>
              <a:rPr lang="en-GB" dirty="0">
                <a:solidFill>
                  <a:srgbClr val="412427"/>
                </a:solidFill>
                <a:latin typeface="Cambria"/>
                <a:ea typeface="+mn-lt"/>
                <a:cs typeface="+mn-lt"/>
              </a:rPr>
              <a:t>, </a:t>
            </a:r>
            <a:r>
              <a:rPr lang="en-GB">
                <a:solidFill>
                  <a:srgbClr val="412427"/>
                </a:solidFill>
                <a:latin typeface="Cambria"/>
                <a:ea typeface="+mn-lt"/>
                <a:cs typeface="+mn-lt"/>
              </a:rPr>
              <a:t>after the Assembly passed resolution </a:t>
            </a:r>
            <a:r>
              <a:rPr lang="en-GB" i="1" dirty="0">
                <a:solidFill>
                  <a:srgbClr val="412427"/>
                </a:solidFill>
                <a:latin typeface="Cambria"/>
                <a:ea typeface="+mn-lt"/>
                <a:cs typeface="+mn-lt"/>
              </a:rPr>
              <a:t>423(V)</a:t>
            </a:r>
            <a:r>
              <a:rPr lang="en-GB" dirty="0">
                <a:solidFill>
                  <a:srgbClr val="412427"/>
                </a:solidFill>
                <a:latin typeface="Cambria"/>
                <a:ea typeface="+mn-lt"/>
                <a:cs typeface="+mn-lt"/>
              </a:rPr>
              <a:t> inviting all States and interested organisations to adopt 10 December of each year as Human Rights Day.</a:t>
            </a:r>
            <a:endParaRPr lang="en-GB" dirty="0">
              <a:solidFill>
                <a:srgbClr val="412427">
                  <a:alpha val="70000"/>
                </a:srgbClr>
              </a:solidFill>
              <a:latin typeface="Cambria"/>
              <a:ea typeface="+mn-lt"/>
              <a:cs typeface="Angsana New"/>
            </a:endParaRPr>
          </a:p>
          <a:p>
            <a:pPr marL="228600" indent="0">
              <a:buNone/>
            </a:pPr>
            <a:endParaRPr lang="en-GB" sz="3600">
              <a:latin typeface="Angsana New"/>
              <a:cs typeface="Angsana New"/>
            </a:endParaRPr>
          </a:p>
        </p:txBody>
      </p:sp>
    </p:spTree>
    <p:extLst>
      <p:ext uri="{BB962C8B-B14F-4D97-AF65-F5344CB8AC3E}">
        <p14:creationId xmlns:p14="http://schemas.microsoft.com/office/powerpoint/2010/main" val="5798141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61BCDD-931E-44DA-B692-C502EBF96894}"/>
              </a:ext>
            </a:extLst>
          </p:cNvPr>
          <p:cNvSpPr>
            <a:spLocks noGrp="1"/>
          </p:cNvSpPr>
          <p:nvPr>
            <p:ph type="title"/>
          </p:nvPr>
        </p:nvSpPr>
        <p:spPr/>
        <p:txBody>
          <a:bodyPr>
            <a:normAutofit fontScale="90000"/>
          </a:bodyPr>
          <a:lstStyle/>
          <a:p>
            <a:r>
              <a:rPr lang="pl-PL">
                <a:latin typeface="Rockwell"/>
                <a:ea typeface="+mj-lt"/>
                <a:cs typeface="+mj-lt"/>
              </a:rPr>
              <a:t>Human </a:t>
            </a:r>
            <a:r>
              <a:rPr lang="pl-PL" err="1">
                <a:latin typeface="Rockwell"/>
                <a:ea typeface="+mj-lt"/>
                <a:cs typeface="+mj-lt"/>
              </a:rPr>
              <a:t>Rights</a:t>
            </a:r>
            <a:r>
              <a:rPr lang="pl-PL">
                <a:latin typeface="Rockwell"/>
                <a:ea typeface="+mj-lt"/>
                <a:cs typeface="+mj-lt"/>
              </a:rPr>
              <a:t> Day in the 21st </a:t>
            </a:r>
            <a:r>
              <a:rPr lang="pl-PL" err="1">
                <a:latin typeface="Rockwell"/>
                <a:ea typeface="+mj-lt"/>
                <a:cs typeface="+mj-lt"/>
              </a:rPr>
              <a:t>century</a:t>
            </a:r>
            <a:endParaRPr lang="pl-PL" err="1">
              <a:latin typeface="Rockwell"/>
            </a:endParaRPr>
          </a:p>
        </p:txBody>
      </p:sp>
      <p:sp>
        <p:nvSpPr>
          <p:cNvPr id="3" name="Symbol zastępczy zawartości 2">
            <a:extLst>
              <a:ext uri="{FF2B5EF4-FFF2-40B4-BE49-F238E27FC236}">
                <a16:creationId xmlns:a16="http://schemas.microsoft.com/office/drawing/2014/main" id="{35CC869B-05AF-4234-81A2-3C2299C7E2F1}"/>
              </a:ext>
            </a:extLst>
          </p:cNvPr>
          <p:cNvSpPr>
            <a:spLocks noGrp="1"/>
          </p:cNvSpPr>
          <p:nvPr>
            <p:ph idx="1"/>
          </p:nvPr>
        </p:nvSpPr>
        <p:spPr>
          <a:xfrm>
            <a:off x="838200" y="2008210"/>
            <a:ext cx="10515600" cy="3908069"/>
          </a:xfrm>
        </p:spPr>
        <p:txBody>
          <a:bodyPr vert="horz" lIns="91440" tIns="45720" rIns="91440" bIns="45720" rtlCol="0" anchor="t">
            <a:normAutofit lnSpcReduction="10000"/>
          </a:bodyPr>
          <a:lstStyle/>
          <a:p>
            <a:pPr>
              <a:buNone/>
            </a:pPr>
            <a:r>
              <a:rPr lang="pl-PL" sz="3200">
                <a:solidFill>
                  <a:srgbClr val="412427"/>
                </a:solidFill>
                <a:latin typeface="Angsana New"/>
                <a:ea typeface="+mn-lt"/>
                <a:cs typeface="+mn-lt"/>
              </a:rPr>
              <a:t>  </a:t>
            </a:r>
            <a:r>
              <a:rPr lang="pl-PL" sz="3200">
                <a:solidFill>
                  <a:srgbClr val="412427"/>
                </a:solidFill>
                <a:latin typeface="Cambria"/>
                <a:ea typeface="+mn-lt"/>
                <a:cs typeface="+mn-lt"/>
              </a:rPr>
              <a:t> </a:t>
            </a:r>
            <a:r>
              <a:rPr lang="en-GB">
                <a:solidFill>
                  <a:srgbClr val="412427"/>
                </a:solidFill>
                <a:latin typeface="Cambria"/>
                <a:ea typeface="+mn-lt"/>
                <a:cs typeface="+mn-lt"/>
              </a:rPr>
              <a:t>The </a:t>
            </a:r>
            <a:r>
              <a:rPr lang="en-GB" b="1">
                <a:solidFill>
                  <a:srgbClr val="412427"/>
                </a:solidFill>
                <a:latin typeface="Cambria"/>
                <a:ea typeface="+mn-lt"/>
                <a:cs typeface="+mn-lt"/>
              </a:rPr>
              <a:t>60th</a:t>
            </a:r>
            <a:r>
              <a:rPr lang="en-GB">
                <a:solidFill>
                  <a:srgbClr val="412427"/>
                </a:solidFill>
                <a:latin typeface="Cambria"/>
                <a:ea typeface="+mn-lt"/>
                <a:cs typeface="+mn-lt"/>
              </a:rPr>
              <a:t> anniversary of the </a:t>
            </a:r>
            <a:r>
              <a:rPr lang="en-GB" b="1">
                <a:solidFill>
                  <a:srgbClr val="412427"/>
                </a:solidFill>
                <a:latin typeface="Cambria"/>
                <a:ea typeface="+mn-lt"/>
                <a:cs typeface="+mn-lt"/>
              </a:rPr>
              <a:t>Universal Declaration of Human Rights</a:t>
            </a:r>
            <a:r>
              <a:rPr lang="en-GB">
                <a:solidFill>
                  <a:srgbClr val="412427"/>
                </a:solidFill>
                <a:latin typeface="Cambria"/>
                <a:ea typeface="+mn-lt"/>
                <a:cs typeface="+mn-lt"/>
              </a:rPr>
              <a:t> occurred on 10 December 2008, and the UN Secretary-General launched a year-long campaign leading up to this </a:t>
            </a:r>
            <a:r>
              <a:rPr lang="en-GB" err="1">
                <a:solidFill>
                  <a:srgbClr val="412427"/>
                </a:solidFill>
                <a:latin typeface="Cambria"/>
                <a:ea typeface="+mn-lt"/>
                <a:cs typeface="+mn-lt"/>
              </a:rPr>
              <a:t>aniversary</a:t>
            </a:r>
            <a:r>
              <a:rPr lang="en-GB">
                <a:solidFill>
                  <a:srgbClr val="412427"/>
                </a:solidFill>
                <a:latin typeface="Cambria"/>
                <a:ea typeface="+mn-lt"/>
                <a:cs typeface="+mn-lt"/>
              </a:rPr>
              <a:t>.   </a:t>
            </a:r>
            <a:endParaRPr lang="en-GB">
              <a:solidFill>
                <a:srgbClr val="412427"/>
              </a:solidFill>
              <a:latin typeface="Cambria"/>
              <a:ea typeface="+mn-lt"/>
              <a:cs typeface="Angsana New"/>
            </a:endParaRPr>
          </a:p>
          <a:p>
            <a:pPr marL="228600" indent="0">
              <a:buNone/>
            </a:pPr>
            <a:r>
              <a:rPr lang="en-GB">
                <a:solidFill>
                  <a:srgbClr val="412427"/>
                </a:solidFill>
                <a:latin typeface="Cambria"/>
                <a:ea typeface="+mn-lt"/>
                <a:cs typeface="+mn-lt"/>
              </a:rPr>
              <a:t>Because the </a:t>
            </a:r>
            <a:r>
              <a:rPr lang="en-GB" b="1">
                <a:solidFill>
                  <a:srgbClr val="412427"/>
                </a:solidFill>
                <a:latin typeface="Cambria"/>
                <a:ea typeface="+mn-lt"/>
                <a:cs typeface="+mn-lt"/>
              </a:rPr>
              <a:t>UDHR </a:t>
            </a:r>
            <a:r>
              <a:rPr lang="en-GB" i="1">
                <a:solidFill>
                  <a:srgbClr val="412427"/>
                </a:solidFill>
                <a:latin typeface="Cambria"/>
                <a:ea typeface="+mn-lt"/>
                <a:cs typeface="+mn-lt"/>
              </a:rPr>
              <a:t>(</a:t>
            </a:r>
            <a:r>
              <a:rPr lang="en-GB" i="1">
                <a:solidFill>
                  <a:srgbClr val="412427"/>
                </a:solidFill>
                <a:latin typeface="Cambria"/>
                <a:ea typeface="Cambria"/>
                <a:cs typeface="Angsana New"/>
              </a:rPr>
              <a:t>Universal Declaration of Human Rights</a:t>
            </a:r>
            <a:r>
              <a:rPr lang="en-GB" i="1">
                <a:solidFill>
                  <a:srgbClr val="412427"/>
                </a:solidFill>
                <a:latin typeface="Cambria"/>
                <a:ea typeface="+mn-lt"/>
                <a:cs typeface="+mn-lt"/>
              </a:rPr>
              <a:t>)</a:t>
            </a:r>
            <a:r>
              <a:rPr lang="en-GB">
                <a:solidFill>
                  <a:srgbClr val="412427"/>
                </a:solidFill>
                <a:latin typeface="Cambria"/>
                <a:ea typeface="+mn-lt"/>
                <a:cs typeface="+mn-lt"/>
              </a:rPr>
              <a:t> holds the world record as</a:t>
            </a:r>
            <a:r>
              <a:rPr lang="en-GB" i="1">
                <a:solidFill>
                  <a:srgbClr val="412427"/>
                </a:solidFill>
                <a:latin typeface="Cambria"/>
                <a:ea typeface="+mn-lt"/>
                <a:cs typeface="+mn-lt"/>
              </a:rPr>
              <a:t> the</a:t>
            </a:r>
            <a:r>
              <a:rPr lang="en-GB">
                <a:solidFill>
                  <a:srgbClr val="412427"/>
                </a:solidFill>
                <a:latin typeface="Cambria"/>
                <a:ea typeface="+mn-lt"/>
                <a:cs typeface="+mn-lt"/>
              </a:rPr>
              <a:t> </a:t>
            </a:r>
            <a:r>
              <a:rPr lang="en-GB" i="1">
                <a:solidFill>
                  <a:srgbClr val="412427"/>
                </a:solidFill>
                <a:latin typeface="Cambria"/>
                <a:ea typeface="+mn-lt"/>
                <a:cs typeface="+mn-lt"/>
              </a:rPr>
              <a:t>most translated  document </a:t>
            </a:r>
            <a:r>
              <a:rPr lang="en-GB">
                <a:solidFill>
                  <a:srgbClr val="412427"/>
                </a:solidFill>
                <a:latin typeface="Cambria"/>
                <a:ea typeface="+mn-lt"/>
                <a:cs typeface="+mn-lt"/>
              </a:rPr>
              <a:t>(except for the Bible), organizations around the globe used the year to focus on helping people everywhere learn about their rights.</a:t>
            </a:r>
            <a:endParaRPr lang="en-GB">
              <a:solidFill>
                <a:srgbClr val="412427"/>
              </a:solidFill>
              <a:latin typeface="Cambria"/>
              <a:ea typeface="+mn-lt"/>
              <a:cs typeface="Angsana New"/>
            </a:endParaRPr>
          </a:p>
          <a:p>
            <a:pPr marL="0" indent="0">
              <a:buNone/>
            </a:pPr>
            <a:endParaRPr lang="pl-PL">
              <a:solidFill>
                <a:srgbClr val="412427"/>
              </a:solidFill>
              <a:latin typeface="Angsana New"/>
              <a:cs typeface="Angsana New"/>
            </a:endParaRPr>
          </a:p>
          <a:p>
            <a:pPr marL="0" indent="0">
              <a:buNone/>
            </a:pPr>
            <a:endParaRPr lang="pl-PL">
              <a:solidFill>
                <a:srgbClr val="412427"/>
              </a:solidFill>
              <a:latin typeface="Angsana New"/>
              <a:cs typeface="Angsana New"/>
            </a:endParaRPr>
          </a:p>
        </p:txBody>
      </p:sp>
    </p:spTree>
    <p:extLst>
      <p:ext uri="{BB962C8B-B14F-4D97-AF65-F5344CB8AC3E}">
        <p14:creationId xmlns:p14="http://schemas.microsoft.com/office/powerpoint/2010/main" val="16622957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B2A182-FFED-47BD-A93C-25EEC58BF806}"/>
              </a:ext>
            </a:extLst>
          </p:cNvPr>
          <p:cNvSpPr>
            <a:spLocks noGrp="1"/>
          </p:cNvSpPr>
          <p:nvPr>
            <p:ph type="title"/>
          </p:nvPr>
        </p:nvSpPr>
        <p:spPr/>
        <p:txBody>
          <a:bodyPr/>
          <a:lstStyle/>
          <a:p>
            <a:pPr algn="ctr"/>
            <a:r>
              <a:rPr lang="en-GB">
                <a:latin typeface="Rockwell"/>
                <a:ea typeface="+mj-lt"/>
                <a:cs typeface="+mj-lt"/>
              </a:rPr>
              <a:t>Memorial events </a:t>
            </a:r>
            <a:endParaRPr lang="pl-PL">
              <a:latin typeface="Rockwell"/>
            </a:endParaRPr>
          </a:p>
        </p:txBody>
      </p:sp>
      <p:sp>
        <p:nvSpPr>
          <p:cNvPr id="3" name="Symbol zastępczy zawartości 2">
            <a:extLst>
              <a:ext uri="{FF2B5EF4-FFF2-40B4-BE49-F238E27FC236}">
                <a16:creationId xmlns:a16="http://schemas.microsoft.com/office/drawing/2014/main" id="{416D8908-086E-40A0-9F44-B654DAD6BF72}"/>
              </a:ext>
            </a:extLst>
          </p:cNvPr>
          <p:cNvSpPr>
            <a:spLocks noGrp="1"/>
          </p:cNvSpPr>
          <p:nvPr>
            <p:ph idx="1"/>
          </p:nvPr>
        </p:nvSpPr>
        <p:spPr/>
        <p:txBody>
          <a:bodyPr vert="horz" lIns="91440" tIns="45720" rIns="91440" bIns="45720" rtlCol="0" anchor="t">
            <a:normAutofit lnSpcReduction="10000"/>
          </a:bodyPr>
          <a:lstStyle/>
          <a:p>
            <a:pPr marL="228600" indent="0">
              <a:buNone/>
            </a:pPr>
            <a:r>
              <a:rPr lang="en-GB">
                <a:solidFill>
                  <a:srgbClr val="412427"/>
                </a:solidFill>
                <a:latin typeface="Cambria"/>
                <a:ea typeface="+mn-lt"/>
                <a:cs typeface="+mn-lt"/>
              </a:rPr>
              <a:t>The day is normally marked both by high-level political conferences and meetings and by cultural events and exhibitions dealing with human rights issues. </a:t>
            </a:r>
            <a:endParaRPr lang="en-GB">
              <a:solidFill>
                <a:srgbClr val="412427"/>
              </a:solidFill>
              <a:latin typeface="Cambria"/>
              <a:ea typeface="Cambria"/>
              <a:cs typeface="+mn-lt"/>
            </a:endParaRPr>
          </a:p>
          <a:p>
            <a:pPr marL="228600" indent="0">
              <a:buNone/>
            </a:pPr>
            <a:endParaRPr lang="en-GB">
              <a:solidFill>
                <a:srgbClr val="412427"/>
              </a:solidFill>
              <a:latin typeface="Avenir Next LT Pro"/>
              <a:ea typeface="Cambria"/>
              <a:cs typeface="+mn-lt"/>
            </a:endParaRPr>
          </a:p>
          <a:p>
            <a:pPr marL="228600" indent="0">
              <a:buNone/>
            </a:pPr>
            <a:r>
              <a:rPr lang="en-GB">
                <a:solidFill>
                  <a:srgbClr val="412427"/>
                </a:solidFill>
                <a:latin typeface="Cambria"/>
                <a:ea typeface="+mn-lt"/>
                <a:cs typeface="+mn-lt"/>
              </a:rPr>
              <a:t>Many governmental and non-governmental organizations active in the human rights field also schedule special events to commemorate the day, as do many civil and social-cause organisations.</a:t>
            </a:r>
            <a:endParaRPr lang="en-GB">
              <a:solidFill>
                <a:srgbClr val="412427"/>
              </a:solidFill>
              <a:latin typeface="Cambria"/>
              <a:ea typeface="Cambria"/>
            </a:endParaRPr>
          </a:p>
        </p:txBody>
      </p:sp>
    </p:spTree>
    <p:extLst>
      <p:ext uri="{BB962C8B-B14F-4D97-AF65-F5344CB8AC3E}">
        <p14:creationId xmlns:p14="http://schemas.microsoft.com/office/powerpoint/2010/main" val="399035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5CF966-5D6E-4702-B5CC-AD1C6CDCA114}"/>
              </a:ext>
            </a:extLst>
          </p:cNvPr>
          <p:cNvSpPr>
            <a:spLocks noGrp="1"/>
          </p:cNvSpPr>
          <p:nvPr>
            <p:ph type="title"/>
          </p:nvPr>
        </p:nvSpPr>
        <p:spPr/>
        <p:txBody>
          <a:bodyPr/>
          <a:lstStyle/>
          <a:p>
            <a:pPr algn="ctr"/>
            <a:r>
              <a:rPr lang="pl-PL">
                <a:latin typeface="Rockwell"/>
                <a:ea typeface="+mj-lt"/>
                <a:cs typeface="+mj-lt"/>
              </a:rPr>
              <a:t>To who we dedicate this day?</a:t>
            </a:r>
            <a:endParaRPr lang="pl-PL">
              <a:latin typeface="Rockwell"/>
              <a:ea typeface="Cambria"/>
            </a:endParaRPr>
          </a:p>
        </p:txBody>
      </p:sp>
      <p:sp>
        <p:nvSpPr>
          <p:cNvPr id="3" name="Symbol zastępczy zawartości 2">
            <a:extLst>
              <a:ext uri="{FF2B5EF4-FFF2-40B4-BE49-F238E27FC236}">
                <a16:creationId xmlns:a16="http://schemas.microsoft.com/office/drawing/2014/main" id="{56A1D0BD-5A21-4761-85E0-7E2FB628EF9B}"/>
              </a:ext>
            </a:extLst>
          </p:cNvPr>
          <p:cNvSpPr>
            <a:spLocks noGrp="1"/>
          </p:cNvSpPr>
          <p:nvPr>
            <p:ph idx="1"/>
          </p:nvPr>
        </p:nvSpPr>
        <p:spPr/>
        <p:txBody>
          <a:bodyPr vert="horz" lIns="91440" tIns="45720" rIns="91440" bIns="45720" rtlCol="0" anchor="t">
            <a:normAutofit lnSpcReduction="10000"/>
          </a:bodyPr>
          <a:lstStyle/>
          <a:p>
            <a:pPr marL="228600" indent="0">
              <a:buClr>
                <a:srgbClr val="F0E5E6"/>
              </a:buClr>
              <a:buNone/>
            </a:pPr>
            <a:r>
              <a:rPr lang="en-GB" i="1">
                <a:solidFill>
                  <a:srgbClr val="412427"/>
                </a:solidFill>
                <a:latin typeface="Cambria"/>
                <a:ea typeface="+mn-lt"/>
                <a:cs typeface="+mn-lt"/>
              </a:rPr>
              <a:t>10 December</a:t>
            </a:r>
            <a:r>
              <a:rPr lang="en-GB">
                <a:solidFill>
                  <a:srgbClr val="412427"/>
                </a:solidFill>
                <a:latin typeface="Cambria"/>
                <a:ea typeface="+mn-lt"/>
                <a:cs typeface="+mn-lt"/>
              </a:rPr>
              <a:t> is a day dedicated to the </a:t>
            </a:r>
            <a:r>
              <a:rPr lang="en-GB" i="1">
                <a:solidFill>
                  <a:srgbClr val="412427"/>
                </a:solidFill>
                <a:latin typeface="Cambria"/>
                <a:ea typeface="+mn-lt"/>
                <a:cs typeface="+mn-lt"/>
              </a:rPr>
              <a:t>advocates of human rights around the world</a:t>
            </a:r>
            <a:r>
              <a:rPr lang="en-GB">
                <a:solidFill>
                  <a:srgbClr val="412427"/>
                </a:solidFill>
                <a:latin typeface="Cambria"/>
                <a:ea typeface="+mn-lt"/>
                <a:cs typeface="+mn-lt"/>
              </a:rPr>
              <a:t> who strive to ensure that their own rights and those of others are protected and put a lot of effort into ensuring that they are respected daily. </a:t>
            </a:r>
            <a:endParaRPr lang="en-GB">
              <a:solidFill>
                <a:srgbClr val="412427">
                  <a:alpha val="70000"/>
                </a:srgbClr>
              </a:solidFill>
              <a:latin typeface="Cambria"/>
              <a:ea typeface="Cambria"/>
            </a:endParaRPr>
          </a:p>
          <a:p>
            <a:pPr marL="228600" indent="0">
              <a:buNone/>
            </a:pPr>
            <a:endParaRPr lang="en-GB" dirty="0">
              <a:solidFill>
                <a:srgbClr val="412427">
                  <a:alpha val="70000"/>
                </a:srgbClr>
              </a:solidFill>
              <a:latin typeface="Cambria"/>
              <a:ea typeface="Cambria"/>
            </a:endParaRPr>
          </a:p>
          <a:p>
            <a:pPr marL="228600" indent="0">
              <a:buClr>
                <a:srgbClr val="F0E5E6"/>
              </a:buClr>
              <a:buNone/>
            </a:pPr>
            <a:r>
              <a:rPr lang="en-GB">
                <a:solidFill>
                  <a:srgbClr val="412427"/>
                </a:solidFill>
                <a:latin typeface="Cambria"/>
                <a:ea typeface="+mn-lt"/>
                <a:cs typeface="+mn-lt"/>
              </a:rPr>
              <a:t>    Many of them are persecuted, unemployed or unduly imprisoned for this. Celebrating </a:t>
            </a:r>
            <a:r>
              <a:rPr lang="en-GB" i="1">
                <a:solidFill>
                  <a:srgbClr val="412427"/>
                </a:solidFill>
                <a:latin typeface="Cambria"/>
                <a:ea typeface="+mn-lt"/>
                <a:cs typeface="+mn-lt"/>
              </a:rPr>
              <a:t>International Human Rights Day</a:t>
            </a:r>
            <a:r>
              <a:rPr lang="en-GB">
                <a:solidFill>
                  <a:srgbClr val="412427"/>
                </a:solidFill>
                <a:latin typeface="Cambria"/>
                <a:ea typeface="+mn-lt"/>
                <a:cs typeface="+mn-lt"/>
              </a:rPr>
              <a:t> is an opportunity to honour their courage and achievements.</a:t>
            </a:r>
            <a:endParaRPr lang="en-GB">
              <a:solidFill>
                <a:srgbClr val="412427"/>
              </a:solidFill>
              <a:latin typeface="Cambria"/>
              <a:ea typeface="Cambria"/>
            </a:endParaRPr>
          </a:p>
          <a:p>
            <a:pPr>
              <a:buClr>
                <a:srgbClr val="F0E5E6"/>
              </a:buClr>
            </a:pPr>
            <a:endParaRPr lang="pl-PL" dirty="0"/>
          </a:p>
        </p:txBody>
      </p:sp>
    </p:spTree>
    <p:extLst>
      <p:ext uri="{BB962C8B-B14F-4D97-AF65-F5344CB8AC3E}">
        <p14:creationId xmlns:p14="http://schemas.microsoft.com/office/powerpoint/2010/main" val="18675204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9FFB94-FB7E-45F9-B87A-C3FB21ADFE8A}"/>
              </a:ext>
            </a:extLst>
          </p:cNvPr>
          <p:cNvSpPr>
            <a:spLocks noGrp="1"/>
          </p:cNvSpPr>
          <p:nvPr>
            <p:ph type="title"/>
          </p:nvPr>
        </p:nvSpPr>
        <p:spPr/>
        <p:txBody>
          <a:bodyPr>
            <a:normAutofit/>
          </a:bodyPr>
          <a:lstStyle/>
          <a:p>
            <a:pPr algn="ctr"/>
            <a:r>
              <a:rPr lang="pl-PL" dirty="0" err="1">
                <a:latin typeface="Rockwell"/>
                <a:cs typeface="Sabon Next LT"/>
              </a:rPr>
              <a:t>Examples</a:t>
            </a:r>
            <a:r>
              <a:rPr lang="pl-PL" dirty="0">
                <a:latin typeface="Rockwell"/>
                <a:ea typeface="+mj-lt"/>
                <a:cs typeface="+mj-lt"/>
              </a:rPr>
              <a:t> of </a:t>
            </a:r>
            <a:r>
              <a:rPr lang="pl-PL" dirty="0" err="1">
                <a:latin typeface="Rockwell"/>
                <a:ea typeface="+mj-lt"/>
                <a:cs typeface="+mj-lt"/>
              </a:rPr>
              <a:t>articles</a:t>
            </a:r>
            <a:r>
              <a:rPr lang="pl-PL" dirty="0">
                <a:latin typeface="Rockwell"/>
                <a:ea typeface="+mj-lt"/>
                <a:cs typeface="+mj-lt"/>
              </a:rPr>
              <a:t> from UDHR</a:t>
            </a:r>
            <a:endParaRPr lang="pl-PL" dirty="0">
              <a:latin typeface="Rockwell"/>
              <a:cs typeface="Angsana New"/>
            </a:endParaRPr>
          </a:p>
        </p:txBody>
      </p:sp>
      <p:sp>
        <p:nvSpPr>
          <p:cNvPr id="3" name="Symbol zastępczy zawartości 2">
            <a:extLst>
              <a:ext uri="{FF2B5EF4-FFF2-40B4-BE49-F238E27FC236}">
                <a16:creationId xmlns:a16="http://schemas.microsoft.com/office/drawing/2014/main" id="{06B53940-7162-44A9-85D6-E0AF678D73C9}"/>
              </a:ext>
            </a:extLst>
          </p:cNvPr>
          <p:cNvSpPr>
            <a:spLocks noGrp="1"/>
          </p:cNvSpPr>
          <p:nvPr>
            <p:ph idx="1"/>
          </p:nvPr>
        </p:nvSpPr>
        <p:spPr/>
        <p:txBody>
          <a:bodyPr vert="horz" lIns="91440" tIns="45720" rIns="91440" bIns="45720" rtlCol="0" anchor="t">
            <a:normAutofit fontScale="92500" lnSpcReduction="10000"/>
          </a:bodyPr>
          <a:lstStyle/>
          <a:p>
            <a:pPr>
              <a:buNone/>
            </a:pPr>
            <a:r>
              <a:rPr lang="pl-PL" b="1" i="1">
                <a:solidFill>
                  <a:srgbClr val="412427"/>
                </a:solidFill>
              </a:rPr>
              <a:t>Article 1.</a:t>
            </a:r>
            <a:endParaRPr lang="pl-PL" i="1"/>
          </a:p>
          <a:p>
            <a:pPr>
              <a:buNone/>
            </a:pPr>
            <a:r>
              <a:rPr lang="pl-PL" dirty="0">
                <a:solidFill>
                  <a:srgbClr val="412427"/>
                </a:solidFill>
                <a:ea typeface="+mn-lt"/>
                <a:cs typeface="+mn-lt"/>
              </a:rPr>
              <a:t>All human beings are born free and equal in dignity and </a:t>
            </a:r>
            <a:r>
              <a:rPr lang="pl-PL">
                <a:solidFill>
                  <a:srgbClr val="412427"/>
                </a:solidFill>
                <a:ea typeface="+mn-lt"/>
                <a:cs typeface="+mn-lt"/>
              </a:rPr>
              <a:t>rights. They are endowed with reason and conscience and </a:t>
            </a:r>
            <a:r>
              <a:rPr lang="pl-PL" dirty="0">
                <a:solidFill>
                  <a:srgbClr val="412427"/>
                </a:solidFill>
                <a:ea typeface="+mn-lt"/>
                <a:cs typeface="+mn-lt"/>
              </a:rPr>
              <a:t>should act towards one another in a spirit of brotherhood.</a:t>
            </a:r>
            <a:endParaRPr lang="pl-PL"/>
          </a:p>
          <a:p>
            <a:pPr marL="228600" indent="0">
              <a:buNone/>
            </a:pPr>
            <a:r>
              <a:rPr lang="pl-PL" b="1" i="1">
                <a:solidFill>
                  <a:srgbClr val="412427"/>
                </a:solidFill>
                <a:ea typeface="+mn-lt"/>
                <a:cs typeface="+mn-lt"/>
              </a:rPr>
              <a:t>Article 30.</a:t>
            </a:r>
            <a:br>
              <a:rPr lang="pl-PL" b="1" i="1" dirty="0">
                <a:solidFill>
                  <a:srgbClr val="412427"/>
                </a:solidFill>
                <a:ea typeface="+mn-lt"/>
                <a:cs typeface="+mn-lt"/>
              </a:rPr>
            </a:br>
            <a:r>
              <a:rPr lang="pl-PL">
                <a:solidFill>
                  <a:srgbClr val="412427"/>
                </a:solidFill>
                <a:ea typeface="+mn-lt"/>
                <a:cs typeface="+mn-lt"/>
              </a:rPr>
              <a:t>Nothing in this Declaration may be interpreted as implying for any State, group or person any right to engage in any activity or to perform any act aimed at the destruction of any of the rights and freedoms set forth herein.</a:t>
            </a:r>
            <a:endParaRPr lang="pl-PL">
              <a:ea typeface="+mn-lt"/>
              <a:cs typeface="+mn-lt"/>
            </a:endParaRPr>
          </a:p>
          <a:p>
            <a:pPr marL="228600" indent="0">
              <a:buNone/>
            </a:pPr>
            <a:endParaRPr lang="pl-PL" b="1" i="1" dirty="0">
              <a:solidFill>
                <a:srgbClr val="412427"/>
              </a:solidFill>
            </a:endParaRPr>
          </a:p>
          <a:p>
            <a:pPr>
              <a:buNone/>
            </a:pPr>
            <a:endParaRPr lang="pl-PL" b="1" dirty="0">
              <a:solidFill>
                <a:srgbClr val="412427"/>
              </a:solidFill>
            </a:endParaRPr>
          </a:p>
          <a:p>
            <a:pPr marL="228600" indent="0">
              <a:buNone/>
            </a:pPr>
            <a:endParaRPr lang="pl-PL" dirty="0">
              <a:solidFill>
                <a:srgbClr val="412427">
                  <a:alpha val="70000"/>
                </a:srgbClr>
              </a:solidFill>
            </a:endParaRPr>
          </a:p>
        </p:txBody>
      </p:sp>
    </p:spTree>
    <p:extLst>
      <p:ext uri="{BB962C8B-B14F-4D97-AF65-F5344CB8AC3E}">
        <p14:creationId xmlns:p14="http://schemas.microsoft.com/office/powerpoint/2010/main" val="37648121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6D4FA0-AE32-4F99-BBF4-6313BEB24347}"/>
              </a:ext>
            </a:extLst>
          </p:cNvPr>
          <p:cNvSpPr>
            <a:spLocks noGrp="1"/>
          </p:cNvSpPr>
          <p:nvPr>
            <p:ph type="title"/>
          </p:nvPr>
        </p:nvSpPr>
        <p:spPr/>
        <p:txBody>
          <a:bodyPr/>
          <a:lstStyle/>
          <a:p>
            <a:pPr algn="ctr"/>
            <a:r>
              <a:rPr lang="pl-PL" err="1">
                <a:latin typeface="Rockwell"/>
                <a:ea typeface="+mj-lt"/>
                <a:cs typeface="+mj-lt"/>
              </a:rPr>
              <a:t>Interesting</a:t>
            </a:r>
            <a:r>
              <a:rPr lang="pl-PL">
                <a:latin typeface="Rockwell"/>
                <a:ea typeface="+mj-lt"/>
                <a:cs typeface="+mj-lt"/>
              </a:rPr>
              <a:t> </a:t>
            </a:r>
            <a:r>
              <a:rPr lang="pl-PL" err="1">
                <a:latin typeface="Rockwell"/>
                <a:ea typeface="+mj-lt"/>
                <a:cs typeface="+mj-lt"/>
              </a:rPr>
              <a:t>facts</a:t>
            </a:r>
            <a:endParaRPr lang="pl-PL" err="1">
              <a:latin typeface="Rockwell"/>
            </a:endParaRPr>
          </a:p>
        </p:txBody>
      </p:sp>
      <p:sp>
        <p:nvSpPr>
          <p:cNvPr id="3" name="Symbol zastępczy zawartości 2">
            <a:extLst>
              <a:ext uri="{FF2B5EF4-FFF2-40B4-BE49-F238E27FC236}">
                <a16:creationId xmlns:a16="http://schemas.microsoft.com/office/drawing/2014/main" id="{576A652E-239D-443F-9CF8-6142A1D9D47A}"/>
              </a:ext>
            </a:extLst>
          </p:cNvPr>
          <p:cNvSpPr>
            <a:spLocks noGrp="1"/>
          </p:cNvSpPr>
          <p:nvPr>
            <p:ph idx="1"/>
          </p:nvPr>
        </p:nvSpPr>
        <p:spPr/>
        <p:txBody>
          <a:bodyPr vert="horz" lIns="91440" tIns="45720" rIns="91440" bIns="45720" rtlCol="0" anchor="t">
            <a:normAutofit/>
          </a:bodyPr>
          <a:lstStyle/>
          <a:p>
            <a:r>
              <a:rPr lang="en-GB" i="1" dirty="0">
                <a:solidFill>
                  <a:srgbClr val="412427"/>
                </a:solidFill>
                <a:latin typeface="Cambria"/>
                <a:ea typeface="+mn-lt"/>
                <a:cs typeface="+mn-lt"/>
              </a:rPr>
              <a:t>The Universal Declaration of Human Rights</a:t>
            </a:r>
            <a:r>
              <a:rPr lang="en-GB" dirty="0">
                <a:solidFill>
                  <a:srgbClr val="412427"/>
                </a:solidFill>
                <a:latin typeface="Cambria"/>
                <a:ea typeface="+mn-lt"/>
                <a:cs typeface="+mn-lt"/>
              </a:rPr>
              <a:t> has been included in the </a:t>
            </a:r>
            <a:r>
              <a:rPr lang="en-GB" b="1" dirty="0">
                <a:solidFill>
                  <a:srgbClr val="412427"/>
                </a:solidFill>
                <a:latin typeface="Cambria"/>
                <a:ea typeface="+mn-lt"/>
                <a:cs typeface="+mn-lt"/>
              </a:rPr>
              <a:t>Guinness Book of Records</a:t>
            </a:r>
            <a:r>
              <a:rPr lang="en-GB" dirty="0">
                <a:solidFill>
                  <a:srgbClr val="412427"/>
                </a:solidFill>
                <a:latin typeface="Cambria"/>
                <a:ea typeface="+mn-lt"/>
                <a:cs typeface="+mn-lt"/>
              </a:rPr>
              <a:t> as the most frequently translated document.</a:t>
            </a:r>
          </a:p>
          <a:p>
            <a:pPr>
              <a:buClr>
                <a:srgbClr val="F0E5E6"/>
              </a:buClr>
            </a:pPr>
            <a:r>
              <a:rPr lang="en-GB">
                <a:solidFill>
                  <a:srgbClr val="412427"/>
                </a:solidFill>
                <a:latin typeface="Cambria"/>
                <a:ea typeface="+mn-lt"/>
                <a:cs typeface="+mn-lt"/>
              </a:rPr>
              <a:t>In this year (2020), we are celebrating </a:t>
            </a:r>
            <a:r>
              <a:rPr lang="en-GB" b="1">
                <a:solidFill>
                  <a:srgbClr val="412427"/>
                </a:solidFill>
                <a:latin typeface="Cambria"/>
                <a:ea typeface="+mn-lt"/>
                <a:cs typeface="+mn-lt"/>
              </a:rPr>
              <a:t>72 years</a:t>
            </a:r>
            <a:r>
              <a:rPr lang="en-GB">
                <a:solidFill>
                  <a:srgbClr val="412427"/>
                </a:solidFill>
                <a:latin typeface="Cambria"/>
                <a:ea typeface="+mn-lt"/>
                <a:cs typeface="+mn-lt"/>
              </a:rPr>
              <a:t> since the </a:t>
            </a:r>
            <a:r>
              <a:rPr lang="en-GB" i="1">
                <a:solidFill>
                  <a:srgbClr val="412427"/>
                </a:solidFill>
                <a:latin typeface="Cambria"/>
                <a:ea typeface="+mn-lt"/>
                <a:cs typeface="+mn-lt"/>
              </a:rPr>
              <a:t>Universal Declaration of Human Rights </a:t>
            </a:r>
            <a:r>
              <a:rPr lang="en-GB">
                <a:solidFill>
                  <a:srgbClr val="412427"/>
                </a:solidFill>
                <a:latin typeface="Cambria"/>
                <a:ea typeface="+mn-lt"/>
                <a:cs typeface="+mn-lt"/>
              </a:rPr>
              <a:t>was created.</a:t>
            </a:r>
            <a:endParaRPr lang="en-GB" dirty="0">
              <a:solidFill>
                <a:srgbClr val="412427"/>
              </a:solidFill>
              <a:latin typeface="Cambria"/>
              <a:ea typeface="+mn-lt"/>
              <a:cs typeface="+mn-lt"/>
            </a:endParaRPr>
          </a:p>
          <a:p>
            <a:pPr>
              <a:buClr>
                <a:srgbClr val="F0E5E6"/>
              </a:buClr>
            </a:pPr>
            <a:r>
              <a:rPr lang="en-GB" dirty="0">
                <a:solidFill>
                  <a:srgbClr val="412427"/>
                </a:solidFill>
                <a:latin typeface="Cambria"/>
                <a:ea typeface="+mn-lt"/>
                <a:cs typeface="+mn-lt"/>
              </a:rPr>
              <a:t>To mark the </a:t>
            </a:r>
            <a:r>
              <a:rPr lang="en-GB" i="1" dirty="0">
                <a:solidFill>
                  <a:srgbClr val="412427"/>
                </a:solidFill>
                <a:latin typeface="Cambria"/>
                <a:ea typeface="+mn-lt"/>
                <a:cs typeface="+mn-lt"/>
              </a:rPr>
              <a:t>20th</a:t>
            </a:r>
            <a:r>
              <a:rPr lang="en-GB" dirty="0">
                <a:solidFill>
                  <a:srgbClr val="412427"/>
                </a:solidFill>
                <a:latin typeface="Cambria"/>
                <a:ea typeface="+mn-lt"/>
                <a:cs typeface="+mn-lt"/>
              </a:rPr>
              <a:t> anniversary of Human Rights Day, </a:t>
            </a:r>
            <a:r>
              <a:rPr lang="en-GB" i="1" dirty="0">
                <a:solidFill>
                  <a:srgbClr val="412427"/>
                </a:solidFill>
                <a:latin typeface="Cambria"/>
                <a:ea typeface="+mn-lt"/>
                <a:cs typeface="+mn-lt"/>
              </a:rPr>
              <a:t>1968</a:t>
            </a:r>
            <a:r>
              <a:rPr lang="en-GB" dirty="0">
                <a:solidFill>
                  <a:srgbClr val="412427"/>
                </a:solidFill>
                <a:latin typeface="Cambria"/>
                <a:ea typeface="+mn-lt"/>
                <a:cs typeface="+mn-lt"/>
              </a:rPr>
              <a:t> was declared the </a:t>
            </a:r>
            <a:r>
              <a:rPr lang="en-GB" b="1" dirty="0">
                <a:solidFill>
                  <a:srgbClr val="412427"/>
                </a:solidFill>
                <a:latin typeface="Cambria"/>
                <a:ea typeface="+mn-lt"/>
                <a:cs typeface="+mn-lt"/>
              </a:rPr>
              <a:t>International Year of Human Rights.</a:t>
            </a:r>
          </a:p>
        </p:txBody>
      </p:sp>
    </p:spTree>
    <p:extLst>
      <p:ext uri="{BB962C8B-B14F-4D97-AF65-F5344CB8AC3E}">
        <p14:creationId xmlns:p14="http://schemas.microsoft.com/office/powerpoint/2010/main" val="802628104"/>
      </p:ext>
    </p:extLst>
  </p:cSld>
  <p:clrMapOvr>
    <a:masterClrMapping/>
  </p:clrMapOvr>
  <p:transition spd="slow">
    <p:wipe/>
  </p:transition>
</p:sld>
</file>

<file path=ppt/theme/theme1.xml><?xml version="1.0" encoding="utf-8"?>
<a:theme xmlns:a="http://schemas.openxmlformats.org/drawingml/2006/main" name="LuminousVTI">
  <a:themeElements>
    <a:clrScheme name="AnalogousFromLightSeedLeftStep">
      <a:dk1>
        <a:srgbClr val="000000"/>
      </a:dk1>
      <a:lt1>
        <a:srgbClr val="FFFFFF"/>
      </a:lt1>
      <a:dk2>
        <a:srgbClr val="412427"/>
      </a:dk2>
      <a:lt2>
        <a:srgbClr val="E2E4E8"/>
      </a:lt2>
      <a:accent1>
        <a:srgbClr val="C29A31"/>
      </a:accent1>
      <a:accent2>
        <a:srgbClr val="EB7F4E"/>
      </a:accent2>
      <a:accent3>
        <a:srgbClr val="EE6E7C"/>
      </a:accent3>
      <a:accent4>
        <a:srgbClr val="EB4EA0"/>
      </a:accent4>
      <a:accent5>
        <a:srgbClr val="EE6EE7"/>
      </a:accent5>
      <a:accent6>
        <a:srgbClr val="B34EEB"/>
      </a:accent6>
      <a:hlink>
        <a:srgbClr val="697CAE"/>
      </a:hlink>
      <a:folHlink>
        <a:srgbClr val="7F7F7F"/>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Panoramiczny</PresentationFormat>
  <Slides>10</Slides>
  <Notes>0</Notes>
  <HiddenSlides>0</HiddenSlide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LuminousVTI</vt:lpstr>
      <vt:lpstr>Human Rights Day</vt:lpstr>
      <vt:lpstr>Human rights logo</vt:lpstr>
      <vt:lpstr>Celebration day</vt:lpstr>
      <vt:lpstr>Beginning of Human Rights Day</vt:lpstr>
      <vt:lpstr>Human Rights Day in the 21st century</vt:lpstr>
      <vt:lpstr>Memorial events </vt:lpstr>
      <vt:lpstr>To who we dedicate this day?</vt:lpstr>
      <vt:lpstr>Examples of articles from UDHR</vt:lpstr>
      <vt:lpstr>Interesting facts</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revision>70</cp:revision>
  <dcterms:created xsi:type="dcterms:W3CDTF">2020-12-05T10:38:25Z</dcterms:created>
  <dcterms:modified xsi:type="dcterms:W3CDTF">2020-12-06T16:31:39Z</dcterms:modified>
</cp:coreProperties>
</file>