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8" r:id="rId2"/>
    <p:sldId id="259" r:id="rId3"/>
    <p:sldId id="260" r:id="rId4"/>
    <p:sldId id="261" r:id="rId5"/>
    <p:sldId id="263" r:id="rId6"/>
    <p:sldId id="262" r:id="rId7"/>
    <p:sldId id="265" r:id="rId8"/>
    <p:sldId id="264"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3CE8B-2DD4-4747-89E4-EBB32ABD7F75}" v="26" dt="2020-12-13T14:03:03.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zyna Adamus" userId="S::katarzyna.adamus@sp154.waw.pl::5ad27891-dbfb-41dc-8365-a6cce3c8dabd" providerId="AD" clId="Web-{5C93CE8B-2DD4-4747-89E4-EBB32ABD7F75}"/>
    <pc:docChg chg="modSld">
      <pc:chgData name="Katarzyna Adamus" userId="S::katarzyna.adamus@sp154.waw.pl::5ad27891-dbfb-41dc-8365-a6cce3c8dabd" providerId="AD" clId="Web-{5C93CE8B-2DD4-4747-89E4-EBB32ABD7F75}" dt="2020-12-13T14:03:03.498" v="24" actId="20577"/>
      <pc:docMkLst>
        <pc:docMk/>
      </pc:docMkLst>
      <pc:sldChg chg="modSp">
        <pc:chgData name="Katarzyna Adamus" userId="S::katarzyna.adamus@sp154.waw.pl::5ad27891-dbfb-41dc-8365-a6cce3c8dabd" providerId="AD" clId="Web-{5C93CE8B-2DD4-4747-89E4-EBB32ABD7F75}" dt="2020-12-13T14:03:02.638" v="22" actId="20577"/>
        <pc:sldMkLst>
          <pc:docMk/>
          <pc:sldMk cId="3242624722" sldId="267"/>
        </pc:sldMkLst>
        <pc:spChg chg="mod">
          <ac:chgData name="Katarzyna Adamus" userId="S::katarzyna.adamus@sp154.waw.pl::5ad27891-dbfb-41dc-8365-a6cce3c8dabd" providerId="AD" clId="Web-{5C93CE8B-2DD4-4747-89E4-EBB32ABD7F75}" dt="2020-12-13T14:03:02.638" v="22" actId="20577"/>
          <ac:spMkLst>
            <pc:docMk/>
            <pc:sldMk cId="3242624722" sldId="267"/>
            <ac:spMk id="3" creationId="{1069BBD8-1D80-41E8-8C78-B02DDA96E32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pl-PL"/>
              <a:t>Kliknij, aby edytować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550B1CDB-CD24-4EA8-ADD1-3AB07672C076}" type="datetimeFigureOut">
              <a:rPr lang="pl-PL" smtClean="0"/>
              <a:t>13.12.2020</a:t>
            </a:fld>
            <a:endParaRPr lang="pl-PL"/>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pl-PL"/>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0CD7715-4CD0-470B-98B6-56AD1E8B2AFA}" type="slidenum">
              <a:rPr lang="pl-PL" smtClean="0"/>
              <a:t>‹#›</a:t>
            </a:fld>
            <a:endParaRPr lang="pl-PL"/>
          </a:p>
        </p:txBody>
      </p:sp>
    </p:spTree>
    <p:extLst>
      <p:ext uri="{BB962C8B-B14F-4D97-AF65-F5344CB8AC3E}">
        <p14:creationId xmlns:p14="http://schemas.microsoft.com/office/powerpoint/2010/main" val="41400534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50B1CDB-CD24-4EA8-ADD1-3AB07672C076}" type="datetimeFigureOut">
              <a:rPr lang="pl-PL" smtClean="0"/>
              <a:t>13.12.2020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CD7715-4CD0-470B-98B6-56AD1E8B2AFA}" type="slidenum">
              <a:rPr lang="pl-PL" smtClean="0"/>
              <a:t>‹#›</a:t>
            </a:fld>
            <a:endParaRPr lang="pl-PL"/>
          </a:p>
        </p:txBody>
      </p:sp>
    </p:spTree>
    <p:extLst>
      <p:ext uri="{BB962C8B-B14F-4D97-AF65-F5344CB8AC3E}">
        <p14:creationId xmlns:p14="http://schemas.microsoft.com/office/powerpoint/2010/main" val="153190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50B1CDB-CD24-4EA8-ADD1-3AB07672C076}" type="datetimeFigureOut">
              <a:rPr lang="pl-PL" smtClean="0"/>
              <a:t>13.12.2020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CD7715-4CD0-470B-98B6-56AD1E8B2AFA}" type="slidenum">
              <a:rPr lang="pl-PL" smtClean="0"/>
              <a:t>‹#›</a:t>
            </a:fld>
            <a:endParaRPr lang="pl-PL"/>
          </a:p>
        </p:txBody>
      </p:sp>
    </p:spTree>
    <p:extLst>
      <p:ext uri="{BB962C8B-B14F-4D97-AF65-F5344CB8AC3E}">
        <p14:creationId xmlns:p14="http://schemas.microsoft.com/office/powerpoint/2010/main" val="309251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50B1CDB-CD24-4EA8-ADD1-3AB07672C076}" type="datetimeFigureOut">
              <a:rPr lang="pl-PL" smtClean="0"/>
              <a:t>13.12.2020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0CD7715-4CD0-470B-98B6-56AD1E8B2AFA}" type="slidenum">
              <a:rPr lang="pl-PL" smtClean="0"/>
              <a:t>‹#›</a:t>
            </a:fld>
            <a:endParaRPr lang="pl-PL"/>
          </a:p>
        </p:txBody>
      </p:sp>
    </p:spTree>
    <p:extLst>
      <p:ext uri="{BB962C8B-B14F-4D97-AF65-F5344CB8AC3E}">
        <p14:creationId xmlns:p14="http://schemas.microsoft.com/office/powerpoint/2010/main" val="160714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pl-PL"/>
              <a:t>Kliknij, aby edytować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550B1CDB-CD24-4EA8-ADD1-3AB07672C076}" type="datetimeFigureOut">
              <a:rPr lang="pl-PL" smtClean="0"/>
              <a:t>13.12.2020</a:t>
            </a:fld>
            <a:endParaRPr lang="pl-PL"/>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pl-PL"/>
          </a:p>
        </p:txBody>
      </p:sp>
      <p:sp>
        <p:nvSpPr>
          <p:cNvPr id="6" name="Slide Number Placeholder 5"/>
          <p:cNvSpPr>
            <a:spLocks noGrp="1"/>
          </p:cNvSpPr>
          <p:nvPr>
            <p:ph type="sldNum" sz="quarter" idx="12"/>
          </p:nvPr>
        </p:nvSpPr>
        <p:spPr>
          <a:xfrm>
            <a:off x="8604504" y="5211060"/>
            <a:ext cx="2112264" cy="228600"/>
          </a:xfrm>
        </p:spPr>
        <p:txBody>
          <a:bodyPr/>
          <a:lstStyle/>
          <a:p>
            <a:fld id="{40CD7715-4CD0-470B-98B6-56AD1E8B2AFA}" type="slidenum">
              <a:rPr lang="pl-PL" smtClean="0"/>
              <a:t>‹#›</a:t>
            </a:fld>
            <a:endParaRPr lang="pl-PL"/>
          </a:p>
        </p:txBody>
      </p:sp>
    </p:spTree>
    <p:extLst>
      <p:ext uri="{BB962C8B-B14F-4D97-AF65-F5344CB8AC3E}">
        <p14:creationId xmlns:p14="http://schemas.microsoft.com/office/powerpoint/2010/main" val="27704829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50B1CDB-CD24-4EA8-ADD1-3AB07672C076}" type="datetimeFigureOut">
              <a:rPr lang="pl-PL" smtClean="0"/>
              <a:t>13.12.2020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CD7715-4CD0-470B-98B6-56AD1E8B2AFA}" type="slidenum">
              <a:rPr lang="pl-PL" smtClean="0"/>
              <a:t>‹#›</a:t>
            </a:fld>
            <a:endParaRPr lang="pl-PL"/>
          </a:p>
        </p:txBody>
      </p:sp>
    </p:spTree>
    <p:extLst>
      <p:ext uri="{BB962C8B-B14F-4D97-AF65-F5344CB8AC3E}">
        <p14:creationId xmlns:p14="http://schemas.microsoft.com/office/powerpoint/2010/main" val="2515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50B1CDB-CD24-4EA8-ADD1-3AB07672C076}" type="datetimeFigureOut">
              <a:rPr lang="pl-PL" smtClean="0"/>
              <a:t>13.12.2020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0CD7715-4CD0-470B-98B6-56AD1E8B2AFA}" type="slidenum">
              <a:rPr lang="pl-PL" smtClean="0"/>
              <a:t>‹#›</a:t>
            </a:fld>
            <a:endParaRPr lang="pl-PL"/>
          </a:p>
        </p:txBody>
      </p:sp>
    </p:spTree>
    <p:extLst>
      <p:ext uri="{BB962C8B-B14F-4D97-AF65-F5344CB8AC3E}">
        <p14:creationId xmlns:p14="http://schemas.microsoft.com/office/powerpoint/2010/main" val="253954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50B1CDB-CD24-4EA8-ADD1-3AB07672C076}" type="datetimeFigureOut">
              <a:rPr lang="pl-PL" smtClean="0"/>
              <a:t>13.12.2020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0CD7715-4CD0-470B-98B6-56AD1E8B2AFA}" type="slidenum">
              <a:rPr lang="pl-PL" smtClean="0"/>
              <a:t>‹#›</a:t>
            </a:fld>
            <a:endParaRPr lang="pl-PL"/>
          </a:p>
        </p:txBody>
      </p:sp>
    </p:spTree>
    <p:extLst>
      <p:ext uri="{BB962C8B-B14F-4D97-AF65-F5344CB8AC3E}">
        <p14:creationId xmlns:p14="http://schemas.microsoft.com/office/powerpoint/2010/main" val="224389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B1CDB-CD24-4EA8-ADD1-3AB07672C076}" type="datetimeFigureOut">
              <a:rPr lang="pl-PL" smtClean="0"/>
              <a:t>13.12.2020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0CD7715-4CD0-470B-98B6-56AD1E8B2AFA}" type="slidenum">
              <a:rPr lang="pl-PL" smtClean="0"/>
              <a:t>‹#›</a:t>
            </a:fld>
            <a:endParaRPr lang="pl-PL"/>
          </a:p>
        </p:txBody>
      </p:sp>
    </p:spTree>
    <p:extLst>
      <p:ext uri="{BB962C8B-B14F-4D97-AF65-F5344CB8AC3E}">
        <p14:creationId xmlns:p14="http://schemas.microsoft.com/office/powerpoint/2010/main" val="88086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pl-PL"/>
              <a:t>Kliknij, aby edytować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8" name="Date Placeholder 7"/>
          <p:cNvSpPr>
            <a:spLocks noGrp="1"/>
          </p:cNvSpPr>
          <p:nvPr>
            <p:ph type="dt" sz="half" idx="10"/>
          </p:nvPr>
        </p:nvSpPr>
        <p:spPr/>
        <p:txBody>
          <a:bodyPr/>
          <a:lstStyle/>
          <a:p>
            <a:fld id="{550B1CDB-CD24-4EA8-ADD1-3AB07672C076}" type="datetimeFigureOut">
              <a:rPr lang="pl-PL" smtClean="0"/>
              <a:t>13.12.2020</a:t>
            </a:fld>
            <a:endParaRPr lang="pl-PL"/>
          </a:p>
        </p:txBody>
      </p:sp>
      <p:sp>
        <p:nvSpPr>
          <p:cNvPr id="9" name="Footer Placeholder 8"/>
          <p:cNvSpPr>
            <a:spLocks noGrp="1"/>
          </p:cNvSpPr>
          <p:nvPr>
            <p:ph type="ftr" sz="quarter" idx="11"/>
          </p:nvPr>
        </p:nvSpPr>
        <p:spPr/>
        <p:txBody>
          <a:bodyPr/>
          <a:lstStyle>
            <a:lvl1pPr algn="r">
              <a:defRPr/>
            </a:lvl1pPr>
          </a:lstStyle>
          <a:p>
            <a:endParaRPr lang="pl-PL"/>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0CD7715-4CD0-470B-98B6-56AD1E8B2AFA}" type="slidenum">
              <a:rPr lang="pl-PL" smtClean="0"/>
              <a:t>‹#›</a:t>
            </a:fld>
            <a:endParaRPr lang="pl-PL"/>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4481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pl-PL"/>
              <a:t>Kliknij, aby edytować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50B1CDB-CD24-4EA8-ADD1-3AB07672C076}" type="datetimeFigureOut">
              <a:rPr lang="pl-PL" smtClean="0"/>
              <a:t>13.12.2020</a:t>
            </a:fld>
            <a:endParaRPr lang="pl-PL"/>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pl-PL"/>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0CD7715-4CD0-470B-98B6-56AD1E8B2AFA}" type="slidenum">
              <a:rPr lang="pl-PL" smtClean="0"/>
              <a:t>‹#›</a:t>
            </a:fld>
            <a:endParaRPr lang="pl-PL"/>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064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50B1CDB-CD24-4EA8-ADD1-3AB07672C076}" type="datetimeFigureOut">
              <a:rPr lang="pl-PL" smtClean="0"/>
              <a:t>13.12.2020</a:t>
            </a:fld>
            <a:endParaRPr lang="pl-PL"/>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pl-PL"/>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0CD7715-4CD0-470B-98B6-56AD1E8B2AFA}" type="slidenum">
              <a:rPr lang="pl-PL" smtClean="0"/>
              <a:t>‹#›</a:t>
            </a:fld>
            <a:endParaRPr lang="pl-PL"/>
          </a:p>
        </p:txBody>
      </p:sp>
    </p:spTree>
    <p:extLst>
      <p:ext uri="{BB962C8B-B14F-4D97-AF65-F5344CB8AC3E}">
        <p14:creationId xmlns:p14="http://schemas.microsoft.com/office/powerpoint/2010/main" val="16277401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BA8E36-C96B-40AA-8185-ECFD83ABB6EB}"/>
              </a:ext>
            </a:extLst>
          </p:cNvPr>
          <p:cNvSpPr>
            <a:spLocks noGrp="1"/>
          </p:cNvSpPr>
          <p:nvPr>
            <p:ph type="ctrTitle"/>
          </p:nvPr>
        </p:nvSpPr>
        <p:spPr/>
        <p:txBody>
          <a:bodyPr/>
          <a:lstStyle/>
          <a:p>
            <a:r>
              <a:rPr lang="pl-PL" dirty="0"/>
              <a:t>Human </a:t>
            </a:r>
            <a:r>
              <a:rPr lang="pl-PL" dirty="0" err="1"/>
              <a:t>Rights</a:t>
            </a:r>
            <a:r>
              <a:rPr lang="pl-PL" dirty="0"/>
              <a:t> Day</a:t>
            </a:r>
          </a:p>
        </p:txBody>
      </p:sp>
      <p:sp>
        <p:nvSpPr>
          <p:cNvPr id="3" name="Podtytuł 2">
            <a:extLst>
              <a:ext uri="{FF2B5EF4-FFF2-40B4-BE49-F238E27FC236}">
                <a16:creationId xmlns:a16="http://schemas.microsoft.com/office/drawing/2014/main" id="{80457774-51CA-4943-B020-542F644EF276}"/>
              </a:ext>
            </a:extLst>
          </p:cNvPr>
          <p:cNvSpPr>
            <a:spLocks noGrp="1"/>
          </p:cNvSpPr>
          <p:nvPr>
            <p:ph type="subTitle" idx="1"/>
          </p:nvPr>
        </p:nvSpPr>
        <p:spPr/>
        <p:txBody>
          <a:bodyPr/>
          <a:lstStyle/>
          <a:p>
            <a:r>
              <a:rPr lang="pl-PL" b="1" dirty="0"/>
              <a:t>10th of </a:t>
            </a:r>
            <a:r>
              <a:rPr lang="pl-PL" b="1" dirty="0" err="1"/>
              <a:t>December</a:t>
            </a:r>
            <a:endParaRPr lang="pl-PL" b="1" dirty="0"/>
          </a:p>
        </p:txBody>
      </p:sp>
      <p:pic>
        <p:nvPicPr>
          <p:cNvPr id="2050" name="Picture 2" descr="Zobacz obraz źródłowy">
            <a:extLst>
              <a:ext uri="{FF2B5EF4-FFF2-40B4-BE49-F238E27FC236}">
                <a16:creationId xmlns:a16="http://schemas.microsoft.com/office/drawing/2014/main" id="{6CA21240-FB65-4A47-A991-38454B227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939" y="4093847"/>
            <a:ext cx="1926121" cy="61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51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5DC90C-2B52-48BC-ACBC-33E54137179F}"/>
              </a:ext>
            </a:extLst>
          </p:cNvPr>
          <p:cNvSpPr>
            <a:spLocks noGrp="1"/>
          </p:cNvSpPr>
          <p:nvPr>
            <p:ph type="ctrTitle"/>
          </p:nvPr>
        </p:nvSpPr>
        <p:spPr/>
        <p:txBody>
          <a:bodyPr/>
          <a:lstStyle/>
          <a:p>
            <a:r>
              <a:rPr lang="pl-PL" dirty="0" err="1"/>
              <a:t>Thank</a:t>
            </a:r>
            <a:r>
              <a:rPr lang="pl-PL" dirty="0"/>
              <a:t> </a:t>
            </a:r>
            <a:r>
              <a:rPr lang="pl-PL" dirty="0" err="1"/>
              <a:t>you</a:t>
            </a:r>
            <a:endParaRPr lang="pl-PL" dirty="0"/>
          </a:p>
        </p:txBody>
      </p:sp>
      <p:sp>
        <p:nvSpPr>
          <p:cNvPr id="3" name="Podtytuł 2">
            <a:extLst>
              <a:ext uri="{FF2B5EF4-FFF2-40B4-BE49-F238E27FC236}">
                <a16:creationId xmlns:a16="http://schemas.microsoft.com/office/drawing/2014/main" id="{1069BBD8-1D80-41E8-8C78-B02DDA96E322}"/>
              </a:ext>
            </a:extLst>
          </p:cNvPr>
          <p:cNvSpPr>
            <a:spLocks noGrp="1"/>
          </p:cNvSpPr>
          <p:nvPr>
            <p:ph type="subTitle" idx="1"/>
          </p:nvPr>
        </p:nvSpPr>
        <p:spPr/>
        <p:txBody>
          <a:bodyPr vert="horz" lIns="91440" tIns="45720" rIns="91440" bIns="45720" rtlCol="0" anchor="t">
            <a:normAutofit/>
          </a:bodyPr>
          <a:lstStyle/>
          <a:p>
            <a:r>
              <a:rPr lang="pl-PL" dirty="0"/>
              <a:t>Zuzanna S. kl. 7d</a:t>
            </a:r>
          </a:p>
          <a:p>
            <a:endParaRPr lang="pl-PL" dirty="0"/>
          </a:p>
        </p:txBody>
      </p:sp>
    </p:spTree>
    <p:extLst>
      <p:ext uri="{BB962C8B-B14F-4D97-AF65-F5344CB8AC3E}">
        <p14:creationId xmlns:p14="http://schemas.microsoft.com/office/powerpoint/2010/main" val="324262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4992BE-C205-4BAD-8FCC-82FAC0CB94DA}"/>
              </a:ext>
            </a:extLst>
          </p:cNvPr>
          <p:cNvSpPr>
            <a:spLocks noGrp="1"/>
          </p:cNvSpPr>
          <p:nvPr>
            <p:ph type="title"/>
          </p:nvPr>
        </p:nvSpPr>
        <p:spPr/>
        <p:txBody>
          <a:bodyPr>
            <a:noAutofit/>
          </a:bodyPr>
          <a:lstStyle/>
          <a:p>
            <a:r>
              <a:rPr lang="pl-PL" dirty="0">
                <a:solidFill>
                  <a:srgbClr val="000000"/>
                </a:solidFill>
                <a:latin typeface="Broadway" panose="04040905080B02020502" pitchFamily="82" charset="0"/>
              </a:rPr>
              <a:t>The </a:t>
            </a:r>
            <a:r>
              <a:rPr lang="pl-PL" dirty="0" err="1">
                <a:solidFill>
                  <a:srgbClr val="000000"/>
                </a:solidFill>
                <a:latin typeface="Broadway" panose="04040905080B02020502" pitchFamily="82" charset="0"/>
              </a:rPr>
              <a:t>history</a:t>
            </a:r>
            <a:r>
              <a:rPr lang="pl-PL" dirty="0">
                <a:solidFill>
                  <a:srgbClr val="000000"/>
                </a:solidFill>
                <a:latin typeface="Broadway" panose="04040905080B02020502" pitchFamily="82" charset="0"/>
              </a:rPr>
              <a:t> of the Human </a:t>
            </a:r>
            <a:r>
              <a:rPr lang="pl-PL" dirty="0" err="1">
                <a:solidFill>
                  <a:srgbClr val="000000"/>
                </a:solidFill>
                <a:latin typeface="Broadway" panose="04040905080B02020502" pitchFamily="82" charset="0"/>
              </a:rPr>
              <a:t>Rights</a:t>
            </a:r>
            <a:endParaRPr lang="pl-PL" dirty="0">
              <a:solidFill>
                <a:srgbClr val="000000"/>
              </a:solidFill>
              <a:latin typeface="Broadway" panose="04040905080B02020502" pitchFamily="82" charset="0"/>
            </a:endParaRPr>
          </a:p>
        </p:txBody>
      </p:sp>
      <p:sp>
        <p:nvSpPr>
          <p:cNvPr id="3" name="Symbol zastępczy zawartości 2">
            <a:extLst>
              <a:ext uri="{FF2B5EF4-FFF2-40B4-BE49-F238E27FC236}">
                <a16:creationId xmlns:a16="http://schemas.microsoft.com/office/drawing/2014/main" id="{3ED089BF-5C31-46F2-B7D1-8AE4000417C2}"/>
              </a:ext>
            </a:extLst>
          </p:cNvPr>
          <p:cNvSpPr>
            <a:spLocks noGrp="1"/>
          </p:cNvSpPr>
          <p:nvPr>
            <p:ph idx="1"/>
          </p:nvPr>
        </p:nvSpPr>
        <p:spPr>
          <a:xfrm>
            <a:off x="1066800" y="2014194"/>
            <a:ext cx="10058400" cy="4664902"/>
          </a:xfrm>
        </p:spPr>
        <p:txBody>
          <a:bodyPr>
            <a:normAutofit/>
          </a:bodyPr>
          <a:lstStyle/>
          <a:p>
            <a:r>
              <a:rPr lang="en-US" sz="1500" dirty="0">
                <a:solidFill>
                  <a:srgbClr val="000000"/>
                </a:solidFill>
                <a:latin typeface="Roboto"/>
              </a:rPr>
              <a:t>The first document that we can define as a form of declaration of human rights was the Hammurabi Code. The Codex is considered one of the oldest codes in the world. It was written during the reign of King Hammurabi of Babylon around the 17th/17th century BC.</a:t>
            </a:r>
            <a:endParaRPr lang="pl-PL" sz="1500" dirty="0">
              <a:solidFill>
                <a:srgbClr val="000000"/>
              </a:solidFill>
              <a:latin typeface="Roboto"/>
            </a:endParaRPr>
          </a:p>
          <a:p>
            <a:r>
              <a:rPr lang="en-US" sz="1500" dirty="0">
                <a:solidFill>
                  <a:srgbClr val="000000"/>
                </a:solidFill>
                <a:latin typeface="Roboto"/>
              </a:rPr>
              <a:t>The first human rights were enshrined in the Rome Code, but only for selected (free) Citizens of Rome. This problem was also dealt with by Roman philosophers Aristotle and </a:t>
            </a:r>
            <a:r>
              <a:rPr lang="en-US" sz="1500" dirty="0" err="1">
                <a:solidFill>
                  <a:srgbClr val="000000"/>
                </a:solidFill>
                <a:latin typeface="Roboto"/>
              </a:rPr>
              <a:t>Cyeron</a:t>
            </a:r>
            <a:r>
              <a:rPr lang="en-US" sz="1500" dirty="0">
                <a:solidFill>
                  <a:srgbClr val="000000"/>
                </a:solidFill>
                <a:latin typeface="Roboto"/>
              </a:rPr>
              <a:t>.</a:t>
            </a:r>
            <a:endParaRPr lang="pl-PL" sz="1500" dirty="0">
              <a:solidFill>
                <a:srgbClr val="000000"/>
              </a:solidFill>
              <a:latin typeface="Roboto"/>
            </a:endParaRPr>
          </a:p>
          <a:p>
            <a:r>
              <a:rPr lang="en-US" sz="1500" dirty="0">
                <a:solidFill>
                  <a:srgbClr val="000000"/>
                </a:solidFill>
                <a:latin typeface="Roboto"/>
              </a:rPr>
              <a:t>The concept of human rights first appeared in the Normative Act in 1776, in </a:t>
            </a:r>
            <a:r>
              <a:rPr lang="en-US" sz="1500" dirty="0" err="1">
                <a:solidFill>
                  <a:srgbClr val="000000"/>
                </a:solidFill>
                <a:latin typeface="Roboto"/>
              </a:rPr>
              <a:t>virginia's</a:t>
            </a:r>
            <a:r>
              <a:rPr lang="en-US" sz="1500" dirty="0">
                <a:solidFill>
                  <a:srgbClr val="000000"/>
                </a:solidFill>
                <a:latin typeface="Roboto"/>
              </a:rPr>
              <a:t> Bill of Rights,</a:t>
            </a:r>
            <a:endParaRPr lang="pl-PL" sz="1500" dirty="0">
              <a:solidFill>
                <a:srgbClr val="000000"/>
              </a:solidFill>
              <a:latin typeface="Roboto"/>
            </a:endParaRPr>
          </a:p>
          <a:p>
            <a:r>
              <a:rPr lang="en-US" sz="1500" dirty="0">
                <a:solidFill>
                  <a:srgbClr val="000000"/>
                </a:solidFill>
                <a:latin typeface="Roboto"/>
              </a:rPr>
              <a:t>In 1215 the "Great Charter of Freedoms" was issued, signed by the English King John without Earth. According to its provisions, no one could be convicted or imprisoned without a court order</a:t>
            </a:r>
          </a:p>
          <a:p>
            <a:r>
              <a:rPr lang="en-US" sz="1500" dirty="0">
                <a:solidFill>
                  <a:srgbClr val="000000"/>
                </a:solidFill>
                <a:latin typeface="Roboto"/>
              </a:rPr>
              <a:t>In 1948, the Universal Declaration of Human Rights (PDPC) was adopted.</a:t>
            </a:r>
            <a:r>
              <a:rPr lang="pl-PL" sz="1500" dirty="0">
                <a:solidFill>
                  <a:srgbClr val="000000"/>
                </a:solidFill>
                <a:latin typeface="Roboto"/>
              </a:rPr>
              <a:t> It </a:t>
            </a:r>
            <a:r>
              <a:rPr lang="en-US" sz="1500" dirty="0">
                <a:solidFill>
                  <a:srgbClr val="000000"/>
                </a:solidFill>
                <a:latin typeface="Roboto"/>
              </a:rPr>
              <a:t>initiated the codification </a:t>
            </a:r>
            <a:r>
              <a:rPr lang="en-US" sz="1500" dirty="0" err="1">
                <a:solidFill>
                  <a:srgbClr val="000000"/>
                </a:solidFill>
                <a:latin typeface="Roboto"/>
              </a:rPr>
              <a:t>proces</a:t>
            </a:r>
            <a:r>
              <a:rPr lang="pl-PL" sz="1500" dirty="0">
                <a:solidFill>
                  <a:srgbClr val="000000"/>
                </a:solidFill>
                <a:latin typeface="Roboto"/>
              </a:rPr>
              <a:t>s </a:t>
            </a:r>
            <a:r>
              <a:rPr lang="en-US" sz="1500" dirty="0">
                <a:solidFill>
                  <a:srgbClr val="000000"/>
                </a:solidFill>
                <a:latin typeface="Roboto"/>
              </a:rPr>
              <a:t>development of international human rights law.</a:t>
            </a:r>
            <a:r>
              <a:rPr lang="pl-PL" sz="1500" dirty="0">
                <a:solidFill>
                  <a:srgbClr val="000000"/>
                </a:solidFill>
                <a:latin typeface="Roboto"/>
              </a:rPr>
              <a:t> </a:t>
            </a:r>
            <a:r>
              <a:rPr lang="en-US" sz="1500" dirty="0">
                <a:solidFill>
                  <a:srgbClr val="000000"/>
                </a:solidFill>
                <a:latin typeface="Roboto"/>
              </a:rPr>
              <a:t>At the same time, the 'Declaration of Human and Citizen's Rights' was issued in France</a:t>
            </a:r>
            <a:endParaRPr lang="pl-PL" sz="1500" dirty="0">
              <a:solidFill>
                <a:srgbClr val="000000"/>
              </a:solidFill>
              <a:latin typeface="Roboto"/>
            </a:endParaRPr>
          </a:p>
          <a:p>
            <a:r>
              <a:rPr lang="en-US" sz="1500" dirty="0">
                <a:solidFill>
                  <a:srgbClr val="000000"/>
                </a:solidFill>
                <a:latin typeface="Roboto"/>
              </a:rPr>
              <a:t>On May 3, 1791, the first European Constitution was issued in Poland. It introduced freedom of religion, personal and property inviolability for the townspeople.</a:t>
            </a:r>
            <a:r>
              <a:rPr lang="pl-PL" sz="1500" dirty="0">
                <a:solidFill>
                  <a:srgbClr val="000000"/>
                </a:solidFill>
                <a:latin typeface="Roboto"/>
              </a:rPr>
              <a:t> A</a:t>
            </a:r>
            <a:r>
              <a:rPr lang="en-US" sz="1500" dirty="0" err="1">
                <a:solidFill>
                  <a:srgbClr val="000000"/>
                </a:solidFill>
                <a:latin typeface="Roboto"/>
              </a:rPr>
              <a:t>ll</a:t>
            </a:r>
            <a:r>
              <a:rPr lang="en-US" sz="1500" dirty="0">
                <a:solidFill>
                  <a:srgbClr val="000000"/>
                </a:solidFill>
                <a:latin typeface="Roboto"/>
              </a:rPr>
              <a:t> have been equated before the law.</a:t>
            </a:r>
            <a:endParaRPr lang="pl-PL" sz="1500" dirty="0">
              <a:solidFill>
                <a:srgbClr val="000000"/>
              </a:solidFill>
              <a:latin typeface="Roboto"/>
            </a:endParaRPr>
          </a:p>
          <a:p>
            <a:r>
              <a:rPr lang="en-US" sz="1500" dirty="0">
                <a:solidFill>
                  <a:srgbClr val="000000"/>
                </a:solidFill>
                <a:latin typeface="Roboto"/>
              </a:rPr>
              <a:t>At the San Francisco Conference, where the Charter of the United Nations was signed on June 26, 1945, nearly 40 N</a:t>
            </a:r>
            <a:r>
              <a:rPr lang="pl-PL" sz="1500" dirty="0" err="1">
                <a:solidFill>
                  <a:srgbClr val="000000"/>
                </a:solidFill>
                <a:latin typeface="Roboto"/>
              </a:rPr>
              <a:t>ational</a:t>
            </a:r>
            <a:r>
              <a:rPr lang="pl-PL" sz="1500" dirty="0">
                <a:solidFill>
                  <a:srgbClr val="000000"/>
                </a:solidFill>
                <a:latin typeface="Roboto"/>
              </a:rPr>
              <a:t> </a:t>
            </a:r>
            <a:r>
              <a:rPr lang="en-US" sz="1500" dirty="0">
                <a:solidFill>
                  <a:srgbClr val="000000"/>
                </a:solidFill>
                <a:latin typeface="Roboto"/>
              </a:rPr>
              <a:t>O</a:t>
            </a:r>
            <a:r>
              <a:rPr lang="pl-PL" sz="1500" dirty="0" err="1">
                <a:solidFill>
                  <a:srgbClr val="000000"/>
                </a:solidFill>
                <a:latin typeface="Roboto"/>
              </a:rPr>
              <a:t>rganizations</a:t>
            </a:r>
            <a:r>
              <a:rPr lang="pl-PL" sz="1500" dirty="0">
                <a:solidFill>
                  <a:srgbClr val="000000"/>
                </a:solidFill>
                <a:latin typeface="Roboto"/>
              </a:rPr>
              <a:t> </a:t>
            </a:r>
            <a:r>
              <a:rPr lang="en-US" sz="1500" dirty="0">
                <a:solidFill>
                  <a:srgbClr val="000000"/>
                </a:solidFill>
                <a:latin typeface="Roboto"/>
              </a:rPr>
              <a:t>called for greater attention to be paid to respect for human rights.</a:t>
            </a:r>
            <a:endParaRPr lang="pl-PL" sz="1500" dirty="0">
              <a:solidFill>
                <a:srgbClr val="000000"/>
              </a:solidFill>
              <a:latin typeface="Roboto"/>
            </a:endParaRPr>
          </a:p>
        </p:txBody>
      </p:sp>
    </p:spTree>
    <p:extLst>
      <p:ext uri="{BB962C8B-B14F-4D97-AF65-F5344CB8AC3E}">
        <p14:creationId xmlns:p14="http://schemas.microsoft.com/office/powerpoint/2010/main" val="114202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D4EAE1-7FC3-464B-9605-6303295DE35D}"/>
              </a:ext>
            </a:extLst>
          </p:cNvPr>
          <p:cNvSpPr>
            <a:spLocks noGrp="1"/>
          </p:cNvSpPr>
          <p:nvPr>
            <p:ph type="title"/>
          </p:nvPr>
        </p:nvSpPr>
        <p:spPr/>
        <p:txBody>
          <a:bodyPr/>
          <a:lstStyle/>
          <a:p>
            <a:r>
              <a:rPr lang="pl-PL" dirty="0" err="1">
                <a:solidFill>
                  <a:srgbClr val="000000"/>
                </a:solidFill>
                <a:latin typeface="Broadway" panose="04040905080B02020502" pitchFamily="82" charset="0"/>
              </a:rPr>
              <a:t>Divisions</a:t>
            </a:r>
            <a:r>
              <a:rPr lang="pl-PL" dirty="0">
                <a:solidFill>
                  <a:srgbClr val="000000"/>
                </a:solidFill>
                <a:latin typeface="Broadway" panose="04040905080B02020502" pitchFamily="82" charset="0"/>
              </a:rPr>
              <a:t> of the Human </a:t>
            </a:r>
            <a:r>
              <a:rPr lang="pl-PL" dirty="0" err="1">
                <a:solidFill>
                  <a:srgbClr val="000000"/>
                </a:solidFill>
                <a:latin typeface="Broadway" panose="04040905080B02020502" pitchFamily="82" charset="0"/>
              </a:rPr>
              <a:t>Rights</a:t>
            </a:r>
            <a:endParaRPr lang="pl-PL" dirty="0">
              <a:solidFill>
                <a:srgbClr val="000000"/>
              </a:solidFill>
              <a:latin typeface="Broadway" panose="04040905080B02020502" pitchFamily="82" charset="0"/>
            </a:endParaRPr>
          </a:p>
        </p:txBody>
      </p:sp>
      <p:sp>
        <p:nvSpPr>
          <p:cNvPr id="3" name="Symbol zastępczy zawartości 2">
            <a:extLst>
              <a:ext uri="{FF2B5EF4-FFF2-40B4-BE49-F238E27FC236}">
                <a16:creationId xmlns:a16="http://schemas.microsoft.com/office/drawing/2014/main" id="{7D39D21C-3BF2-4534-8219-DABF07D80F23}"/>
              </a:ext>
            </a:extLst>
          </p:cNvPr>
          <p:cNvSpPr>
            <a:spLocks noGrp="1"/>
          </p:cNvSpPr>
          <p:nvPr>
            <p:ph idx="1"/>
          </p:nvPr>
        </p:nvSpPr>
        <p:spPr/>
        <p:txBody>
          <a:bodyPr>
            <a:normAutofit fontScale="92500" lnSpcReduction="10000"/>
          </a:bodyPr>
          <a:lstStyle/>
          <a:p>
            <a:r>
              <a:rPr lang="pl-PL" sz="4000" b="0" i="0" dirty="0">
                <a:solidFill>
                  <a:srgbClr val="000000"/>
                </a:solidFill>
                <a:effectLst/>
                <a:latin typeface="Rockwell Condensed" panose="02060603050405020104" pitchFamily="18" charset="0"/>
              </a:rPr>
              <a:t> </a:t>
            </a:r>
            <a:r>
              <a:rPr lang="pl-PL" sz="4000" b="0" i="0" dirty="0" err="1">
                <a:solidFill>
                  <a:srgbClr val="000000"/>
                </a:solidFill>
                <a:effectLst/>
                <a:latin typeface="Rockwell Condensed" panose="02060603050405020104" pitchFamily="18" charset="0"/>
              </a:rPr>
              <a:t>Individual</a:t>
            </a:r>
            <a:r>
              <a:rPr lang="pl-PL" sz="4000" b="0" i="0" dirty="0">
                <a:solidFill>
                  <a:srgbClr val="000000"/>
                </a:solidFill>
                <a:effectLst/>
                <a:latin typeface="Rockwell Condensed" panose="02060603050405020104" pitchFamily="18" charset="0"/>
              </a:rPr>
              <a:t> </a:t>
            </a:r>
            <a:r>
              <a:rPr lang="pl-PL" sz="4000" b="0" i="0" dirty="0" err="1">
                <a:solidFill>
                  <a:srgbClr val="000000"/>
                </a:solidFill>
                <a:effectLst/>
                <a:latin typeface="Rockwell Condensed" panose="02060603050405020104" pitchFamily="18" charset="0"/>
              </a:rPr>
              <a:t>rights</a:t>
            </a:r>
            <a:endParaRPr lang="pl-PL" sz="4000" b="0" i="0" dirty="0">
              <a:solidFill>
                <a:srgbClr val="000000"/>
              </a:solidFill>
              <a:effectLst/>
              <a:latin typeface="Rockwell Condensed" panose="02060603050405020104" pitchFamily="18" charset="0"/>
            </a:endParaRPr>
          </a:p>
          <a:p>
            <a:r>
              <a:rPr lang="pl-PL" sz="4000" b="0" i="0" dirty="0">
                <a:solidFill>
                  <a:srgbClr val="000000"/>
                </a:solidFill>
                <a:effectLst/>
                <a:latin typeface="Rockwell Condensed" panose="02060603050405020104" pitchFamily="18" charset="0"/>
              </a:rPr>
              <a:t> </a:t>
            </a:r>
            <a:r>
              <a:rPr lang="pl-PL" sz="4000" b="0" i="0" dirty="0" err="1">
                <a:solidFill>
                  <a:srgbClr val="000000"/>
                </a:solidFill>
                <a:effectLst/>
                <a:latin typeface="Rockwell Condensed" panose="02060603050405020104" pitchFamily="18" charset="0"/>
              </a:rPr>
              <a:t>Inalienable</a:t>
            </a:r>
            <a:r>
              <a:rPr lang="pl-PL" sz="4000" b="0" i="0" dirty="0">
                <a:solidFill>
                  <a:srgbClr val="000000"/>
                </a:solidFill>
                <a:effectLst/>
                <a:latin typeface="Rockwell Condensed" panose="02060603050405020104" pitchFamily="18" charset="0"/>
              </a:rPr>
              <a:t> </a:t>
            </a:r>
            <a:r>
              <a:rPr lang="pl-PL" sz="4000" b="0" i="0" dirty="0" err="1">
                <a:solidFill>
                  <a:srgbClr val="000000"/>
                </a:solidFill>
                <a:effectLst/>
                <a:latin typeface="Rockwell Condensed" panose="02060603050405020104" pitchFamily="18" charset="0"/>
              </a:rPr>
              <a:t>rights</a:t>
            </a:r>
            <a:r>
              <a:rPr lang="pl-PL" sz="4000" b="0" i="0" dirty="0">
                <a:solidFill>
                  <a:srgbClr val="000000"/>
                </a:solidFill>
                <a:effectLst/>
                <a:latin typeface="Rockwell Condensed" panose="02060603050405020104" pitchFamily="18" charset="0"/>
              </a:rPr>
              <a:t>                      </a:t>
            </a:r>
          </a:p>
          <a:p>
            <a:r>
              <a:rPr lang="pl-PL" sz="4000" b="0" i="0" dirty="0">
                <a:solidFill>
                  <a:srgbClr val="000000"/>
                </a:solidFill>
                <a:effectLst/>
                <a:latin typeface="Rockwell Condensed" panose="02060603050405020104" pitchFamily="18" charset="0"/>
              </a:rPr>
              <a:t> Natural </a:t>
            </a:r>
            <a:r>
              <a:rPr lang="pl-PL" sz="4000" b="0" i="0" dirty="0" err="1">
                <a:solidFill>
                  <a:srgbClr val="000000"/>
                </a:solidFill>
                <a:effectLst/>
                <a:latin typeface="Rockwell Condensed" panose="02060603050405020104" pitchFamily="18" charset="0"/>
              </a:rPr>
              <a:t>rights</a:t>
            </a:r>
            <a:r>
              <a:rPr lang="pl-PL" sz="4000" b="0" i="0" dirty="0">
                <a:solidFill>
                  <a:srgbClr val="000000"/>
                </a:solidFill>
                <a:effectLst/>
                <a:latin typeface="Rockwell Condensed" panose="02060603050405020104" pitchFamily="18" charset="0"/>
              </a:rPr>
              <a:t>                        </a:t>
            </a:r>
            <a:endParaRPr lang="pl-PL" sz="4000" dirty="0">
              <a:solidFill>
                <a:srgbClr val="000000"/>
              </a:solidFill>
              <a:latin typeface="Rockwell Condensed" panose="02060603050405020104" pitchFamily="18" charset="0"/>
            </a:endParaRPr>
          </a:p>
          <a:p>
            <a:r>
              <a:rPr lang="pl-PL" sz="4000" b="0" i="0" dirty="0">
                <a:solidFill>
                  <a:srgbClr val="000000"/>
                </a:solidFill>
                <a:effectLst/>
                <a:latin typeface="Rockwell Condensed" panose="02060603050405020104" pitchFamily="18" charset="0"/>
              </a:rPr>
              <a:t> Universal </a:t>
            </a:r>
            <a:r>
              <a:rPr lang="pl-PL" sz="4000" b="0" i="0" dirty="0" err="1">
                <a:solidFill>
                  <a:srgbClr val="000000"/>
                </a:solidFill>
                <a:effectLst/>
                <a:latin typeface="Rockwell Condensed" panose="02060603050405020104" pitchFamily="18" charset="0"/>
              </a:rPr>
              <a:t>rights</a:t>
            </a:r>
            <a:endParaRPr lang="pl-PL" sz="4000" b="0" i="0" dirty="0">
              <a:solidFill>
                <a:srgbClr val="000000"/>
              </a:solidFill>
              <a:effectLst/>
              <a:latin typeface="Rockwell Condensed" panose="02060603050405020104" pitchFamily="18" charset="0"/>
            </a:endParaRPr>
          </a:p>
          <a:p>
            <a:r>
              <a:rPr lang="pl-PL" sz="4000" b="0" i="0" dirty="0">
                <a:solidFill>
                  <a:srgbClr val="000000"/>
                </a:solidFill>
                <a:effectLst/>
                <a:latin typeface="Rockwell Condensed" panose="02060603050405020104" pitchFamily="18" charset="0"/>
              </a:rPr>
              <a:t> </a:t>
            </a:r>
            <a:r>
              <a:rPr lang="pl-PL" sz="4000" b="0" i="0" dirty="0" err="1">
                <a:solidFill>
                  <a:srgbClr val="000000"/>
                </a:solidFill>
                <a:effectLst/>
                <a:latin typeface="Rockwell Condensed" panose="02060603050405020104" pitchFamily="18" charset="0"/>
              </a:rPr>
              <a:t>Fundamental</a:t>
            </a:r>
            <a:r>
              <a:rPr lang="pl-PL" sz="4000" b="0" i="0" dirty="0">
                <a:solidFill>
                  <a:srgbClr val="000000"/>
                </a:solidFill>
                <a:effectLst/>
                <a:latin typeface="Rockwell Condensed" panose="02060603050405020104" pitchFamily="18" charset="0"/>
              </a:rPr>
              <a:t> </a:t>
            </a:r>
            <a:r>
              <a:rPr lang="pl-PL" sz="4000" b="0" i="0" dirty="0" err="1">
                <a:solidFill>
                  <a:srgbClr val="000000"/>
                </a:solidFill>
                <a:effectLst/>
                <a:latin typeface="Rockwell Condensed" panose="02060603050405020104" pitchFamily="18" charset="0"/>
              </a:rPr>
              <a:t>rights</a:t>
            </a:r>
            <a:endParaRPr lang="pl-PL" sz="4000" b="0" i="0" dirty="0">
              <a:solidFill>
                <a:srgbClr val="000000"/>
              </a:solidFill>
              <a:effectLst/>
              <a:latin typeface="Rockwell Condensed" panose="02060603050405020104" pitchFamily="18" charset="0"/>
            </a:endParaRPr>
          </a:p>
          <a:p>
            <a:r>
              <a:rPr lang="pl-PL" sz="4300" b="0" i="0" dirty="0">
                <a:solidFill>
                  <a:srgbClr val="000000"/>
                </a:solidFill>
                <a:effectLst/>
                <a:latin typeface="Rockwell Condensed" panose="02060603050405020104" pitchFamily="18" charset="0"/>
              </a:rPr>
              <a:t> Non-</a:t>
            </a:r>
            <a:r>
              <a:rPr lang="pl-PL" sz="4300" b="0" i="0" dirty="0" err="1">
                <a:solidFill>
                  <a:srgbClr val="000000"/>
                </a:solidFill>
                <a:effectLst/>
                <a:latin typeface="Rockwell Condensed" panose="02060603050405020104" pitchFamily="18" charset="0"/>
              </a:rPr>
              <a:t>transferable</a:t>
            </a:r>
            <a:r>
              <a:rPr lang="pl-PL" sz="4300" b="0" i="0" dirty="0">
                <a:solidFill>
                  <a:srgbClr val="000000"/>
                </a:solidFill>
                <a:effectLst/>
                <a:latin typeface="Rockwell Condensed" panose="02060603050405020104" pitchFamily="18" charset="0"/>
              </a:rPr>
              <a:t> </a:t>
            </a:r>
            <a:r>
              <a:rPr lang="pl-PL" sz="4300" b="0" i="0" dirty="0" err="1">
                <a:solidFill>
                  <a:srgbClr val="000000"/>
                </a:solidFill>
                <a:effectLst/>
                <a:latin typeface="Rockwell Condensed" panose="02060603050405020104" pitchFamily="18" charset="0"/>
              </a:rPr>
              <a:t>rights</a:t>
            </a:r>
            <a:endParaRPr lang="pl-PL" sz="4300" b="0" i="0" dirty="0">
              <a:solidFill>
                <a:srgbClr val="000000"/>
              </a:solidFill>
              <a:effectLst/>
              <a:latin typeface="Rockwell Condensed" panose="02060603050405020104" pitchFamily="18" charset="0"/>
            </a:endParaRPr>
          </a:p>
          <a:p>
            <a:endParaRPr lang="pl-PL" sz="4000" dirty="0">
              <a:latin typeface="Rockwell Condensed" panose="02060603050405020104" pitchFamily="18" charset="0"/>
            </a:endParaRPr>
          </a:p>
        </p:txBody>
      </p:sp>
      <p:sp>
        <p:nvSpPr>
          <p:cNvPr id="8" name="pole tekstowe 7">
            <a:extLst>
              <a:ext uri="{FF2B5EF4-FFF2-40B4-BE49-F238E27FC236}">
                <a16:creationId xmlns:a16="http://schemas.microsoft.com/office/drawing/2014/main" id="{C8E94408-8AA6-43D9-B31F-F017CD3049E8}"/>
              </a:ext>
            </a:extLst>
          </p:cNvPr>
          <p:cNvSpPr txBox="1"/>
          <p:nvPr/>
        </p:nvSpPr>
        <p:spPr>
          <a:xfrm>
            <a:off x="9303025" y="5641141"/>
            <a:ext cx="1698349" cy="230832"/>
          </a:xfrm>
          <a:prstGeom prst="rect">
            <a:avLst/>
          </a:prstGeom>
          <a:noFill/>
        </p:spPr>
        <p:txBody>
          <a:bodyPr wrap="square" rtlCol="0">
            <a:spAutoFit/>
          </a:bodyPr>
          <a:lstStyle/>
          <a:p>
            <a:endParaRPr lang="pl-PL" sz="900" dirty="0"/>
          </a:p>
        </p:txBody>
      </p:sp>
      <p:pic>
        <p:nvPicPr>
          <p:cNvPr id="2050" name="Picture 2" descr="Zobacz obraz źródłowy">
            <a:extLst>
              <a:ext uri="{FF2B5EF4-FFF2-40B4-BE49-F238E27FC236}">
                <a16:creationId xmlns:a16="http://schemas.microsoft.com/office/drawing/2014/main" id="{D511AB4D-FAFF-48A6-9015-3B118D0D5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306" y="2014194"/>
            <a:ext cx="3349487" cy="1674744"/>
          </a:xfrm>
          <a:prstGeom prst="rect">
            <a:avLst/>
          </a:prstGeom>
          <a:noFill/>
          <a:extLst>
            <a:ext uri="{909E8E84-426E-40DD-AFC4-6F175D3DCCD1}">
              <a14:hiddenFill xmlns:a14="http://schemas.microsoft.com/office/drawing/2010/main">
                <a:solidFill>
                  <a:srgbClr val="FFFFFF"/>
                </a:solidFill>
              </a14:hiddenFill>
            </a:ext>
          </a:extLst>
        </p:spPr>
      </p:pic>
      <p:sp>
        <p:nvSpPr>
          <p:cNvPr id="11" name="pole tekstowe 10">
            <a:extLst>
              <a:ext uri="{FF2B5EF4-FFF2-40B4-BE49-F238E27FC236}">
                <a16:creationId xmlns:a16="http://schemas.microsoft.com/office/drawing/2014/main" id="{0078693D-B5EF-479E-84F8-F484B76A2009}"/>
              </a:ext>
            </a:extLst>
          </p:cNvPr>
          <p:cNvSpPr txBox="1"/>
          <p:nvPr/>
        </p:nvSpPr>
        <p:spPr>
          <a:xfrm>
            <a:off x="3048000" y="3247647"/>
            <a:ext cx="6096000" cy="369332"/>
          </a:xfrm>
          <a:prstGeom prst="rect">
            <a:avLst/>
          </a:prstGeom>
          <a:noFill/>
        </p:spPr>
        <p:txBody>
          <a:bodyPr wrap="square">
            <a:spAutoFit/>
          </a:bodyPr>
          <a:lstStyle/>
          <a:p>
            <a:endParaRPr lang="pl-PL" dirty="0"/>
          </a:p>
        </p:txBody>
      </p:sp>
      <p:pic>
        <p:nvPicPr>
          <p:cNvPr id="1028" name="Picture 4" descr="Zobacz obraz źródłowy">
            <a:extLst>
              <a:ext uri="{FF2B5EF4-FFF2-40B4-BE49-F238E27FC236}">
                <a16:creationId xmlns:a16="http://schemas.microsoft.com/office/drawing/2014/main" id="{BEEB94C0-D31E-4C4C-96D6-BF5D82BA3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967" y="3870085"/>
            <a:ext cx="3056495" cy="216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74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7A5215-0DB0-40BE-B821-CAB761044FC4}"/>
              </a:ext>
            </a:extLst>
          </p:cNvPr>
          <p:cNvSpPr>
            <a:spLocks noGrp="1"/>
          </p:cNvSpPr>
          <p:nvPr>
            <p:ph type="title"/>
          </p:nvPr>
        </p:nvSpPr>
        <p:spPr/>
        <p:txBody>
          <a:bodyPr/>
          <a:lstStyle/>
          <a:p>
            <a:r>
              <a:rPr lang="pl-PL" b="0" i="0" dirty="0">
                <a:solidFill>
                  <a:srgbClr val="000000"/>
                </a:solidFill>
                <a:effectLst/>
                <a:latin typeface="Broadway" panose="04040905080B02020502" pitchFamily="82" charset="0"/>
              </a:rPr>
              <a:t>Basic </a:t>
            </a:r>
            <a:r>
              <a:rPr lang="pl-PL" b="0" i="0" dirty="0" err="1">
                <a:solidFill>
                  <a:srgbClr val="000000"/>
                </a:solidFill>
                <a:effectLst/>
                <a:latin typeface="Broadway" panose="04040905080B02020502" pitchFamily="82" charset="0"/>
              </a:rPr>
              <a:t>human</a:t>
            </a:r>
            <a:r>
              <a:rPr lang="pl-PL" b="0" i="0" dirty="0">
                <a:solidFill>
                  <a:srgbClr val="000000"/>
                </a:solidFill>
                <a:effectLst/>
                <a:latin typeface="Broadway" panose="04040905080B02020502" pitchFamily="82" charset="0"/>
              </a:rPr>
              <a:t> </a:t>
            </a:r>
            <a:r>
              <a:rPr lang="pl-PL" b="0" i="0" dirty="0" err="1">
                <a:solidFill>
                  <a:srgbClr val="000000"/>
                </a:solidFill>
                <a:effectLst/>
                <a:latin typeface="Broadway" panose="04040905080B02020502" pitchFamily="82" charset="0"/>
              </a:rPr>
              <a:t>rights</a:t>
            </a:r>
            <a:endParaRPr lang="pl-PL" dirty="0">
              <a:latin typeface="Broadway" panose="04040905080B02020502" pitchFamily="82" charset="0"/>
            </a:endParaRPr>
          </a:p>
        </p:txBody>
      </p:sp>
      <p:sp>
        <p:nvSpPr>
          <p:cNvPr id="3" name="Symbol zastępczy zawartości 2">
            <a:extLst>
              <a:ext uri="{FF2B5EF4-FFF2-40B4-BE49-F238E27FC236}">
                <a16:creationId xmlns:a16="http://schemas.microsoft.com/office/drawing/2014/main" id="{9A7FE553-2FB3-4AFF-8D12-E191DD0AD04F}"/>
              </a:ext>
            </a:extLst>
          </p:cNvPr>
          <p:cNvSpPr>
            <a:spLocks noGrp="1"/>
          </p:cNvSpPr>
          <p:nvPr>
            <p:ph idx="1"/>
          </p:nvPr>
        </p:nvSpPr>
        <p:spPr>
          <a:xfrm>
            <a:off x="1073820" y="2281998"/>
            <a:ext cx="4748634" cy="200592"/>
          </a:xfrm>
        </p:spPr>
        <p:txBody>
          <a:bodyPr>
            <a:normAutofit fontScale="25000" lnSpcReduction="20000"/>
          </a:bodyPr>
          <a:lstStyle/>
          <a:p>
            <a:pPr marL="0" indent="0" rtl="0">
              <a:buNone/>
            </a:pPr>
            <a:r>
              <a:rPr lang="en-US" sz="9600" dirty="0">
                <a:solidFill>
                  <a:srgbClr val="000000"/>
                </a:solidFill>
                <a:effectLst/>
                <a:latin typeface="Bernard MT Condensed" panose="02050806060905020404" pitchFamily="18" charset="0"/>
              </a:rPr>
              <a:t>I. </a:t>
            </a:r>
            <a:r>
              <a:rPr lang="pl-PL" sz="9600" dirty="0">
                <a:solidFill>
                  <a:srgbClr val="000000"/>
                </a:solidFill>
                <a:effectLst/>
                <a:latin typeface="Bernard MT Condensed" panose="02050806060905020404" pitchFamily="18" charset="0"/>
              </a:rPr>
              <a:t>R</a:t>
            </a:r>
            <a:r>
              <a:rPr lang="en-US" sz="9600" dirty="0" err="1">
                <a:solidFill>
                  <a:srgbClr val="000000"/>
                </a:solidFill>
                <a:effectLst/>
                <a:latin typeface="Bernard MT Condensed" panose="02050806060905020404" pitchFamily="18" charset="0"/>
              </a:rPr>
              <a:t>ight</a:t>
            </a:r>
            <a:r>
              <a:rPr lang="en-US" sz="9600" dirty="0">
                <a:solidFill>
                  <a:srgbClr val="000000"/>
                </a:solidFill>
                <a:effectLst/>
                <a:latin typeface="Bernard MT Condensed" panose="02050806060905020404" pitchFamily="18" charset="0"/>
              </a:rPr>
              <a:t> to life</a:t>
            </a:r>
            <a:r>
              <a:rPr lang="pl-PL" sz="9600" dirty="0">
                <a:solidFill>
                  <a:srgbClr val="000000"/>
                </a:solidFill>
                <a:effectLst/>
                <a:latin typeface="Bernard MT Condensed" panose="02050806060905020404" pitchFamily="18" charset="0"/>
              </a:rPr>
              <a:t>.</a:t>
            </a:r>
          </a:p>
          <a:p>
            <a:pPr marL="0" indent="0" rtl="0">
              <a:buNone/>
            </a:pPr>
            <a:r>
              <a:rPr lang="pl-PL" dirty="0">
                <a:solidFill>
                  <a:srgbClr val="000000"/>
                </a:solidFill>
                <a:effectLst/>
                <a:latin typeface="Bernard MT Condensed" panose="02050806060905020404" pitchFamily="18" charset="0"/>
              </a:rPr>
              <a:t>  </a:t>
            </a:r>
            <a:r>
              <a:rPr lang="en-US" sz="9600" dirty="0">
                <a:solidFill>
                  <a:srgbClr val="000000"/>
                </a:solidFill>
                <a:effectLst/>
                <a:latin typeface="Bernard MT Condensed" panose="02050806060905020404" pitchFamily="18" charset="0"/>
              </a:rPr>
              <a:t>II.</a:t>
            </a:r>
            <a:r>
              <a:rPr lang="pl-PL" sz="9600" dirty="0">
                <a:solidFill>
                  <a:srgbClr val="000000"/>
                </a:solidFill>
                <a:effectLst/>
                <a:latin typeface="Bernard MT Condensed" panose="02050806060905020404" pitchFamily="18" charset="0"/>
              </a:rPr>
              <a:t> </a:t>
            </a:r>
            <a:r>
              <a:rPr lang="pl-PL" sz="9600" dirty="0">
                <a:solidFill>
                  <a:srgbClr val="000000"/>
                </a:solidFill>
                <a:latin typeface="Bernard MT Condensed" panose="02050806060905020404" pitchFamily="18" charset="0"/>
              </a:rPr>
              <a:t>R</a:t>
            </a:r>
            <a:r>
              <a:rPr lang="en-US" sz="9600" dirty="0" err="1">
                <a:solidFill>
                  <a:srgbClr val="000000"/>
                </a:solidFill>
                <a:effectLst/>
                <a:latin typeface="Bernard MT Condensed" panose="02050806060905020404" pitchFamily="18" charset="0"/>
              </a:rPr>
              <a:t>ight</a:t>
            </a:r>
            <a:r>
              <a:rPr lang="en-US" sz="9600" dirty="0">
                <a:solidFill>
                  <a:srgbClr val="000000"/>
                </a:solidFill>
                <a:effectLst/>
                <a:latin typeface="Bernard MT Condensed" panose="02050806060905020404" pitchFamily="18" charset="0"/>
              </a:rPr>
              <a:t> to be free from </a:t>
            </a:r>
            <a:r>
              <a:rPr lang="en-US" sz="9600" dirty="0" err="1">
                <a:solidFill>
                  <a:srgbClr val="000000"/>
                </a:solidFill>
                <a:effectLst/>
                <a:latin typeface="Bernard MT Condensed" panose="02050806060905020404" pitchFamily="18" charset="0"/>
              </a:rPr>
              <a:t>tortur</a:t>
            </a:r>
            <a:r>
              <a:rPr lang="pl-PL" sz="9600" dirty="0">
                <a:solidFill>
                  <a:srgbClr val="000000"/>
                </a:solidFill>
                <a:latin typeface="Bernard MT Condensed" panose="02050806060905020404" pitchFamily="18" charset="0"/>
              </a:rPr>
              <a:t>e.</a:t>
            </a:r>
            <a:endParaRPr lang="pl-PL" sz="9600" dirty="0">
              <a:solidFill>
                <a:srgbClr val="000000"/>
              </a:solidFill>
              <a:effectLst/>
              <a:latin typeface="Bernard MT Condensed" panose="02050806060905020404" pitchFamily="18" charset="0"/>
            </a:endParaRPr>
          </a:p>
          <a:p>
            <a:pPr marL="0" indent="0" rtl="0">
              <a:buNone/>
            </a:pPr>
            <a:r>
              <a:rPr lang="en-US" sz="9600" dirty="0">
                <a:solidFill>
                  <a:srgbClr val="000000"/>
                </a:solidFill>
                <a:effectLst/>
                <a:latin typeface="Bernard MT Condensed" panose="02050806060905020404" pitchFamily="18" charset="0"/>
              </a:rPr>
              <a:t>III. </a:t>
            </a:r>
            <a:r>
              <a:rPr lang="pl-PL" sz="9600" dirty="0">
                <a:solidFill>
                  <a:srgbClr val="000000"/>
                </a:solidFill>
                <a:effectLst/>
                <a:latin typeface="Bernard MT Condensed" panose="02050806060905020404" pitchFamily="18" charset="0"/>
              </a:rPr>
              <a:t>R</a:t>
            </a:r>
            <a:r>
              <a:rPr lang="en-US" sz="9600" dirty="0" err="1">
                <a:solidFill>
                  <a:srgbClr val="000000"/>
                </a:solidFill>
                <a:effectLst/>
                <a:latin typeface="Bernard MT Condensed" panose="02050806060905020404" pitchFamily="18" charset="0"/>
              </a:rPr>
              <a:t>ight</a:t>
            </a:r>
            <a:r>
              <a:rPr lang="en-US" sz="9600" dirty="0">
                <a:solidFill>
                  <a:srgbClr val="000000"/>
                </a:solidFill>
                <a:effectLst/>
                <a:latin typeface="Bernard MT Condensed" panose="02050806060905020404" pitchFamily="18" charset="0"/>
              </a:rPr>
              <a:t> to be free from slavery, </a:t>
            </a:r>
            <a:r>
              <a:rPr lang="pl-PL" sz="9600" dirty="0">
                <a:solidFill>
                  <a:srgbClr val="000000"/>
                </a:solidFill>
                <a:effectLst/>
                <a:latin typeface="Bernard MT Condensed" panose="02050806060905020404" pitchFamily="18" charset="0"/>
              </a:rPr>
              <a:t>            </a:t>
            </a:r>
            <a:r>
              <a:rPr lang="en-US" sz="9600" dirty="0">
                <a:solidFill>
                  <a:srgbClr val="000000"/>
                </a:solidFill>
                <a:effectLst/>
                <a:latin typeface="Bernard MT Condensed" panose="02050806060905020404" pitchFamily="18" charset="0"/>
              </a:rPr>
              <a:t>servitude and forced labor</a:t>
            </a:r>
            <a:r>
              <a:rPr lang="pl-PL" sz="9600" dirty="0">
                <a:solidFill>
                  <a:srgbClr val="000000"/>
                </a:solidFill>
                <a:effectLst/>
                <a:latin typeface="Bernard MT Condensed" panose="02050806060905020404" pitchFamily="18" charset="0"/>
              </a:rPr>
              <a:t>.</a:t>
            </a:r>
          </a:p>
          <a:p>
            <a:pPr marL="0" indent="0" rtl="0">
              <a:buNone/>
            </a:pPr>
            <a:r>
              <a:rPr lang="en-US" sz="9600" dirty="0">
                <a:solidFill>
                  <a:srgbClr val="000000"/>
                </a:solidFill>
                <a:effectLst/>
                <a:latin typeface="Bernard MT Condensed" panose="02050806060905020404" pitchFamily="18" charset="0"/>
              </a:rPr>
              <a:t>IV. Right to property and security</a:t>
            </a:r>
            <a:r>
              <a:rPr lang="pl-PL" sz="9600" dirty="0">
                <a:solidFill>
                  <a:srgbClr val="000000"/>
                </a:solidFill>
                <a:effectLst/>
                <a:latin typeface="Bernard MT Condensed" panose="02050806060905020404" pitchFamily="18" charset="0"/>
              </a:rPr>
              <a:t>.</a:t>
            </a:r>
          </a:p>
          <a:p>
            <a:pPr marL="0" indent="0" rtl="0">
              <a:buNone/>
            </a:pPr>
            <a:r>
              <a:rPr lang="en-US" sz="9600" dirty="0">
                <a:solidFill>
                  <a:srgbClr val="000000"/>
                </a:solidFill>
                <a:effectLst/>
                <a:latin typeface="Bernard MT Condensed" panose="02050806060905020404" pitchFamily="18" charset="0"/>
              </a:rPr>
              <a:t>V. </a:t>
            </a:r>
            <a:r>
              <a:rPr lang="pl-PL" sz="9600" dirty="0">
                <a:solidFill>
                  <a:srgbClr val="000000"/>
                </a:solidFill>
                <a:effectLst/>
                <a:latin typeface="Bernard MT Condensed" panose="02050806060905020404" pitchFamily="18" charset="0"/>
              </a:rPr>
              <a:t>R</a:t>
            </a:r>
            <a:r>
              <a:rPr lang="en-US" sz="9600" dirty="0" err="1">
                <a:solidFill>
                  <a:srgbClr val="000000"/>
                </a:solidFill>
                <a:effectLst/>
                <a:latin typeface="Bernard MT Condensed" panose="02050806060905020404" pitchFamily="18" charset="0"/>
              </a:rPr>
              <a:t>ight</a:t>
            </a:r>
            <a:r>
              <a:rPr lang="en-US" sz="9600" dirty="0">
                <a:solidFill>
                  <a:srgbClr val="000000"/>
                </a:solidFill>
                <a:effectLst/>
                <a:latin typeface="Bernard MT Condensed" panose="02050806060905020404" pitchFamily="18" charset="0"/>
              </a:rPr>
              <a:t> to privacy</a:t>
            </a:r>
            <a:r>
              <a:rPr lang="pl-PL" sz="9600" dirty="0">
                <a:solidFill>
                  <a:srgbClr val="000000"/>
                </a:solidFill>
                <a:effectLst/>
                <a:latin typeface="Bernard MT Condensed" panose="02050806060905020404" pitchFamily="18" charset="0"/>
              </a:rPr>
              <a:t>.</a:t>
            </a:r>
          </a:p>
          <a:p>
            <a:pPr marL="0" indent="0" rtl="0">
              <a:buNone/>
            </a:pPr>
            <a:r>
              <a:rPr lang="en-US" sz="9600" dirty="0">
                <a:solidFill>
                  <a:srgbClr val="000000"/>
                </a:solidFill>
                <a:effectLst/>
                <a:latin typeface="Bernard MT Condensed" panose="02050806060905020404" pitchFamily="18" charset="0"/>
              </a:rPr>
              <a:t>VI.</a:t>
            </a:r>
            <a:r>
              <a:rPr lang="pl-PL" sz="9600" dirty="0">
                <a:solidFill>
                  <a:srgbClr val="000000"/>
                </a:solidFill>
                <a:effectLst/>
                <a:latin typeface="Bernard MT Condensed" panose="02050806060905020404" pitchFamily="18" charset="0"/>
              </a:rPr>
              <a:t> R</a:t>
            </a:r>
            <a:r>
              <a:rPr lang="en-US" sz="9600" dirty="0" err="1">
                <a:solidFill>
                  <a:srgbClr val="000000"/>
                </a:solidFill>
                <a:effectLst/>
                <a:latin typeface="Bernard MT Condensed" panose="02050806060905020404" pitchFamily="18" charset="0"/>
              </a:rPr>
              <a:t>ight</a:t>
            </a:r>
            <a:r>
              <a:rPr lang="en-US" sz="9600" dirty="0">
                <a:solidFill>
                  <a:srgbClr val="000000"/>
                </a:solidFill>
                <a:effectLst/>
                <a:latin typeface="Bernard MT Condensed" panose="02050806060905020404" pitchFamily="18" charset="0"/>
              </a:rPr>
              <a:t> to freedom of religion, thought and conscience</a:t>
            </a:r>
            <a:r>
              <a:rPr lang="pl-PL" sz="9600" dirty="0">
                <a:solidFill>
                  <a:srgbClr val="000000"/>
                </a:solidFill>
                <a:effectLst/>
                <a:latin typeface="Bernard MT Condensed" panose="02050806060905020404" pitchFamily="18" charset="0"/>
              </a:rPr>
              <a:t>.</a:t>
            </a:r>
          </a:p>
          <a:p>
            <a:pPr marL="0" indent="0" rtl="0">
              <a:buNone/>
            </a:pPr>
            <a:r>
              <a:rPr lang="en-US" sz="9600" dirty="0">
                <a:solidFill>
                  <a:srgbClr val="000000"/>
                </a:solidFill>
                <a:effectLst/>
                <a:latin typeface="Bernard MT Condensed" panose="02050806060905020404" pitchFamily="18" charset="0"/>
              </a:rPr>
              <a:t>VII. </a:t>
            </a:r>
            <a:r>
              <a:rPr lang="pl-PL" sz="9600" dirty="0">
                <a:solidFill>
                  <a:srgbClr val="000000"/>
                </a:solidFill>
                <a:latin typeface="Bernard MT Condensed" panose="02050806060905020404" pitchFamily="18" charset="0"/>
              </a:rPr>
              <a:t>R</a:t>
            </a:r>
            <a:r>
              <a:rPr lang="en-US" sz="9600" dirty="0" err="1">
                <a:solidFill>
                  <a:srgbClr val="000000"/>
                </a:solidFill>
                <a:effectLst/>
                <a:latin typeface="Bernard MT Condensed" panose="02050806060905020404" pitchFamily="18" charset="0"/>
              </a:rPr>
              <a:t>ight</a:t>
            </a:r>
            <a:r>
              <a:rPr lang="en-US" sz="9600" dirty="0">
                <a:solidFill>
                  <a:srgbClr val="000000"/>
                </a:solidFill>
                <a:effectLst/>
                <a:latin typeface="Bernard MT Condensed" panose="02050806060905020404" pitchFamily="18" charset="0"/>
              </a:rPr>
              <a:t> to a fair trial </a:t>
            </a:r>
            <a:r>
              <a:rPr lang="pl-PL" sz="9600" dirty="0">
                <a:solidFill>
                  <a:srgbClr val="000000"/>
                </a:solidFill>
                <a:effectLst/>
                <a:latin typeface="Bernard MT Condensed" panose="02050806060905020404" pitchFamily="18" charset="0"/>
              </a:rPr>
              <a:t>.</a:t>
            </a:r>
          </a:p>
          <a:p>
            <a:pPr marL="0" indent="0" rtl="0">
              <a:buNone/>
            </a:pPr>
            <a:r>
              <a:rPr lang="en-US" sz="9600" dirty="0">
                <a:solidFill>
                  <a:srgbClr val="000000"/>
                </a:solidFill>
                <a:effectLst/>
                <a:latin typeface="Bernard MT Condensed" panose="02050806060905020404" pitchFamily="18" charset="0"/>
              </a:rPr>
              <a:t>VIII. Right of association</a:t>
            </a:r>
            <a:r>
              <a:rPr lang="pl-PL" sz="9600" dirty="0">
                <a:solidFill>
                  <a:srgbClr val="000000"/>
                </a:solidFill>
                <a:effectLst/>
                <a:latin typeface="Bernard MT Condensed" panose="02050806060905020404" pitchFamily="18" charset="0"/>
              </a:rPr>
              <a:t>.</a:t>
            </a:r>
            <a:endParaRPr lang="en-US" sz="9600" dirty="0">
              <a:solidFill>
                <a:srgbClr val="000000"/>
              </a:solidFill>
              <a:effectLst/>
              <a:latin typeface="Bernard MT Condensed" panose="02050806060905020404" pitchFamily="18" charset="0"/>
            </a:endParaRPr>
          </a:p>
          <a:p>
            <a:endParaRPr lang="pl-PL" dirty="0"/>
          </a:p>
        </p:txBody>
      </p:sp>
      <p:pic>
        <p:nvPicPr>
          <p:cNvPr id="4" name="Picture 4" descr="Zobacz obraz źródłowy">
            <a:extLst>
              <a:ext uri="{FF2B5EF4-FFF2-40B4-BE49-F238E27FC236}">
                <a16:creationId xmlns:a16="http://schemas.microsoft.com/office/drawing/2014/main" id="{24FDC891-F2B8-446F-AED1-D35C51D75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409" y="1668832"/>
            <a:ext cx="4639580" cy="27406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Zobacz obraz źródłowy">
            <a:extLst>
              <a:ext uri="{FF2B5EF4-FFF2-40B4-BE49-F238E27FC236}">
                <a16:creationId xmlns:a16="http://schemas.microsoft.com/office/drawing/2014/main" id="{515008A3-04A4-4806-B2F2-F801B8DC8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453" y="4877915"/>
            <a:ext cx="4951563" cy="169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76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9F3BDC-78D4-447C-82EE-0AEC5AC79B28}"/>
              </a:ext>
            </a:extLst>
          </p:cNvPr>
          <p:cNvSpPr>
            <a:spLocks noGrp="1"/>
          </p:cNvSpPr>
          <p:nvPr>
            <p:ph type="title"/>
          </p:nvPr>
        </p:nvSpPr>
        <p:spPr/>
        <p:txBody>
          <a:bodyPr/>
          <a:lstStyle/>
          <a:p>
            <a:r>
              <a:rPr lang="pl-PL" b="0" i="0" dirty="0" err="1">
                <a:solidFill>
                  <a:srgbClr val="000000"/>
                </a:solidFill>
                <a:effectLst/>
                <a:latin typeface="Castellar" panose="020A0402060406010301" pitchFamily="18" charset="0"/>
              </a:rPr>
              <a:t>Fight</a:t>
            </a:r>
            <a:r>
              <a:rPr lang="pl-PL" b="0" i="0" dirty="0">
                <a:solidFill>
                  <a:srgbClr val="000000"/>
                </a:solidFill>
                <a:effectLst/>
                <a:latin typeface="Castellar" panose="020A0402060406010301" pitchFamily="18" charset="0"/>
              </a:rPr>
              <a:t> for </a:t>
            </a:r>
            <a:r>
              <a:rPr lang="pl-PL" b="0" i="0" dirty="0" err="1">
                <a:solidFill>
                  <a:srgbClr val="000000"/>
                </a:solidFill>
                <a:effectLst/>
                <a:latin typeface="Castellar" panose="020A0402060406010301" pitchFamily="18" charset="0"/>
              </a:rPr>
              <a:t>human</a:t>
            </a:r>
            <a:r>
              <a:rPr lang="pl-PL" b="0" i="0" dirty="0">
                <a:solidFill>
                  <a:srgbClr val="000000"/>
                </a:solidFill>
                <a:effectLst/>
                <a:latin typeface="Castellar" panose="020A0402060406010301" pitchFamily="18" charset="0"/>
              </a:rPr>
              <a:t> </a:t>
            </a:r>
            <a:r>
              <a:rPr lang="pl-PL" b="0" i="0" dirty="0" err="1">
                <a:solidFill>
                  <a:srgbClr val="000000"/>
                </a:solidFill>
                <a:effectLst/>
                <a:latin typeface="Castellar" panose="020A0402060406010301" pitchFamily="18" charset="0"/>
              </a:rPr>
              <a:t>rights</a:t>
            </a:r>
            <a:r>
              <a:rPr lang="pl-PL" dirty="0">
                <a:latin typeface="Castellar" panose="020A0402060406010301" pitchFamily="18" charset="0"/>
              </a:rPr>
              <a:t> </a:t>
            </a:r>
          </a:p>
        </p:txBody>
      </p:sp>
      <p:pic>
        <p:nvPicPr>
          <p:cNvPr id="4098" name="Picture 2" descr="Zobacz obraz źródłowy">
            <a:extLst>
              <a:ext uri="{FF2B5EF4-FFF2-40B4-BE49-F238E27FC236}">
                <a16:creationId xmlns:a16="http://schemas.microsoft.com/office/drawing/2014/main" id="{07662F98-2EC9-4412-8E83-A40182B8C4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0362" y="1825487"/>
            <a:ext cx="3060222" cy="20335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obacz obraz źródłowy">
            <a:extLst>
              <a:ext uri="{FF2B5EF4-FFF2-40B4-BE49-F238E27FC236}">
                <a16:creationId xmlns:a16="http://schemas.microsoft.com/office/drawing/2014/main" id="{E7D7610A-B246-426D-A336-F0ACA0CF1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70" y="1802296"/>
            <a:ext cx="3060222" cy="17769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Zobacz obraz źródłowy">
            <a:extLst>
              <a:ext uri="{FF2B5EF4-FFF2-40B4-BE49-F238E27FC236}">
                <a16:creationId xmlns:a16="http://schemas.microsoft.com/office/drawing/2014/main" id="{EB58EB49-DD76-42BA-851C-26282428A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327" y="2118937"/>
            <a:ext cx="2655022" cy="199375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Obraz znaleziony dla: fight for human right">
            <a:extLst>
              <a:ext uri="{FF2B5EF4-FFF2-40B4-BE49-F238E27FC236}">
                <a16:creationId xmlns:a16="http://schemas.microsoft.com/office/drawing/2014/main" id="{F5C1AF88-9A7B-4E4E-8D74-79BBDA444D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411" y="4042735"/>
            <a:ext cx="25050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Obraz znaleziony dla: fight for human right">
            <a:extLst>
              <a:ext uri="{FF2B5EF4-FFF2-40B4-BE49-F238E27FC236}">
                <a16:creationId xmlns:a16="http://schemas.microsoft.com/office/drawing/2014/main" id="{17B9E76B-B5AC-4D8B-9665-D11C786EE6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0531" y="4388882"/>
            <a:ext cx="24955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FB4231DB-29B6-491F-9E1D-0D97BF710587}"/>
              </a:ext>
            </a:extLst>
          </p:cNvPr>
          <p:cNvPicPr>
            <a:picLocks noChangeAspect="1"/>
          </p:cNvPicPr>
          <p:nvPr/>
        </p:nvPicPr>
        <p:blipFill>
          <a:blip r:embed="rId7"/>
          <a:stretch>
            <a:fillRect/>
          </a:stretch>
        </p:blipFill>
        <p:spPr>
          <a:xfrm>
            <a:off x="6441624" y="3913566"/>
            <a:ext cx="2657475" cy="1790700"/>
          </a:xfrm>
          <a:prstGeom prst="rect">
            <a:avLst/>
          </a:prstGeom>
        </p:spPr>
      </p:pic>
      <p:pic>
        <p:nvPicPr>
          <p:cNvPr id="4108" name="Picture 12" descr="Zobacz obraz źródłowy">
            <a:extLst>
              <a:ext uri="{FF2B5EF4-FFF2-40B4-BE49-F238E27FC236}">
                <a16:creationId xmlns:a16="http://schemas.microsoft.com/office/drawing/2014/main" id="{342B91EE-603B-4D2B-AEB9-E0148337FF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8918" y="3981017"/>
            <a:ext cx="1756226" cy="126511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Obraz znaleziony dla: fight for children rights">
            <a:extLst>
              <a:ext uri="{FF2B5EF4-FFF2-40B4-BE49-F238E27FC236}">
                <a16:creationId xmlns:a16="http://schemas.microsoft.com/office/drawing/2014/main" id="{9C7D273F-4968-4A9E-8016-7BF7BC752B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1233" y="5039417"/>
            <a:ext cx="2240392" cy="148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72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CE9BEF-3961-4B70-A625-ED087A96255F}"/>
              </a:ext>
            </a:extLst>
          </p:cNvPr>
          <p:cNvSpPr>
            <a:spLocks noGrp="1"/>
          </p:cNvSpPr>
          <p:nvPr>
            <p:ph type="title"/>
          </p:nvPr>
        </p:nvSpPr>
        <p:spPr/>
        <p:txBody>
          <a:bodyPr>
            <a:normAutofit/>
          </a:bodyPr>
          <a:lstStyle/>
          <a:p>
            <a:r>
              <a:rPr lang="pl-PL" dirty="0">
                <a:solidFill>
                  <a:srgbClr val="000000"/>
                </a:solidFill>
                <a:latin typeface="Broadway" panose="04040905080B02020502" pitchFamily="82" charset="0"/>
              </a:rPr>
              <a:t>Human </a:t>
            </a:r>
            <a:r>
              <a:rPr lang="pl-PL" dirty="0" err="1">
                <a:solidFill>
                  <a:srgbClr val="000000"/>
                </a:solidFill>
                <a:latin typeface="Broadway" panose="04040905080B02020502" pitchFamily="82" charset="0"/>
              </a:rPr>
              <a:t>Rights</a:t>
            </a:r>
            <a:r>
              <a:rPr lang="pl-PL" dirty="0">
                <a:solidFill>
                  <a:srgbClr val="000000"/>
                </a:solidFill>
                <a:latin typeface="Broadway" panose="04040905080B02020502" pitchFamily="82" charset="0"/>
              </a:rPr>
              <a:t> </a:t>
            </a:r>
            <a:r>
              <a:rPr lang="pl-PL" dirty="0" err="1">
                <a:solidFill>
                  <a:srgbClr val="000000"/>
                </a:solidFill>
                <a:latin typeface="Broadway" panose="04040905080B02020502" pitchFamily="82" charset="0"/>
              </a:rPr>
              <a:t>Organizations</a:t>
            </a:r>
            <a:endParaRPr lang="pl-PL" dirty="0">
              <a:solidFill>
                <a:srgbClr val="000000"/>
              </a:solidFill>
              <a:latin typeface="Broadway" panose="04040905080B02020502" pitchFamily="82" charset="0"/>
            </a:endParaRPr>
          </a:p>
        </p:txBody>
      </p:sp>
      <p:sp>
        <p:nvSpPr>
          <p:cNvPr id="3" name="Symbol zastępczy zawartości 2">
            <a:extLst>
              <a:ext uri="{FF2B5EF4-FFF2-40B4-BE49-F238E27FC236}">
                <a16:creationId xmlns:a16="http://schemas.microsoft.com/office/drawing/2014/main" id="{010EDEFC-B7BB-4395-9AEF-7B01B88590B1}"/>
              </a:ext>
            </a:extLst>
          </p:cNvPr>
          <p:cNvSpPr>
            <a:spLocks noGrp="1"/>
          </p:cNvSpPr>
          <p:nvPr>
            <p:ph idx="1"/>
          </p:nvPr>
        </p:nvSpPr>
        <p:spPr>
          <a:xfrm>
            <a:off x="1066800" y="1838076"/>
            <a:ext cx="10058400" cy="4496463"/>
          </a:xfrm>
        </p:spPr>
        <p:txBody>
          <a:bodyPr>
            <a:normAutofit fontScale="85000" lnSpcReduction="10000"/>
          </a:bodyPr>
          <a:lstStyle/>
          <a:p>
            <a:endParaRPr lang="pl-PL" b="1" i="0" dirty="0">
              <a:solidFill>
                <a:srgbClr val="000000"/>
              </a:solidFill>
              <a:effectLst/>
              <a:latin typeface="Roboto"/>
            </a:endParaRPr>
          </a:p>
          <a:p>
            <a:r>
              <a:rPr lang="pl-PL" b="1" dirty="0" err="1">
                <a:solidFill>
                  <a:srgbClr val="000000"/>
                </a:solidFill>
                <a:latin typeface="Roboto"/>
              </a:rPr>
              <a:t>Amnesty</a:t>
            </a:r>
            <a:r>
              <a:rPr lang="pl-PL" b="1" dirty="0">
                <a:solidFill>
                  <a:srgbClr val="000000"/>
                </a:solidFill>
                <a:latin typeface="Roboto"/>
              </a:rPr>
              <a:t> International </a:t>
            </a:r>
            <a:r>
              <a:rPr lang="pl-PL" dirty="0">
                <a:solidFill>
                  <a:srgbClr val="000000"/>
                </a:solidFill>
                <a:latin typeface="Roboto"/>
              </a:rPr>
              <a:t>-</a:t>
            </a:r>
            <a:r>
              <a:rPr lang="en-US" dirty="0">
                <a:solidFill>
                  <a:srgbClr val="000000"/>
                </a:solidFill>
                <a:latin typeface="Roboto"/>
              </a:rPr>
              <a:t> investigates, documents and publishes reports on human rights violations around the world, take practical and effective action to stop violations and help victims</a:t>
            </a:r>
            <a:r>
              <a:rPr lang="pl-PL" dirty="0">
                <a:solidFill>
                  <a:srgbClr val="000000"/>
                </a:solidFill>
                <a:latin typeface="Roboto"/>
              </a:rPr>
              <a:t>;</a:t>
            </a:r>
          </a:p>
          <a:p>
            <a:r>
              <a:rPr lang="pl-PL" b="1" i="0" dirty="0">
                <a:solidFill>
                  <a:srgbClr val="111111"/>
                </a:solidFill>
                <a:effectLst/>
                <a:latin typeface="Roboto"/>
              </a:rPr>
              <a:t>International Human </a:t>
            </a:r>
            <a:r>
              <a:rPr lang="pl-PL" b="1" i="0" dirty="0" err="1">
                <a:solidFill>
                  <a:srgbClr val="111111"/>
                </a:solidFill>
                <a:effectLst/>
                <a:latin typeface="Roboto"/>
              </a:rPr>
              <a:t>Rights</a:t>
            </a:r>
            <a:r>
              <a:rPr lang="pl-PL" b="1" i="0" dirty="0">
                <a:solidFill>
                  <a:srgbClr val="111111"/>
                </a:solidFill>
                <a:effectLst/>
                <a:latin typeface="Roboto"/>
              </a:rPr>
              <a:t> </a:t>
            </a:r>
            <a:r>
              <a:rPr lang="pl-PL" b="1" i="0" dirty="0" err="1">
                <a:solidFill>
                  <a:srgbClr val="111111"/>
                </a:solidFill>
                <a:effectLst/>
                <a:latin typeface="Roboto"/>
              </a:rPr>
              <a:t>Commission</a:t>
            </a:r>
            <a:r>
              <a:rPr lang="pl-PL" b="1" i="0" dirty="0">
                <a:solidFill>
                  <a:srgbClr val="111111"/>
                </a:solidFill>
                <a:effectLst/>
                <a:latin typeface="Roboto"/>
              </a:rPr>
              <a:t> </a:t>
            </a:r>
            <a:r>
              <a:rPr lang="pl-PL" b="0" i="0" dirty="0">
                <a:solidFill>
                  <a:srgbClr val="111111"/>
                </a:solidFill>
                <a:effectLst/>
                <a:latin typeface="Roboto"/>
              </a:rPr>
              <a:t>– </a:t>
            </a:r>
            <a:r>
              <a:rPr lang="en-US" i="0" dirty="0">
                <a:solidFill>
                  <a:srgbClr val="111111"/>
                </a:solidFill>
                <a:effectLst/>
                <a:latin typeface="Roboto"/>
              </a:rPr>
              <a:t>organization</a:t>
            </a:r>
            <a:r>
              <a:rPr lang="en-US" b="0" i="0" dirty="0">
                <a:solidFill>
                  <a:srgbClr val="111111"/>
                </a:solidFill>
                <a:effectLst/>
                <a:latin typeface="Roboto"/>
              </a:rPr>
              <a:t> dedicated to implementing the Universal Declaration of Human Rights at, regional, national and international levels</a:t>
            </a:r>
            <a:r>
              <a:rPr lang="pl-PL" b="0" i="0" dirty="0">
                <a:solidFill>
                  <a:srgbClr val="111111"/>
                </a:solidFill>
                <a:effectLst/>
                <a:latin typeface="Roboto"/>
              </a:rPr>
              <a:t> </a:t>
            </a:r>
            <a:r>
              <a:rPr lang="pl-PL" b="0" i="0" dirty="0" err="1">
                <a:solidFill>
                  <a:srgbClr val="111111"/>
                </a:solidFill>
                <a:effectLst/>
                <a:latin typeface="Roboto"/>
              </a:rPr>
              <a:t>organization</a:t>
            </a:r>
            <a:r>
              <a:rPr lang="pl-PL" b="0" i="0" dirty="0">
                <a:solidFill>
                  <a:srgbClr val="000000"/>
                </a:solidFill>
                <a:effectLst/>
                <a:latin typeface="Roboto"/>
              </a:rPr>
              <a:t>;</a:t>
            </a:r>
          </a:p>
          <a:p>
            <a:r>
              <a:rPr lang="pl-PL" b="1" i="0" dirty="0">
                <a:solidFill>
                  <a:srgbClr val="111111"/>
                </a:solidFill>
                <a:effectLst/>
                <a:latin typeface="Roboto"/>
              </a:rPr>
              <a:t>Human </a:t>
            </a:r>
            <a:r>
              <a:rPr lang="pl-PL" b="1" i="0" dirty="0" err="1">
                <a:solidFill>
                  <a:srgbClr val="111111"/>
                </a:solidFill>
                <a:effectLst/>
                <a:latin typeface="Roboto"/>
              </a:rPr>
              <a:t>Rights</a:t>
            </a:r>
            <a:r>
              <a:rPr lang="pl-PL" b="1" i="0" dirty="0">
                <a:solidFill>
                  <a:srgbClr val="111111"/>
                </a:solidFill>
                <a:effectLst/>
                <a:latin typeface="Roboto"/>
              </a:rPr>
              <a:t> Watch </a:t>
            </a:r>
            <a:r>
              <a:rPr lang="pl-PL" b="0" i="0" dirty="0">
                <a:solidFill>
                  <a:srgbClr val="111111"/>
                </a:solidFill>
                <a:effectLst/>
                <a:latin typeface="Roboto"/>
              </a:rPr>
              <a:t>- </a:t>
            </a:r>
            <a:r>
              <a:rPr lang="en-US" b="0" i="0" dirty="0" err="1">
                <a:solidFill>
                  <a:srgbClr val="111111"/>
                </a:solidFill>
                <a:effectLst/>
                <a:latin typeface="Roboto"/>
              </a:rPr>
              <a:t>defence</a:t>
            </a:r>
            <a:r>
              <a:rPr lang="en-US" b="0" i="0" dirty="0">
                <a:solidFill>
                  <a:srgbClr val="111111"/>
                </a:solidFill>
                <a:effectLst/>
                <a:latin typeface="Roboto"/>
              </a:rPr>
              <a:t> of freedom of expression and belief</a:t>
            </a:r>
            <a:r>
              <a:rPr lang="pl-PL" b="0" i="0" dirty="0">
                <a:solidFill>
                  <a:srgbClr val="111111"/>
                </a:solidFill>
                <a:effectLst/>
                <a:latin typeface="Roboto"/>
              </a:rPr>
              <a:t>, </a:t>
            </a:r>
            <a:r>
              <a:rPr lang="en-US" b="0" i="0" dirty="0">
                <a:solidFill>
                  <a:srgbClr val="111111"/>
                </a:solidFill>
                <a:effectLst/>
                <a:latin typeface="Roboto"/>
              </a:rPr>
              <a:t>combating censorship</a:t>
            </a:r>
            <a:r>
              <a:rPr lang="pl-PL" dirty="0">
                <a:solidFill>
                  <a:srgbClr val="111111"/>
                </a:solidFill>
                <a:latin typeface="Roboto"/>
              </a:rPr>
              <a:t>, </a:t>
            </a:r>
            <a:r>
              <a:rPr lang="en-US" dirty="0">
                <a:solidFill>
                  <a:srgbClr val="111111"/>
                </a:solidFill>
                <a:latin typeface="Roboto"/>
              </a:rPr>
              <a:t>ensuring the right of defendants to a fair trial and possible asylum</a:t>
            </a:r>
            <a:r>
              <a:rPr lang="pl-PL" dirty="0">
                <a:solidFill>
                  <a:srgbClr val="111111"/>
                </a:solidFill>
                <a:latin typeface="Roboto"/>
              </a:rPr>
              <a:t>, </a:t>
            </a:r>
            <a:r>
              <a:rPr lang="pl-PL" dirty="0" err="1">
                <a:solidFill>
                  <a:srgbClr val="111111"/>
                </a:solidFill>
                <a:latin typeface="Roboto"/>
              </a:rPr>
              <a:t>tackling</a:t>
            </a:r>
            <a:r>
              <a:rPr lang="pl-PL" dirty="0">
                <a:solidFill>
                  <a:srgbClr val="111111"/>
                </a:solidFill>
                <a:latin typeface="Roboto"/>
              </a:rPr>
              <a:t> </a:t>
            </a:r>
            <a:r>
              <a:rPr lang="pl-PL" dirty="0" err="1">
                <a:solidFill>
                  <a:srgbClr val="111111"/>
                </a:solidFill>
                <a:latin typeface="Roboto"/>
              </a:rPr>
              <a:t>political</a:t>
            </a:r>
            <a:r>
              <a:rPr lang="pl-PL" dirty="0">
                <a:solidFill>
                  <a:srgbClr val="111111"/>
                </a:solidFill>
                <a:latin typeface="Roboto"/>
              </a:rPr>
              <a:t> </a:t>
            </a:r>
            <a:r>
              <a:rPr lang="pl-PL" dirty="0" err="1">
                <a:solidFill>
                  <a:srgbClr val="111111"/>
                </a:solidFill>
                <a:latin typeface="Roboto"/>
              </a:rPr>
              <a:t>assassinations</a:t>
            </a:r>
            <a:r>
              <a:rPr lang="pl-PL" dirty="0">
                <a:solidFill>
                  <a:srgbClr val="111111"/>
                </a:solidFill>
                <a:latin typeface="Roboto"/>
              </a:rPr>
              <a:t>,</a:t>
            </a:r>
            <a:r>
              <a:rPr lang="en-US" dirty="0">
                <a:solidFill>
                  <a:srgbClr val="111111"/>
                </a:solidFill>
                <a:latin typeface="Roboto"/>
              </a:rPr>
              <a:t> protection of women's rights (including the right to abortion) and the rights of the child</a:t>
            </a:r>
            <a:r>
              <a:rPr lang="pl-PL" dirty="0">
                <a:solidFill>
                  <a:srgbClr val="111111"/>
                </a:solidFill>
                <a:latin typeface="Roboto"/>
              </a:rPr>
              <a:t>;</a:t>
            </a:r>
            <a:endParaRPr lang="pl-PL" b="0" i="0" dirty="0">
              <a:solidFill>
                <a:srgbClr val="111111"/>
              </a:solidFill>
              <a:effectLst/>
              <a:latin typeface="Roboto"/>
            </a:endParaRPr>
          </a:p>
          <a:p>
            <a:r>
              <a:rPr lang="en-US" b="1" dirty="0">
                <a:solidFill>
                  <a:srgbClr val="000000"/>
                </a:solidFill>
                <a:latin typeface="Roboto"/>
              </a:rPr>
              <a:t>Helsinki Foundation for Human Rights</a:t>
            </a:r>
            <a:r>
              <a:rPr lang="pl-PL" b="1" dirty="0">
                <a:solidFill>
                  <a:srgbClr val="000000"/>
                </a:solidFill>
                <a:latin typeface="Roboto"/>
              </a:rPr>
              <a:t> </a:t>
            </a:r>
            <a:r>
              <a:rPr lang="pl-PL" dirty="0">
                <a:solidFill>
                  <a:srgbClr val="000000"/>
                </a:solidFill>
                <a:latin typeface="Roboto"/>
              </a:rPr>
              <a:t>- </a:t>
            </a:r>
            <a:r>
              <a:rPr lang="en-US" dirty="0">
                <a:solidFill>
                  <a:srgbClr val="000000"/>
                </a:solidFill>
                <a:latin typeface="Roboto"/>
              </a:rPr>
              <a:t>conducts educational </a:t>
            </a:r>
            <a:r>
              <a:rPr lang="en-US" dirty="0" err="1">
                <a:solidFill>
                  <a:srgbClr val="000000"/>
                </a:solidFill>
                <a:latin typeface="Roboto"/>
              </a:rPr>
              <a:t>programmes</a:t>
            </a:r>
            <a:r>
              <a:rPr lang="en-US" dirty="0">
                <a:solidFill>
                  <a:srgbClr val="000000"/>
                </a:solidFill>
                <a:latin typeface="Roboto"/>
              </a:rPr>
              <a:t> in the field of human rights protection</a:t>
            </a:r>
            <a:r>
              <a:rPr lang="pl-PL" dirty="0">
                <a:solidFill>
                  <a:srgbClr val="000000"/>
                </a:solidFill>
                <a:latin typeface="Roboto"/>
              </a:rPr>
              <a:t>,</a:t>
            </a:r>
            <a:r>
              <a:rPr lang="en-US" dirty="0">
                <a:solidFill>
                  <a:srgbClr val="000000"/>
                </a:solidFill>
                <a:latin typeface="Roboto"/>
              </a:rPr>
              <a:t> monitors the activities of the various institutions on which the level of the rule of law depends</a:t>
            </a:r>
            <a:r>
              <a:rPr lang="pl-PL" dirty="0">
                <a:solidFill>
                  <a:srgbClr val="000000"/>
                </a:solidFill>
                <a:latin typeface="Roboto"/>
              </a:rPr>
              <a:t>, </a:t>
            </a:r>
            <a:r>
              <a:rPr lang="en-US" dirty="0">
                <a:solidFill>
                  <a:srgbClr val="000000"/>
                </a:solidFill>
                <a:latin typeface="Roboto"/>
              </a:rPr>
              <a:t>conducts or joins legal proceedings</a:t>
            </a:r>
            <a:r>
              <a:rPr lang="pl-PL" dirty="0">
                <a:solidFill>
                  <a:srgbClr val="000000"/>
                </a:solidFill>
                <a:latin typeface="Roboto"/>
              </a:rPr>
              <a:t>, </a:t>
            </a:r>
            <a:r>
              <a:rPr lang="pl-PL" dirty="0" err="1">
                <a:solidFill>
                  <a:srgbClr val="000000"/>
                </a:solidFill>
                <a:latin typeface="Roboto"/>
              </a:rPr>
              <a:t>legal</a:t>
            </a:r>
            <a:r>
              <a:rPr lang="pl-PL" dirty="0">
                <a:solidFill>
                  <a:srgbClr val="000000"/>
                </a:solidFill>
                <a:latin typeface="Roboto"/>
              </a:rPr>
              <a:t> </a:t>
            </a:r>
            <a:r>
              <a:rPr lang="pl-PL" dirty="0" err="1">
                <a:solidFill>
                  <a:srgbClr val="000000"/>
                </a:solidFill>
                <a:latin typeface="Roboto"/>
              </a:rPr>
              <a:t>advice</a:t>
            </a:r>
            <a:r>
              <a:rPr lang="pl-PL" dirty="0">
                <a:solidFill>
                  <a:srgbClr val="000000"/>
                </a:solidFill>
                <a:latin typeface="Roboto"/>
              </a:rPr>
              <a:t>;</a:t>
            </a:r>
          </a:p>
          <a:p>
            <a:r>
              <a:rPr lang="en-US" b="1" dirty="0">
                <a:solidFill>
                  <a:srgbClr val="000000"/>
                </a:solidFill>
                <a:latin typeface="Roboto"/>
              </a:rPr>
              <a:t>International Red Cross and Red Crescent Movement</a:t>
            </a:r>
            <a:r>
              <a:rPr lang="pl-PL" b="1" dirty="0">
                <a:solidFill>
                  <a:srgbClr val="000000"/>
                </a:solidFill>
                <a:latin typeface="Roboto"/>
              </a:rPr>
              <a:t> </a:t>
            </a:r>
            <a:r>
              <a:rPr lang="pl-PL" dirty="0">
                <a:solidFill>
                  <a:srgbClr val="000000"/>
                </a:solidFill>
                <a:latin typeface="Roboto"/>
              </a:rPr>
              <a:t>- 9</a:t>
            </a:r>
            <a:r>
              <a:rPr lang="en-US" b="0" i="0" dirty="0">
                <a:solidFill>
                  <a:srgbClr val="111111"/>
                </a:solidFill>
                <a:effectLst/>
                <a:latin typeface="Roboto"/>
              </a:rPr>
              <a:t>7 million volunteers in nearly every country in the world</a:t>
            </a:r>
            <a:r>
              <a:rPr lang="pl-PL" b="0" i="0" dirty="0">
                <a:solidFill>
                  <a:srgbClr val="111111"/>
                </a:solidFill>
                <a:effectLst/>
                <a:latin typeface="Roboto"/>
              </a:rPr>
              <a:t>, </a:t>
            </a:r>
            <a:r>
              <a:rPr lang="en-US" b="0" i="0" dirty="0">
                <a:solidFill>
                  <a:srgbClr val="111111"/>
                </a:solidFill>
                <a:effectLst/>
                <a:latin typeface="Roboto"/>
              </a:rPr>
              <a:t>protection of life and health</a:t>
            </a:r>
            <a:r>
              <a:rPr lang="pl-PL" b="0" i="0" dirty="0">
                <a:solidFill>
                  <a:srgbClr val="111111"/>
                </a:solidFill>
                <a:effectLst/>
                <a:latin typeface="Roboto"/>
              </a:rPr>
              <a:t>, developing </a:t>
            </a:r>
            <a:r>
              <a:rPr lang="pl-PL" b="0" i="0" dirty="0" err="1">
                <a:solidFill>
                  <a:srgbClr val="111111"/>
                </a:solidFill>
                <a:effectLst/>
                <a:latin typeface="Roboto"/>
              </a:rPr>
              <a:t>social</a:t>
            </a:r>
            <a:r>
              <a:rPr lang="pl-PL" b="0" i="0" dirty="0">
                <a:solidFill>
                  <a:srgbClr val="111111"/>
                </a:solidFill>
                <a:effectLst/>
                <a:latin typeface="Roboto"/>
              </a:rPr>
              <a:t> </a:t>
            </a:r>
            <a:r>
              <a:rPr lang="pl-PL" b="0" i="0" dirty="0" err="1">
                <a:solidFill>
                  <a:srgbClr val="111111"/>
                </a:solidFill>
                <a:effectLst/>
                <a:latin typeface="Roboto"/>
              </a:rPr>
              <a:t>assistance</a:t>
            </a:r>
            <a:r>
              <a:rPr lang="pl-PL" b="0" i="0" dirty="0">
                <a:solidFill>
                  <a:srgbClr val="111111"/>
                </a:solidFill>
                <a:effectLst/>
                <a:latin typeface="Roboto"/>
              </a:rPr>
              <a:t>, </a:t>
            </a:r>
            <a:r>
              <a:rPr lang="en-US" b="0" i="0" dirty="0">
                <a:solidFill>
                  <a:srgbClr val="111111"/>
                </a:solidFill>
                <a:effectLst/>
                <a:latin typeface="Roboto"/>
              </a:rPr>
              <a:t>constant willingness to provide assistance</a:t>
            </a:r>
            <a:r>
              <a:rPr lang="pl-PL" dirty="0">
                <a:solidFill>
                  <a:srgbClr val="000000"/>
                </a:solidFill>
                <a:latin typeface="Roboto"/>
              </a:rPr>
              <a:t>;</a:t>
            </a:r>
          </a:p>
          <a:p>
            <a:r>
              <a:rPr lang="en-US" b="1" i="0" dirty="0">
                <a:solidFill>
                  <a:srgbClr val="000000"/>
                </a:solidFill>
                <a:effectLst/>
                <a:latin typeface="Roboto"/>
              </a:rPr>
              <a:t>Council of Europe</a:t>
            </a:r>
            <a:r>
              <a:rPr lang="pl-PL" dirty="0">
                <a:solidFill>
                  <a:srgbClr val="000000"/>
                </a:solidFill>
                <a:latin typeface="Roboto"/>
              </a:rPr>
              <a:t> </a:t>
            </a:r>
            <a:r>
              <a:rPr lang="pl-PL" b="0" i="0" dirty="0">
                <a:solidFill>
                  <a:srgbClr val="000000"/>
                </a:solidFill>
                <a:effectLst/>
                <a:latin typeface="Roboto"/>
              </a:rPr>
              <a:t>- </a:t>
            </a:r>
            <a:r>
              <a:rPr lang="en-US" b="0" i="0" dirty="0">
                <a:solidFill>
                  <a:srgbClr val="000000"/>
                </a:solidFill>
                <a:effectLst/>
                <a:latin typeface="Roboto"/>
              </a:rPr>
              <a:t>promoting and protecting human rights, democracy and cooperation between Member States in the field of culture</a:t>
            </a:r>
            <a:r>
              <a:rPr lang="pl-PL" b="0" i="0" dirty="0">
                <a:solidFill>
                  <a:srgbClr val="000000"/>
                </a:solidFill>
                <a:effectLst/>
                <a:latin typeface="Roboto"/>
              </a:rPr>
              <a:t>; </a:t>
            </a:r>
            <a:r>
              <a:rPr lang="en-US" b="0" i="0" dirty="0">
                <a:solidFill>
                  <a:srgbClr val="000000"/>
                </a:solidFill>
                <a:effectLst/>
                <a:latin typeface="Roboto"/>
              </a:rPr>
              <a:t>Its seat is in Strasbourg</a:t>
            </a:r>
            <a:r>
              <a:rPr lang="pl-PL" b="0" i="0" dirty="0">
                <a:solidFill>
                  <a:srgbClr val="000000"/>
                </a:solidFill>
                <a:effectLst/>
                <a:latin typeface="Roboto"/>
              </a:rPr>
              <a:t>;</a:t>
            </a:r>
          </a:p>
          <a:p>
            <a:r>
              <a:rPr lang="en-US" b="1" i="0" dirty="0">
                <a:solidFill>
                  <a:srgbClr val="000000"/>
                </a:solidFill>
                <a:effectLst/>
                <a:latin typeface="Roboto"/>
              </a:rPr>
              <a:t>European Convention on Human Rights</a:t>
            </a:r>
            <a:r>
              <a:rPr lang="pl-PL" b="1" i="0" dirty="0">
                <a:solidFill>
                  <a:srgbClr val="000000"/>
                </a:solidFill>
                <a:effectLst/>
                <a:latin typeface="Roboto"/>
              </a:rPr>
              <a:t> </a:t>
            </a:r>
            <a:r>
              <a:rPr lang="pl-PL" dirty="0">
                <a:solidFill>
                  <a:srgbClr val="000000"/>
                </a:solidFill>
                <a:latin typeface="Roboto"/>
              </a:rPr>
              <a:t>- </a:t>
            </a:r>
            <a:r>
              <a:rPr lang="en-US" dirty="0">
                <a:solidFill>
                  <a:srgbClr val="000000"/>
                </a:solidFill>
                <a:latin typeface="Roboto"/>
              </a:rPr>
              <a:t>an international agreement on the protection of human rights concluded by the Member States of the Council of Europe.</a:t>
            </a:r>
            <a:r>
              <a:rPr lang="en-US" b="0" i="0" dirty="0">
                <a:solidFill>
                  <a:srgbClr val="000000"/>
                </a:solidFill>
                <a:effectLst/>
                <a:latin typeface="Roboto"/>
              </a:rPr>
              <a:t> </a:t>
            </a:r>
            <a:endParaRPr lang="pl-PL" b="0" i="0" dirty="0">
              <a:solidFill>
                <a:srgbClr val="000000"/>
              </a:solidFill>
              <a:effectLst/>
              <a:latin typeface="Roboto"/>
            </a:endParaRPr>
          </a:p>
        </p:txBody>
      </p:sp>
    </p:spTree>
    <p:extLst>
      <p:ext uri="{BB962C8B-B14F-4D97-AF65-F5344CB8AC3E}">
        <p14:creationId xmlns:p14="http://schemas.microsoft.com/office/powerpoint/2010/main" val="214961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obacz obraz źródłowy">
            <a:extLst>
              <a:ext uri="{FF2B5EF4-FFF2-40B4-BE49-F238E27FC236}">
                <a16:creationId xmlns:a16="http://schemas.microsoft.com/office/drawing/2014/main" id="{62F35B8E-AEE3-474D-9524-8000D2D207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2" r="2410" b="-669"/>
          <a:stretch/>
        </p:blipFill>
        <p:spPr bwMode="auto">
          <a:xfrm>
            <a:off x="1683027" y="556591"/>
            <a:ext cx="8587408" cy="591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5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8F3A0D-AD18-4CB3-8839-2B691EF696D7}"/>
              </a:ext>
            </a:extLst>
          </p:cNvPr>
          <p:cNvSpPr>
            <a:spLocks noGrp="1"/>
          </p:cNvSpPr>
          <p:nvPr>
            <p:ph type="title"/>
          </p:nvPr>
        </p:nvSpPr>
        <p:spPr/>
        <p:txBody>
          <a:bodyPr>
            <a:normAutofit/>
          </a:bodyPr>
          <a:lstStyle/>
          <a:p>
            <a:r>
              <a:rPr lang="pl-PL" sz="4300" dirty="0" err="1">
                <a:solidFill>
                  <a:srgbClr val="000000"/>
                </a:solidFill>
                <a:latin typeface="Broadway" panose="04040905080B02020502" pitchFamily="82" charset="0"/>
              </a:rPr>
              <a:t>Famous</a:t>
            </a:r>
            <a:r>
              <a:rPr lang="pl-PL" sz="4300" dirty="0">
                <a:solidFill>
                  <a:srgbClr val="000000"/>
                </a:solidFill>
                <a:latin typeface="Broadway" panose="04040905080B02020502" pitchFamily="82" charset="0"/>
              </a:rPr>
              <a:t> </a:t>
            </a:r>
            <a:r>
              <a:rPr lang="pl-PL" sz="4300" dirty="0" err="1">
                <a:solidFill>
                  <a:srgbClr val="000000"/>
                </a:solidFill>
                <a:latin typeface="Broadway" panose="04040905080B02020502" pitchFamily="82" charset="0"/>
              </a:rPr>
              <a:t>human</a:t>
            </a:r>
            <a:r>
              <a:rPr lang="pl-PL" sz="4300" dirty="0">
                <a:solidFill>
                  <a:srgbClr val="000000"/>
                </a:solidFill>
                <a:latin typeface="Broadway" panose="04040905080B02020502" pitchFamily="82" charset="0"/>
              </a:rPr>
              <a:t> </a:t>
            </a:r>
            <a:r>
              <a:rPr lang="pl-PL" sz="4300" dirty="0" err="1">
                <a:solidFill>
                  <a:srgbClr val="000000"/>
                </a:solidFill>
                <a:latin typeface="Broadway" panose="04040905080B02020502" pitchFamily="82" charset="0"/>
              </a:rPr>
              <a:t>rights</a:t>
            </a:r>
            <a:r>
              <a:rPr lang="pl-PL" sz="4300" dirty="0">
                <a:solidFill>
                  <a:srgbClr val="000000"/>
                </a:solidFill>
                <a:latin typeface="Broadway" panose="04040905080B02020502" pitchFamily="82" charset="0"/>
              </a:rPr>
              <a:t> </a:t>
            </a:r>
            <a:r>
              <a:rPr lang="pl-PL" sz="4300" dirty="0" err="1">
                <a:solidFill>
                  <a:srgbClr val="000000"/>
                </a:solidFill>
                <a:latin typeface="Broadway" panose="04040905080B02020502" pitchFamily="82" charset="0"/>
              </a:rPr>
              <a:t>defenders</a:t>
            </a:r>
            <a:endParaRPr lang="pl-PL" sz="4300" dirty="0">
              <a:solidFill>
                <a:srgbClr val="000000"/>
              </a:solidFill>
              <a:latin typeface="Broadway" panose="04040905080B02020502" pitchFamily="82" charset="0"/>
            </a:endParaRPr>
          </a:p>
        </p:txBody>
      </p:sp>
      <p:sp>
        <p:nvSpPr>
          <p:cNvPr id="3" name="Symbol zastępczy zawartości 2">
            <a:extLst>
              <a:ext uri="{FF2B5EF4-FFF2-40B4-BE49-F238E27FC236}">
                <a16:creationId xmlns:a16="http://schemas.microsoft.com/office/drawing/2014/main" id="{0D5A1DC8-5C5E-475D-BFF7-3DFDADF83411}"/>
              </a:ext>
            </a:extLst>
          </p:cNvPr>
          <p:cNvSpPr>
            <a:spLocks noGrp="1"/>
          </p:cNvSpPr>
          <p:nvPr>
            <p:ph idx="1"/>
          </p:nvPr>
        </p:nvSpPr>
        <p:spPr/>
        <p:txBody>
          <a:bodyPr/>
          <a:lstStyle/>
          <a:p>
            <a:r>
              <a:rPr lang="pl-PL" b="1" dirty="0">
                <a:solidFill>
                  <a:schemeClr val="bg2">
                    <a:lumMod val="10000"/>
                  </a:schemeClr>
                </a:solidFill>
                <a:latin typeface="Georgia" panose="02040502050405020303" pitchFamily="18" charset="0"/>
              </a:rPr>
              <a:t>Abraham Lincoln</a:t>
            </a:r>
          </a:p>
          <a:p>
            <a:r>
              <a:rPr lang="pl-PL" b="1" dirty="0" err="1">
                <a:solidFill>
                  <a:schemeClr val="bg2">
                    <a:lumMod val="10000"/>
                  </a:schemeClr>
                </a:solidFill>
                <a:latin typeface="Georgia" panose="02040502050405020303" pitchFamily="18" charset="0"/>
              </a:rPr>
              <a:t>Harriet</a:t>
            </a:r>
            <a:r>
              <a:rPr lang="pl-PL" b="1" dirty="0">
                <a:solidFill>
                  <a:schemeClr val="bg2">
                    <a:lumMod val="10000"/>
                  </a:schemeClr>
                </a:solidFill>
                <a:latin typeface="Georgia" panose="02040502050405020303" pitchFamily="18" charset="0"/>
              </a:rPr>
              <a:t> </a:t>
            </a:r>
            <a:r>
              <a:rPr lang="pl-PL" b="1" dirty="0" err="1">
                <a:solidFill>
                  <a:schemeClr val="bg2">
                    <a:lumMod val="10000"/>
                  </a:schemeClr>
                </a:solidFill>
                <a:latin typeface="Georgia" panose="02040502050405020303" pitchFamily="18" charset="0"/>
              </a:rPr>
              <a:t>Tubman</a:t>
            </a:r>
            <a:endParaRPr lang="pl-PL" b="1" dirty="0">
              <a:solidFill>
                <a:schemeClr val="bg2">
                  <a:lumMod val="10000"/>
                </a:schemeClr>
              </a:solidFill>
              <a:latin typeface="Georgia" panose="02040502050405020303" pitchFamily="18" charset="0"/>
            </a:endParaRPr>
          </a:p>
          <a:p>
            <a:r>
              <a:rPr lang="pl-PL" b="1" dirty="0">
                <a:solidFill>
                  <a:schemeClr val="bg2">
                    <a:lumMod val="10000"/>
                  </a:schemeClr>
                </a:solidFill>
                <a:latin typeface="Georgia" panose="02040502050405020303" pitchFamily="18" charset="0"/>
              </a:rPr>
              <a:t>Frederick </a:t>
            </a:r>
            <a:r>
              <a:rPr lang="pl-PL" b="1" dirty="0" err="1">
                <a:solidFill>
                  <a:schemeClr val="bg2">
                    <a:lumMod val="10000"/>
                  </a:schemeClr>
                </a:solidFill>
                <a:latin typeface="Georgia" panose="02040502050405020303" pitchFamily="18" charset="0"/>
              </a:rPr>
              <a:t>Douglass</a:t>
            </a:r>
            <a:endParaRPr lang="pl-PL" b="1" dirty="0">
              <a:solidFill>
                <a:schemeClr val="bg2">
                  <a:lumMod val="10000"/>
                </a:schemeClr>
              </a:solidFill>
              <a:latin typeface="Georgia" panose="02040502050405020303" pitchFamily="18" charset="0"/>
            </a:endParaRPr>
          </a:p>
          <a:p>
            <a:r>
              <a:rPr lang="pl-PL" b="1" dirty="0">
                <a:solidFill>
                  <a:schemeClr val="bg2">
                    <a:lumMod val="10000"/>
                  </a:schemeClr>
                </a:solidFill>
                <a:latin typeface="Georgia" panose="02040502050405020303" pitchFamily="18" charset="0"/>
              </a:rPr>
              <a:t>Nelson Mandela</a:t>
            </a:r>
          </a:p>
          <a:p>
            <a:r>
              <a:rPr lang="pl-PL" b="1" dirty="0">
                <a:solidFill>
                  <a:schemeClr val="bg2">
                    <a:lumMod val="10000"/>
                  </a:schemeClr>
                </a:solidFill>
                <a:latin typeface="Georgia" panose="02040502050405020303" pitchFamily="18" charset="0"/>
              </a:rPr>
              <a:t>Martin </a:t>
            </a:r>
            <a:r>
              <a:rPr lang="pl-PL" b="1" dirty="0" err="1">
                <a:solidFill>
                  <a:schemeClr val="bg2">
                    <a:lumMod val="10000"/>
                  </a:schemeClr>
                </a:solidFill>
                <a:latin typeface="Georgia" panose="02040502050405020303" pitchFamily="18" charset="0"/>
              </a:rPr>
              <a:t>Luther</a:t>
            </a:r>
            <a:r>
              <a:rPr lang="pl-PL" b="1" dirty="0">
                <a:solidFill>
                  <a:schemeClr val="bg2">
                    <a:lumMod val="10000"/>
                  </a:schemeClr>
                </a:solidFill>
                <a:latin typeface="Georgia" panose="02040502050405020303" pitchFamily="18" charset="0"/>
              </a:rPr>
              <a:t> King</a:t>
            </a:r>
          </a:p>
          <a:p>
            <a:r>
              <a:rPr lang="pl-PL" b="1" dirty="0" err="1">
                <a:solidFill>
                  <a:schemeClr val="bg2">
                    <a:lumMod val="10000"/>
                  </a:schemeClr>
                </a:solidFill>
                <a:latin typeface="Georgia" panose="02040502050405020303" pitchFamily="18" charset="0"/>
              </a:rPr>
              <a:t>Mikgail</a:t>
            </a:r>
            <a:r>
              <a:rPr lang="pl-PL" b="1" dirty="0">
                <a:solidFill>
                  <a:schemeClr val="bg2">
                    <a:lumMod val="10000"/>
                  </a:schemeClr>
                </a:solidFill>
                <a:latin typeface="Georgia" panose="02040502050405020303" pitchFamily="18" charset="0"/>
              </a:rPr>
              <a:t> </a:t>
            </a:r>
            <a:r>
              <a:rPr lang="pl-PL" b="1" dirty="0" err="1">
                <a:solidFill>
                  <a:schemeClr val="bg2">
                    <a:lumMod val="10000"/>
                  </a:schemeClr>
                </a:solidFill>
                <a:latin typeface="Georgia" panose="02040502050405020303" pitchFamily="18" charset="0"/>
              </a:rPr>
              <a:t>Gorbachev</a:t>
            </a:r>
            <a:endParaRPr lang="pl-PL" b="1" dirty="0">
              <a:solidFill>
                <a:schemeClr val="bg2">
                  <a:lumMod val="10000"/>
                </a:schemeClr>
              </a:solidFill>
              <a:latin typeface="Georgia" panose="02040502050405020303" pitchFamily="18" charset="0"/>
            </a:endParaRPr>
          </a:p>
          <a:p>
            <a:r>
              <a:rPr lang="pl-PL" b="1" dirty="0">
                <a:solidFill>
                  <a:schemeClr val="bg2">
                    <a:lumMod val="10000"/>
                  </a:schemeClr>
                </a:solidFill>
                <a:latin typeface="Georgia" panose="02040502050405020303" pitchFamily="18" charset="0"/>
              </a:rPr>
              <a:t>William </a:t>
            </a:r>
            <a:r>
              <a:rPr lang="pl-PL" b="1" dirty="0" err="1">
                <a:solidFill>
                  <a:schemeClr val="bg2">
                    <a:lumMod val="10000"/>
                  </a:schemeClr>
                </a:solidFill>
                <a:latin typeface="Georgia" panose="02040502050405020303" pitchFamily="18" charset="0"/>
              </a:rPr>
              <a:t>Wilberforce</a:t>
            </a:r>
            <a:endParaRPr lang="pl-PL" b="1" dirty="0">
              <a:solidFill>
                <a:schemeClr val="bg2">
                  <a:lumMod val="10000"/>
                </a:schemeClr>
              </a:solidFill>
              <a:latin typeface="Georgia" panose="02040502050405020303" pitchFamily="18" charset="0"/>
            </a:endParaRPr>
          </a:p>
          <a:p>
            <a:r>
              <a:rPr lang="pl-PL" b="1" dirty="0">
                <a:solidFill>
                  <a:schemeClr val="bg2">
                    <a:lumMod val="10000"/>
                  </a:schemeClr>
                </a:solidFill>
                <a:latin typeface="Georgia" panose="02040502050405020303" pitchFamily="18" charset="0"/>
              </a:rPr>
              <a:t>Lech Wałęsa</a:t>
            </a:r>
          </a:p>
          <a:p>
            <a:r>
              <a:rPr lang="pl-PL" b="1" dirty="0" err="1">
                <a:solidFill>
                  <a:schemeClr val="bg2">
                    <a:lumMod val="10000"/>
                  </a:schemeClr>
                </a:solidFill>
                <a:latin typeface="Georgia" panose="02040502050405020303" pitchFamily="18" charset="0"/>
              </a:rPr>
              <a:t>Olaudach</a:t>
            </a:r>
            <a:r>
              <a:rPr lang="pl-PL" b="1" dirty="0">
                <a:solidFill>
                  <a:schemeClr val="bg2">
                    <a:lumMod val="10000"/>
                  </a:schemeClr>
                </a:solidFill>
                <a:latin typeface="Georgia" panose="02040502050405020303" pitchFamily="18" charset="0"/>
              </a:rPr>
              <a:t> </a:t>
            </a:r>
            <a:r>
              <a:rPr lang="pl-PL" b="1" dirty="0" err="1">
                <a:solidFill>
                  <a:schemeClr val="bg2">
                    <a:lumMod val="10000"/>
                  </a:schemeClr>
                </a:solidFill>
                <a:latin typeface="Georgia" panose="02040502050405020303" pitchFamily="18" charset="0"/>
              </a:rPr>
              <a:t>Equiano</a:t>
            </a:r>
            <a:endParaRPr lang="pl-PL" b="1" dirty="0">
              <a:solidFill>
                <a:schemeClr val="bg2">
                  <a:lumMod val="10000"/>
                </a:schemeClr>
              </a:solidFill>
              <a:latin typeface="Georgia" panose="02040502050405020303" pitchFamily="18" charset="0"/>
            </a:endParaRPr>
          </a:p>
          <a:p>
            <a:r>
              <a:rPr lang="pl-PL" b="1" dirty="0">
                <a:solidFill>
                  <a:schemeClr val="bg2">
                    <a:lumMod val="10000"/>
                  </a:schemeClr>
                </a:solidFill>
                <a:latin typeface="Georgia" panose="02040502050405020303" pitchFamily="18" charset="0"/>
              </a:rPr>
              <a:t>George Orwell</a:t>
            </a:r>
          </a:p>
        </p:txBody>
      </p:sp>
      <p:pic>
        <p:nvPicPr>
          <p:cNvPr id="5122" name="Picture 2">
            <a:extLst>
              <a:ext uri="{FF2B5EF4-FFF2-40B4-BE49-F238E27FC236}">
                <a16:creationId xmlns:a16="http://schemas.microsoft.com/office/drawing/2014/main" id="{03947C24-7EC4-4196-9CB9-0FB66DAD1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2208573"/>
            <a:ext cx="1871420" cy="14705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9FB05671-3B9B-4CC1-884C-C33C740EF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9111" y="4240253"/>
            <a:ext cx="1652416" cy="18837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CC7C5A3C-B6EC-41BA-B362-9A73BE828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1844" y="1880533"/>
            <a:ext cx="1652416" cy="198289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arriet_Tubman">
            <a:extLst>
              <a:ext uri="{FF2B5EF4-FFF2-40B4-BE49-F238E27FC236}">
                <a16:creationId xmlns:a16="http://schemas.microsoft.com/office/drawing/2014/main" id="{20F890F9-1677-4BC5-B40D-37B89FC9B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5913" y="2473774"/>
            <a:ext cx="1428750" cy="147057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dougalss">
            <a:extLst>
              <a:ext uri="{FF2B5EF4-FFF2-40B4-BE49-F238E27FC236}">
                <a16:creationId xmlns:a16="http://schemas.microsoft.com/office/drawing/2014/main" id="{DB228D6C-01D7-44AB-A374-92718A9052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9920" y="4086019"/>
            <a:ext cx="142875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91F6FB49-BFB8-44E6-9057-8B7D4D56AE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7070" y="4718010"/>
            <a:ext cx="142875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87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1BA006-C807-414D-ACC9-39CBD827BC34}"/>
              </a:ext>
            </a:extLst>
          </p:cNvPr>
          <p:cNvSpPr>
            <a:spLocks noGrp="1"/>
          </p:cNvSpPr>
          <p:nvPr>
            <p:ph type="title"/>
          </p:nvPr>
        </p:nvSpPr>
        <p:spPr/>
        <p:txBody>
          <a:bodyPr/>
          <a:lstStyle/>
          <a:p>
            <a:r>
              <a:rPr lang="pl-PL" sz="4300" dirty="0" err="1">
                <a:solidFill>
                  <a:srgbClr val="000000"/>
                </a:solidFill>
                <a:latin typeface="Broadway" panose="04040905080B02020502" pitchFamily="82" charset="0"/>
              </a:rPr>
              <a:t>Humans</a:t>
            </a:r>
            <a:r>
              <a:rPr lang="pl-PL" sz="4300" dirty="0">
                <a:solidFill>
                  <a:srgbClr val="000000"/>
                </a:solidFill>
                <a:latin typeface="Broadway" panose="04040905080B02020502" pitchFamily="82" charset="0"/>
              </a:rPr>
              <a:t> </a:t>
            </a:r>
            <a:r>
              <a:rPr lang="pl-PL" sz="4300" dirty="0" err="1">
                <a:solidFill>
                  <a:srgbClr val="000000"/>
                </a:solidFill>
                <a:latin typeface="Broadway" panose="04040905080B02020502" pitchFamily="82" charset="0"/>
              </a:rPr>
              <a:t>Rights</a:t>
            </a:r>
            <a:r>
              <a:rPr lang="pl-PL" sz="4300" dirty="0">
                <a:solidFill>
                  <a:srgbClr val="000000"/>
                </a:solidFill>
                <a:latin typeface="Broadway" panose="04040905080B02020502" pitchFamily="82" charset="0"/>
              </a:rPr>
              <a:t> Day</a:t>
            </a:r>
          </a:p>
        </p:txBody>
      </p:sp>
      <p:sp>
        <p:nvSpPr>
          <p:cNvPr id="3" name="Symbol zastępczy zawartości 2">
            <a:extLst>
              <a:ext uri="{FF2B5EF4-FFF2-40B4-BE49-F238E27FC236}">
                <a16:creationId xmlns:a16="http://schemas.microsoft.com/office/drawing/2014/main" id="{2536DF85-EB32-4206-8BED-50C991868AF0}"/>
              </a:ext>
            </a:extLst>
          </p:cNvPr>
          <p:cNvSpPr>
            <a:spLocks noGrp="1"/>
          </p:cNvSpPr>
          <p:nvPr>
            <p:ph idx="1"/>
          </p:nvPr>
        </p:nvSpPr>
        <p:spPr/>
        <p:txBody>
          <a:bodyPr/>
          <a:lstStyle/>
          <a:p>
            <a:r>
              <a:rPr lang="pl-PL" sz="1500" dirty="0">
                <a:solidFill>
                  <a:srgbClr val="111111"/>
                </a:solidFill>
                <a:latin typeface="Roboto"/>
              </a:rPr>
              <a:t>Human </a:t>
            </a:r>
            <a:r>
              <a:rPr lang="pl-PL" sz="1500" dirty="0" err="1">
                <a:solidFill>
                  <a:srgbClr val="111111"/>
                </a:solidFill>
                <a:latin typeface="Roboto"/>
              </a:rPr>
              <a:t>Rights</a:t>
            </a:r>
            <a:r>
              <a:rPr lang="pl-PL" sz="1500" dirty="0">
                <a:solidFill>
                  <a:srgbClr val="111111"/>
                </a:solidFill>
                <a:latin typeface="Roboto"/>
              </a:rPr>
              <a:t> Day </a:t>
            </a:r>
            <a:r>
              <a:rPr lang="en-US" sz="1500" dirty="0">
                <a:solidFill>
                  <a:srgbClr val="111111"/>
                </a:solidFill>
                <a:latin typeface="Roboto"/>
              </a:rPr>
              <a:t>is celebrated annually on 10 December</a:t>
            </a:r>
            <a:r>
              <a:rPr lang="pl-PL" sz="1500" dirty="0">
                <a:solidFill>
                  <a:srgbClr val="111111"/>
                </a:solidFill>
                <a:latin typeface="Roboto"/>
              </a:rPr>
              <a:t>. It </a:t>
            </a:r>
            <a:r>
              <a:rPr lang="pl-PL" sz="1500" dirty="0" err="1">
                <a:solidFill>
                  <a:srgbClr val="111111"/>
                </a:solidFill>
                <a:latin typeface="Roboto"/>
              </a:rPr>
              <a:t>is</a:t>
            </a:r>
            <a:r>
              <a:rPr lang="en-US" sz="1500" dirty="0">
                <a:solidFill>
                  <a:srgbClr val="111111"/>
                </a:solidFill>
                <a:latin typeface="Roboto"/>
              </a:rPr>
              <a:t> established by the UN General Assembly (Resolution 423 (V) of 1950) on the anniversary of the signing of the Universal Declaration of Human Rights in 1948</a:t>
            </a:r>
            <a:r>
              <a:rPr lang="pl-PL" sz="1500" dirty="0">
                <a:solidFill>
                  <a:srgbClr val="111111"/>
                </a:solidFill>
                <a:latin typeface="Roboto"/>
              </a:rPr>
              <a:t>.</a:t>
            </a:r>
          </a:p>
          <a:p>
            <a:r>
              <a:rPr lang="en-US" sz="1500" dirty="0">
                <a:solidFill>
                  <a:srgbClr val="111111"/>
                </a:solidFill>
                <a:latin typeface="Roboto"/>
              </a:rPr>
              <a:t>This day is dedicated to human rights defenders around the world</a:t>
            </a:r>
            <a:r>
              <a:rPr lang="pl-PL" sz="1500" dirty="0">
                <a:solidFill>
                  <a:srgbClr val="111111"/>
                </a:solidFill>
                <a:latin typeface="Roboto"/>
              </a:rPr>
              <a:t>.</a:t>
            </a:r>
          </a:p>
          <a:p>
            <a:r>
              <a:rPr lang="en-US" sz="1500" dirty="0">
                <a:solidFill>
                  <a:srgbClr val="111111"/>
                </a:solidFill>
                <a:latin typeface="Roboto"/>
              </a:rPr>
              <a:t>Many of them are persecuted, deprived of their jobs or wrongly imprisoned for their actions</a:t>
            </a:r>
            <a:r>
              <a:rPr lang="pl-PL" dirty="0"/>
              <a:t>.</a:t>
            </a:r>
          </a:p>
          <a:p>
            <a:endParaRPr lang="pl-PL" dirty="0"/>
          </a:p>
          <a:p>
            <a:pPr marL="0" indent="0">
              <a:buNone/>
            </a:pPr>
            <a:r>
              <a:rPr lang="pl-PL" i="1"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When the lives of human rights defenders are threatened, the sense of security of all people is diminished.</a:t>
            </a:r>
          </a:p>
          <a:p>
            <a:pPr marL="0" indent="0">
              <a:buNone/>
            </a:pPr>
            <a:r>
              <a:rPr lang="en-US" i="1" dirty="0">
                <a:effectLst>
                  <a:outerShdw blurRad="38100" dist="38100" dir="2700000" algn="tl">
                    <a:srgbClr val="000000">
                      <a:alpha val="43137"/>
                    </a:srgbClr>
                  </a:outerShdw>
                </a:effectLst>
              </a:rPr>
              <a:t>When the voices of human rights defenders are drowned out, justice suffers</a:t>
            </a:r>
            <a:r>
              <a:rPr lang="pl-PL" i="1">
                <a:effectLst>
                  <a:outerShdw blurRad="38100" dist="38100" dir="2700000" algn="tl">
                    <a:srgbClr val="000000">
                      <a:alpha val="43137"/>
                    </a:srgbClr>
                  </a:outerShdw>
                </a:effectLst>
              </a:rPr>
              <a:t>”.</a:t>
            </a:r>
            <a:endParaRPr lang="en-US" i="1" dirty="0">
              <a:effectLst>
                <a:outerShdw blurRad="38100" dist="38100" dir="2700000" algn="tl">
                  <a:srgbClr val="000000">
                    <a:alpha val="43137"/>
                  </a:srgbClr>
                </a:outerShdw>
              </a:effectLst>
            </a:endParaRPr>
          </a:p>
          <a:p>
            <a:pPr marL="0" indent="0">
              <a:buNone/>
            </a:pPr>
            <a:r>
              <a:rPr lang="pl-PL" dirty="0"/>
              <a:t>					</a:t>
            </a:r>
            <a:r>
              <a:rPr lang="pl-PL" sz="1500" dirty="0">
                <a:solidFill>
                  <a:srgbClr val="111111"/>
                </a:solidFill>
                <a:latin typeface="Roboto"/>
              </a:rPr>
              <a:t>Ban Ki-moon - UN </a:t>
            </a:r>
            <a:r>
              <a:rPr lang="pl-PL" sz="1500" dirty="0" err="1">
                <a:solidFill>
                  <a:srgbClr val="111111"/>
                </a:solidFill>
                <a:latin typeface="Roboto"/>
              </a:rPr>
              <a:t>Secretary</a:t>
            </a:r>
            <a:r>
              <a:rPr lang="pl-PL" sz="1500" dirty="0">
                <a:solidFill>
                  <a:srgbClr val="111111"/>
                </a:solidFill>
                <a:latin typeface="Roboto"/>
              </a:rPr>
              <a:t>-General, 2010</a:t>
            </a:r>
          </a:p>
          <a:p>
            <a:pPr marL="0" indent="0">
              <a:buNone/>
            </a:pPr>
            <a:endParaRPr lang="pl-PL" dirty="0"/>
          </a:p>
        </p:txBody>
      </p:sp>
    </p:spTree>
    <p:extLst>
      <p:ext uri="{BB962C8B-B14F-4D97-AF65-F5344CB8AC3E}">
        <p14:creationId xmlns:p14="http://schemas.microsoft.com/office/powerpoint/2010/main" val="1896272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Mydło">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Mydło">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ydło">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TM03457510[[fn=Mydło]]</Template>
  <TotalTime>278</TotalTime>
  <Words>776</Words>
  <Application>Microsoft Office PowerPoint</Application>
  <PresentationFormat>Panoramiczny</PresentationFormat>
  <Paragraphs>56</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Mydło</vt:lpstr>
      <vt:lpstr>Human Rights Day</vt:lpstr>
      <vt:lpstr>The history of the Human Rights</vt:lpstr>
      <vt:lpstr>Divisions of the Human Rights</vt:lpstr>
      <vt:lpstr>Basic human rights</vt:lpstr>
      <vt:lpstr>Fight for human rights </vt:lpstr>
      <vt:lpstr>Human Rights Organizations</vt:lpstr>
      <vt:lpstr>Prezentacja programu PowerPoint</vt:lpstr>
      <vt:lpstr>Famous human rights defenders</vt:lpstr>
      <vt:lpstr>Humans Rights Day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Day</dc:title>
  <dc:creator>Stodolka Zuzanna</dc:creator>
  <cp:lastModifiedBy>Stodolka Zuzanna</cp:lastModifiedBy>
  <cp:revision>27</cp:revision>
  <dcterms:created xsi:type="dcterms:W3CDTF">2020-12-10T15:43:27Z</dcterms:created>
  <dcterms:modified xsi:type="dcterms:W3CDTF">2020-12-13T14:03:06Z</dcterms:modified>
</cp:coreProperties>
</file>