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 id="282" r:id="rId3"/>
    <p:sldId id="283" r:id="rId4"/>
    <p:sldId id="284" r:id="rId5"/>
    <p:sldId id="265" r:id="rId6"/>
    <p:sldId id="266" r:id="rId7"/>
    <p:sldId id="267" r:id="rId8"/>
    <p:sldId id="268" r:id="rId9"/>
    <p:sldId id="285" r:id="rId10"/>
    <p:sldId id="286" r:id="rId11"/>
    <p:sldId id="287" r:id="rId12"/>
    <p:sldId id="288" r:id="rId13"/>
    <p:sldId id="289" r:id="rId14"/>
    <p:sldId id="290" r:id="rId15"/>
    <p:sldId id="291" r:id="rId16"/>
    <p:sldId id="272" r:id="rId17"/>
    <p:sldId id="273" r:id="rId18"/>
    <p:sldId id="281" r:id="rId19"/>
    <p:sldId id="274" r:id="rId20"/>
    <p:sldId id="278" r:id="rId21"/>
    <p:sldId id="279" r:id="rId22"/>
    <p:sldId id="280" r:id="rId23"/>
    <p:sldId id="293"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744"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2A9E23B-155A-4170-879B-CB05EB5D59CE}" type="datetimeFigureOut">
              <a:rPr lang="el-GR" smtClean="0"/>
              <a:pPr/>
              <a:t>09/02/2022</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7F8C177-6D26-4611-8ADF-25B45FB9067B}"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2A9E23B-155A-4170-879B-CB05EB5D59CE}" type="datetimeFigureOut">
              <a:rPr lang="el-GR" smtClean="0"/>
              <a:pPr/>
              <a:t>09/02/2022</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7F8C177-6D26-4611-8ADF-25B45FB9067B}"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2A9E23B-155A-4170-879B-CB05EB5D59CE}" type="datetimeFigureOut">
              <a:rPr lang="el-GR" smtClean="0"/>
              <a:pPr/>
              <a:t>09/02/2022</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7F8C177-6D26-4611-8ADF-25B45FB9067B}"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2A9E23B-155A-4170-879B-CB05EB5D59CE}" type="datetimeFigureOut">
              <a:rPr lang="el-GR" smtClean="0"/>
              <a:pPr/>
              <a:t>09/02/2022</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7F8C177-6D26-4611-8ADF-25B45FB9067B}"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2A9E23B-155A-4170-879B-CB05EB5D59CE}" type="datetimeFigureOut">
              <a:rPr lang="el-GR" smtClean="0"/>
              <a:pPr/>
              <a:t>09/02/2022</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7F8C177-6D26-4611-8ADF-25B45FB9067B}"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E2A9E23B-155A-4170-879B-CB05EB5D59CE}" type="datetimeFigureOut">
              <a:rPr lang="el-GR" smtClean="0"/>
              <a:pPr/>
              <a:t>09/02/2022</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7F8C177-6D26-4611-8ADF-25B45FB9067B}"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E2A9E23B-155A-4170-879B-CB05EB5D59CE}" type="datetimeFigureOut">
              <a:rPr lang="el-GR" smtClean="0"/>
              <a:pPr/>
              <a:t>09/02/2022</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D7F8C177-6D26-4611-8ADF-25B45FB9067B}"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E2A9E23B-155A-4170-879B-CB05EB5D59CE}" type="datetimeFigureOut">
              <a:rPr lang="el-GR" smtClean="0"/>
              <a:pPr/>
              <a:t>09/02/2022</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D7F8C177-6D26-4611-8ADF-25B45FB9067B}"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2A9E23B-155A-4170-879B-CB05EB5D59CE}" type="datetimeFigureOut">
              <a:rPr lang="el-GR" smtClean="0"/>
              <a:pPr/>
              <a:t>09/02/2022</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7F8C177-6D26-4611-8ADF-25B45FB9067B}"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2A9E23B-155A-4170-879B-CB05EB5D59CE}" type="datetimeFigureOut">
              <a:rPr lang="el-GR" smtClean="0"/>
              <a:pPr/>
              <a:t>09/02/2022</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7F8C177-6D26-4611-8ADF-25B45FB9067B}"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2A9E23B-155A-4170-879B-CB05EB5D59CE}" type="datetimeFigureOut">
              <a:rPr lang="el-GR" smtClean="0"/>
              <a:pPr/>
              <a:t>09/02/2022</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7F8C177-6D26-4611-8ADF-25B45FB9067B}"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9E23B-155A-4170-879B-CB05EB5D59CE}" type="datetimeFigureOut">
              <a:rPr lang="el-GR" smtClean="0"/>
              <a:pPr/>
              <a:t>09/02/2022</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8C177-6D26-4611-8ADF-25B45FB9067B}"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Monastery" TargetMode="External"/><Relationship Id="rId2" Type="http://schemas.openxmlformats.org/officeDocument/2006/relationships/hyperlink" Target="https://en.wikipedia.org/wiki/Eastern_Orthodoxy" TargetMode="Externa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hyperlink" Target="https://en.wikipedia.org/wiki/Greece" TargetMode="External"/><Relationship Id="rId4" Type="http://schemas.openxmlformats.org/officeDocument/2006/relationships/hyperlink" Target="https://en.wikipedia.org/wiki/Mount_Atho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Athens" TargetMode="External"/><Relationship Id="rId3" Type="http://schemas.openxmlformats.org/officeDocument/2006/relationships/hyperlink" Target="https://en.wikipedia.org/wiki/Ancient_Greek_temple" TargetMode="External"/><Relationship Id="rId7" Type="http://schemas.openxmlformats.org/officeDocument/2006/relationships/hyperlink" Target="https://en.wikipedia.org/wiki/Athena"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en.wikipedia.org/wiki/Greek_gods" TargetMode="External"/><Relationship Id="rId11" Type="http://schemas.openxmlformats.org/officeDocument/2006/relationships/hyperlink" Target="https://en.wikipedia.org/wiki/Doric_order" TargetMode="External"/><Relationship Id="rId5" Type="http://schemas.openxmlformats.org/officeDocument/2006/relationships/hyperlink" Target="https://en.wikipedia.org/wiki/Greece" TargetMode="External"/><Relationship Id="rId10" Type="http://schemas.openxmlformats.org/officeDocument/2006/relationships/hyperlink" Target="https://en.wikipedia.org/wiki/Classical_Greece" TargetMode="External"/><Relationship Id="rId4" Type="http://schemas.openxmlformats.org/officeDocument/2006/relationships/hyperlink" Target="https://en.wikipedia.org/wiki/Acropolis_of_Athens" TargetMode="External"/><Relationship Id="rId9" Type="http://schemas.openxmlformats.org/officeDocument/2006/relationships/hyperlink" Target="https://en.wikipedia.org/wiki/Delian_Leag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Mycenae" TargetMode="External"/><Relationship Id="rId2" Type="http://schemas.openxmlformats.org/officeDocument/2006/relationships/image" Target="../media/image10.jpeg"/><Relationship Id="rId1" Type="http://schemas.openxmlformats.org/officeDocument/2006/relationships/slideLayout" Target="../slideLayouts/slideLayout8.xml"/><Relationship Id="rId6" Type="http://schemas.openxmlformats.org/officeDocument/2006/relationships/hyperlink" Target="https://en.wikipedia.org/wiki/Heraldic" TargetMode="External"/><Relationship Id="rId5" Type="http://schemas.openxmlformats.org/officeDocument/2006/relationships/hyperlink" Target="https://en.wikipedia.org/wiki/Acropolis" TargetMode="External"/><Relationship Id="rId4" Type="http://schemas.openxmlformats.org/officeDocument/2006/relationships/hyperlink" Target="https://en.wikipedia.org/wiki/Greec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ctrTitle"/>
          </p:nvPr>
        </p:nvSpPr>
        <p:spPr/>
        <p:txBody>
          <a:bodyPr>
            <a:normAutofit fontScale="90000"/>
          </a:bodyPr>
          <a:lstStyle/>
          <a:p>
            <a:r>
              <a:rPr lang="en-US" sz="6000" u="sng" dirty="0" smtClean="0">
                <a:solidFill>
                  <a:schemeClr val="tx2"/>
                </a:solidFill>
              </a:rPr>
              <a:t>Maths around us</a:t>
            </a:r>
            <a:r>
              <a:rPr lang="en-US" sz="6000" dirty="0" smtClean="0">
                <a:solidFill>
                  <a:schemeClr val="tx2"/>
                </a:solidFill>
              </a:rPr>
              <a:t/>
            </a:r>
            <a:br>
              <a:rPr lang="en-US" sz="6000" dirty="0" smtClean="0">
                <a:solidFill>
                  <a:schemeClr val="tx2"/>
                </a:solidFill>
              </a:rPr>
            </a:br>
            <a:r>
              <a:rPr lang="en-US" dirty="0" smtClean="0">
                <a:solidFill>
                  <a:schemeClr val="tx2"/>
                </a:solidFill>
              </a:rPr>
              <a:t>eTwinning project</a:t>
            </a:r>
            <a:endParaRPr lang="el-GR" dirty="0">
              <a:solidFill>
                <a:schemeClr val="tx2"/>
              </a:solidFill>
            </a:endParaRPr>
          </a:p>
        </p:txBody>
      </p:sp>
      <p:sp>
        <p:nvSpPr>
          <p:cNvPr id="4" name="3 - Υπότιτλος"/>
          <p:cNvSpPr>
            <a:spLocks noGrp="1"/>
          </p:cNvSpPr>
          <p:nvPr>
            <p:ph type="subTitle" idx="1"/>
          </p:nvPr>
        </p:nvSpPr>
        <p:spPr/>
        <p:txBody>
          <a:bodyPr/>
          <a:lstStyle/>
          <a:p>
            <a:r>
              <a:rPr lang="en-US" dirty="0" smtClean="0">
                <a:solidFill>
                  <a:schemeClr val="tx2"/>
                </a:solidFill>
              </a:rPr>
              <a:t>Historical Monuments of Greece</a:t>
            </a:r>
          </a:p>
          <a:p>
            <a:r>
              <a:rPr lang="en-US" sz="2800" dirty="0" smtClean="0">
                <a:solidFill>
                  <a:schemeClr val="tx2"/>
                </a:solidFill>
              </a:rPr>
              <a:t>Junior High School of Simandra</a:t>
            </a:r>
            <a:endParaRPr lang="el-GR" sz="2800" dirty="0">
              <a:solidFill>
                <a:schemeClr val="tx2"/>
              </a:solidFill>
            </a:endParaRPr>
          </a:p>
        </p:txBody>
      </p:sp>
      <p:sp>
        <p:nvSpPr>
          <p:cNvPr id="1026" name="AutoShape 2" descr="General History - Flag of the Hellenic Republic of Gree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1028" name="AutoShape 4" descr="General History - Flag of the Hellenic Republic of Gree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1030" name="AutoShape 6" descr="Greece flag icon - Country fla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1032" name="AutoShape 8" descr="File:Flag of Greece.svg - Wikimedia Comm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1034" name="Picture 10" descr="100+ Free Greece Flag &amp; Greece Images"/>
          <p:cNvPicPr>
            <a:picLocks noChangeAspect="1" noChangeArrowheads="1"/>
          </p:cNvPicPr>
          <p:nvPr/>
        </p:nvPicPr>
        <p:blipFill>
          <a:blip r:embed="rId2"/>
          <a:srcRect/>
          <a:stretch>
            <a:fillRect/>
          </a:stretch>
        </p:blipFill>
        <p:spPr bwMode="auto">
          <a:xfrm>
            <a:off x="6524625" y="0"/>
            <a:ext cx="2619375" cy="1743076"/>
          </a:xfrm>
          <a:prstGeom prst="rect">
            <a:avLst/>
          </a:prstGeom>
          <a:noFill/>
        </p:spPr>
      </p:pic>
      <p:sp>
        <p:nvSpPr>
          <p:cNvPr id="1036" name="AutoShape 12" descr="Flag of Italy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1038" name="AutoShape 14" descr="Italy National Courtesy Flag - JW Pla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1040" name="AutoShape 16" descr="Wallpaper Italy, Flag, Italia, Italian Flag, Flag Of Italy images for  desktop, section текстуры - downlo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1042" name="AutoShape 18" descr="Italy flag - Harrison Flagpoles Quality Digital Print Handsewn Eco-fla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1044" name="Picture 20" descr="Italy"/>
          <p:cNvPicPr>
            <a:picLocks noChangeAspect="1" noChangeArrowheads="1"/>
          </p:cNvPicPr>
          <p:nvPr/>
        </p:nvPicPr>
        <p:blipFill>
          <a:blip r:embed="rId3"/>
          <a:srcRect/>
          <a:stretch>
            <a:fillRect/>
          </a:stretch>
        </p:blipFill>
        <p:spPr bwMode="auto">
          <a:xfrm>
            <a:off x="0" y="0"/>
            <a:ext cx="2619375" cy="1743076"/>
          </a:xfrm>
          <a:prstGeom prst="rect">
            <a:avLst/>
          </a:prstGeom>
          <a:noFill/>
        </p:spPr>
      </p:pic>
      <p:sp>
        <p:nvSpPr>
          <p:cNvPr id="1046" name="AutoShape 22" descr="Lithuan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1048" name="AutoShape 24" descr="Lithuania Fla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1050" name="Picture 26" descr="Flag Lithuania, flags Lithuania"/>
          <p:cNvPicPr>
            <a:picLocks noChangeAspect="1" noChangeArrowheads="1"/>
          </p:cNvPicPr>
          <p:nvPr/>
        </p:nvPicPr>
        <p:blipFill>
          <a:blip r:embed="rId4"/>
          <a:srcRect/>
          <a:stretch>
            <a:fillRect/>
          </a:stretch>
        </p:blipFill>
        <p:spPr bwMode="auto">
          <a:xfrm>
            <a:off x="0" y="5114924"/>
            <a:ext cx="2619375" cy="1743076"/>
          </a:xfrm>
          <a:prstGeom prst="rect">
            <a:avLst/>
          </a:prstGeom>
          <a:noFill/>
        </p:spPr>
      </p:pic>
      <p:sp>
        <p:nvSpPr>
          <p:cNvPr id="1052" name="AutoShape 28" descr="File:Flag of Armenia.svg - Wikimedia Comm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1054" name="AutoShape 30" descr="flag of Armenia | Britann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1056" name="Picture 32" descr="Flag Focus - Armenia Flag"/>
          <p:cNvPicPr>
            <a:picLocks noChangeAspect="1" noChangeArrowheads="1"/>
          </p:cNvPicPr>
          <p:nvPr/>
        </p:nvPicPr>
        <p:blipFill>
          <a:blip r:embed="rId5"/>
          <a:srcRect/>
          <a:stretch>
            <a:fillRect/>
          </a:stretch>
        </p:blipFill>
        <p:spPr bwMode="auto">
          <a:xfrm>
            <a:off x="5889957" y="5286388"/>
            <a:ext cx="3254043" cy="1571612"/>
          </a:xfrm>
          <a:prstGeom prst="rect">
            <a:avLst/>
          </a:prstGeom>
          <a:noFill/>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285720" y="3929067"/>
            <a:ext cx="8572560" cy="2308324"/>
          </a:xfrm>
          <a:prstGeom prst="rect">
            <a:avLst/>
          </a:prstGeom>
        </p:spPr>
        <p:txBody>
          <a:bodyPr wrap="square">
            <a:spAutoFit/>
          </a:bodyPr>
          <a:lstStyle/>
          <a:p>
            <a:r>
              <a:rPr lang="en-US" b="1" dirty="0" smtClean="0"/>
              <a:t>The Holy Monastery of Saint Gregory</a:t>
            </a:r>
            <a:r>
              <a:rPr lang="en-US" dirty="0" smtClean="0"/>
              <a:t>, also known as </a:t>
            </a:r>
            <a:r>
              <a:rPr lang="en-US" b="1" dirty="0" smtClean="0"/>
              <a:t>Gregoriou Monastery</a:t>
            </a:r>
            <a:r>
              <a:rPr lang="en-US" dirty="0" smtClean="0"/>
              <a:t> is an </a:t>
            </a:r>
            <a:r>
              <a:rPr lang="en-US" dirty="0" smtClean="0">
                <a:hlinkClick r:id="rId2" tooltip="Eastern Orthodoxy"/>
              </a:rPr>
              <a:t>Orthodox Christian</a:t>
            </a:r>
            <a:r>
              <a:rPr lang="en-US" dirty="0" smtClean="0"/>
              <a:t> </a:t>
            </a:r>
            <a:r>
              <a:rPr lang="en-US" dirty="0" smtClean="0">
                <a:hlinkClick r:id="rId3" tooltip="Monastery"/>
              </a:rPr>
              <a:t>monastery</a:t>
            </a:r>
            <a:r>
              <a:rPr lang="en-US" dirty="0" smtClean="0"/>
              <a:t> in the monastic state of </a:t>
            </a:r>
            <a:r>
              <a:rPr lang="en-US" dirty="0" smtClean="0">
                <a:hlinkClick r:id="rId4" tooltip="Mount Athos"/>
              </a:rPr>
              <a:t>Mount Athos</a:t>
            </a:r>
            <a:r>
              <a:rPr lang="en-US" dirty="0" smtClean="0"/>
              <a:t> in </a:t>
            </a:r>
            <a:r>
              <a:rPr lang="en-US" dirty="0" smtClean="0">
                <a:hlinkClick r:id="rId5" tooltip="Greece"/>
              </a:rPr>
              <a:t>Greece</a:t>
            </a:r>
            <a:r>
              <a:rPr lang="en-US" dirty="0" smtClean="0"/>
              <a:t>. The Monastery ranks seventeenth in the hierarchy of the Athonite monasteries. It is built by the sea, on the southeastern side of the peninsula. Gregoriou is very much a pilgrim friendly monastery with a strong sense of pastoral care. The Monastery is completely girt by the sea, built on a corner of land jutting into the sea, with only steep craggy rocks backed up behind it.</a:t>
            </a:r>
          </a:p>
          <a:p>
            <a:pPr algn="r"/>
            <a:r>
              <a:rPr lang="en-US" dirty="0" smtClean="0"/>
              <a:t>Source: wikipedia</a:t>
            </a:r>
            <a:endParaRPr lang="el-GR" dirty="0"/>
          </a:p>
        </p:txBody>
      </p:sp>
      <p:pic>
        <p:nvPicPr>
          <p:cNvPr id="6" name="Picture 2" descr="ΑΓΙΟ ΟΡΟΣ - ΙΕΡΑ ΜΟΝΗ ΓΡΗΓΟΡΙΟΥ - Μοναστήρια της Ελλάδος"/>
          <p:cNvPicPr>
            <a:picLocks noChangeAspect="1" noChangeArrowheads="1"/>
          </p:cNvPicPr>
          <p:nvPr/>
        </p:nvPicPr>
        <p:blipFill>
          <a:blip r:embed="rId6"/>
          <a:srcRect/>
          <a:stretch>
            <a:fillRect/>
          </a:stretch>
        </p:blipFill>
        <p:spPr bwMode="auto">
          <a:xfrm>
            <a:off x="1428728" y="285728"/>
            <a:ext cx="5908356" cy="350046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143240" y="285728"/>
            <a:ext cx="2813975" cy="461665"/>
          </a:xfrm>
          <a:prstGeom prst="rect">
            <a:avLst/>
          </a:prstGeom>
          <a:noFill/>
        </p:spPr>
        <p:txBody>
          <a:bodyPr wrap="none" rtlCol="0">
            <a:spAutoFit/>
          </a:bodyPr>
          <a:lstStyle/>
          <a:p>
            <a:r>
              <a:rPr lang="en-US" sz="2400" u="sng" dirty="0" smtClean="0">
                <a:solidFill>
                  <a:schemeClr val="tx2">
                    <a:lumMod val="60000"/>
                    <a:lumOff val="40000"/>
                  </a:schemeClr>
                </a:solidFill>
              </a:rPr>
              <a:t>Geometrical features</a:t>
            </a:r>
            <a:endParaRPr lang="el-GR" sz="2400" u="sng" dirty="0">
              <a:solidFill>
                <a:schemeClr val="tx2">
                  <a:lumMod val="60000"/>
                  <a:lumOff val="40000"/>
                </a:schemeClr>
              </a:solidFill>
            </a:endParaRPr>
          </a:p>
        </p:txBody>
      </p:sp>
      <p:pic>
        <p:nvPicPr>
          <p:cNvPr id="3" name="2 - Εικόνα" descr="trapezium.png"/>
          <p:cNvPicPr>
            <a:picLocks noChangeAspect="1"/>
          </p:cNvPicPr>
          <p:nvPr/>
        </p:nvPicPr>
        <p:blipFill>
          <a:blip r:embed="rId2" cstate="print"/>
          <a:srcRect l="2912" t="14219" r="3178" b="37199"/>
          <a:stretch>
            <a:fillRect/>
          </a:stretch>
        </p:blipFill>
        <p:spPr>
          <a:xfrm>
            <a:off x="0" y="1500174"/>
            <a:ext cx="9215470" cy="3143272"/>
          </a:xfrm>
          <a:prstGeom prst="rect">
            <a:avLst/>
          </a:prstGeom>
        </p:spPr>
      </p:pic>
    </p:spTree>
  </p:cSld>
  <p:clrMapOvr>
    <a:masterClrMapping/>
  </p:clrMapOvr>
  <p:transition>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Οπαδός του ΠΑΟΚ ήθελε να νιώσει Ιβάν Σαββίδης και πανηγύρισε στον Λευκό  Πύργο με όπλο (vid) - Fosonline"/>
          <p:cNvPicPr>
            <a:picLocks noChangeAspect="1" noChangeArrowheads="1"/>
          </p:cNvPicPr>
          <p:nvPr/>
        </p:nvPicPr>
        <p:blipFill>
          <a:blip r:embed="rId2" cstate="print"/>
          <a:srcRect/>
          <a:stretch>
            <a:fillRect/>
          </a:stretch>
        </p:blipFill>
        <p:spPr bwMode="auto">
          <a:xfrm>
            <a:off x="0" y="1"/>
            <a:ext cx="9143999" cy="6857999"/>
          </a:xfrm>
          <a:prstGeom prst="rect">
            <a:avLst/>
          </a:prstGeom>
          <a:noFill/>
        </p:spPr>
      </p:pic>
      <p:sp>
        <p:nvSpPr>
          <p:cNvPr id="17" name="16 - Τίτλος"/>
          <p:cNvSpPr>
            <a:spLocks noGrp="1"/>
          </p:cNvSpPr>
          <p:nvPr>
            <p:ph type="title"/>
          </p:nvPr>
        </p:nvSpPr>
        <p:spPr>
          <a:xfrm>
            <a:off x="179512" y="692696"/>
            <a:ext cx="4392488" cy="1143000"/>
          </a:xfrm>
        </p:spPr>
        <p:txBody>
          <a:bodyPr>
            <a:normAutofit fontScale="90000"/>
          </a:bodyPr>
          <a:lstStyle/>
          <a:p>
            <a:r>
              <a:rPr lang="en-US" dirty="0" smtClean="0"/>
              <a:t/>
            </a:r>
            <a:br>
              <a:rPr lang="en-US" dirty="0" smtClean="0"/>
            </a:br>
            <a:r>
              <a:rPr lang="en-US" dirty="0" smtClean="0"/>
              <a:t> </a:t>
            </a:r>
            <a:br>
              <a:rPr lang="en-US" dirty="0" smtClean="0"/>
            </a:br>
            <a:r>
              <a:rPr lang="el-GR" b="1" dirty="0" smtClean="0">
                <a:effectLst>
                  <a:outerShdw blurRad="38100" dist="38100" dir="2700000" algn="tl">
                    <a:srgbClr val="000000">
                      <a:alpha val="43137"/>
                    </a:srgbClr>
                  </a:outerShdw>
                </a:effectLst>
              </a:rPr>
              <a:t>Τ</a:t>
            </a:r>
            <a:r>
              <a:rPr lang="en-US" b="1" dirty="0" smtClean="0">
                <a:effectLst>
                  <a:outerShdw blurRad="38100" dist="38100" dir="2700000" algn="tl">
                    <a:srgbClr val="000000">
                      <a:alpha val="43137"/>
                    </a:srgbClr>
                  </a:outerShdw>
                </a:effectLst>
              </a:rPr>
              <a:t>he White Tower </a:t>
            </a:r>
            <a:r>
              <a:rPr lang="en-US" dirty="0" smtClean="0"/>
              <a:t/>
            </a:r>
            <a:br>
              <a:rPr lang="en-US" dirty="0" smtClean="0"/>
            </a:br>
            <a:endParaRPr lang="el-GR" dirty="0"/>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Ο Λευκός Πύργος είναι πιο εντυπωσιακός... από μέσα! Δείτε τι κρύβουν οι 6  όροφοί του! (Photo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 name="8 - Θέση περιεχομένου"/>
          <p:cNvSpPr>
            <a:spLocks noGrp="1"/>
          </p:cNvSpPr>
          <p:nvPr>
            <p:ph idx="1"/>
          </p:nvPr>
        </p:nvSpPr>
        <p:spPr>
          <a:xfrm>
            <a:off x="457200" y="571480"/>
            <a:ext cx="4114800" cy="6072230"/>
          </a:xfrm>
        </p:spPr>
        <p:txBody>
          <a:bodyPr>
            <a:normAutofit fontScale="77500" lnSpcReduction="20000"/>
          </a:bodyPr>
          <a:lstStyle/>
          <a:p>
            <a:pPr algn="ctr">
              <a:buNone/>
            </a:pPr>
            <a:r>
              <a:rPr lang="en-US" dirty="0" smtClean="0">
                <a:solidFill>
                  <a:schemeClr val="bg1"/>
                </a:solidFill>
              </a:rPr>
              <a:t>The White Tower of Thessaloniki  is a monument and museum on the waterfront of the city of Thessaloniki, capital of the region of Macedonia in northern Greece. The present tower replaced an old Byzantine fortification, known to have been mentioned around the 12th century, that the Ottoman Empire reconstructed to fortify the city's harbour.</a:t>
            </a:r>
          </a:p>
          <a:p>
            <a:pPr algn="ctr">
              <a:buNone/>
            </a:pPr>
            <a:endParaRPr lang="en-US" dirty="0" smtClean="0">
              <a:solidFill>
                <a:schemeClr val="bg1"/>
              </a:solidFill>
            </a:endParaRPr>
          </a:p>
          <a:p>
            <a:pPr algn="ctr">
              <a:buNone/>
            </a:pPr>
            <a:endParaRPr lang="en-US" dirty="0" smtClean="0">
              <a:solidFill>
                <a:schemeClr val="bg1"/>
              </a:solidFill>
            </a:endParaRPr>
          </a:p>
          <a:p>
            <a:pPr algn="ctr">
              <a:buNone/>
            </a:pPr>
            <a:r>
              <a:rPr lang="en-US" dirty="0" smtClean="0">
                <a:solidFill>
                  <a:schemeClr val="bg1"/>
                </a:solidFill>
              </a:rPr>
              <a:t>Source: wikipedia </a:t>
            </a:r>
            <a:endParaRPr lang="el-GR" dirty="0">
              <a:solidFill>
                <a:schemeClr val="bg1"/>
              </a:solidFill>
            </a:endParaRPr>
          </a:p>
        </p:txBody>
      </p:sp>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white tower-types.png"/>
          <p:cNvPicPr>
            <a:picLocks noChangeAspect="1"/>
          </p:cNvPicPr>
          <p:nvPr/>
        </p:nvPicPr>
        <p:blipFill>
          <a:blip r:embed="rId2" cstate="print"/>
          <a:srcRect l="7558" t="2790" r="30588" b="2740"/>
          <a:stretch>
            <a:fillRect/>
          </a:stretch>
        </p:blipFill>
        <p:spPr>
          <a:xfrm>
            <a:off x="142844" y="642918"/>
            <a:ext cx="5572164" cy="4838396"/>
          </a:xfrm>
          <a:prstGeom prst="rect">
            <a:avLst/>
          </a:prstGeom>
        </p:spPr>
      </p:pic>
      <p:pic>
        <p:nvPicPr>
          <p:cNvPr id="5" name="4 - Εικόνα" descr="white tower3-geogebra.png"/>
          <p:cNvPicPr>
            <a:picLocks noChangeAspect="1"/>
          </p:cNvPicPr>
          <p:nvPr/>
        </p:nvPicPr>
        <p:blipFill>
          <a:blip r:embed="rId3"/>
          <a:stretch>
            <a:fillRect/>
          </a:stretch>
        </p:blipFill>
        <p:spPr>
          <a:xfrm>
            <a:off x="5500694" y="642918"/>
            <a:ext cx="3500462" cy="4836362"/>
          </a:xfrm>
          <a:prstGeom prst="rect">
            <a:avLst/>
          </a:prstGeom>
        </p:spPr>
      </p:pic>
      <p:sp>
        <p:nvSpPr>
          <p:cNvPr id="6" name="5 - TextBox"/>
          <p:cNvSpPr txBox="1"/>
          <p:nvPr/>
        </p:nvSpPr>
        <p:spPr>
          <a:xfrm>
            <a:off x="6215074" y="5572140"/>
            <a:ext cx="2214578" cy="584775"/>
          </a:xfrm>
          <a:prstGeom prst="rect">
            <a:avLst/>
          </a:prstGeom>
          <a:noFill/>
        </p:spPr>
        <p:txBody>
          <a:bodyPr wrap="square" rtlCol="0">
            <a:spAutoFit/>
          </a:bodyPr>
          <a:lstStyle/>
          <a:p>
            <a:r>
              <a:rPr lang="en-US" sz="1600" dirty="0" smtClean="0"/>
              <a:t>Volume of a cylinder  </a:t>
            </a:r>
          </a:p>
          <a:p>
            <a:r>
              <a:rPr lang="pt-BR" sz="1600" dirty="0" smtClean="0"/>
              <a:t>V =π r</a:t>
            </a:r>
            <a:r>
              <a:rPr lang="pt-BR" sz="1600" baseline="30000" dirty="0" smtClean="0"/>
              <a:t>2</a:t>
            </a:r>
            <a:r>
              <a:rPr lang="pt-BR" sz="1600" dirty="0" smtClean="0"/>
              <a:t> h</a:t>
            </a:r>
            <a:endParaRPr lang="el-GR" sz="1600" dirty="0"/>
          </a:p>
        </p:txBody>
      </p:sp>
      <p:sp>
        <p:nvSpPr>
          <p:cNvPr id="7" name="6 - TextBox"/>
          <p:cNvSpPr txBox="1"/>
          <p:nvPr/>
        </p:nvSpPr>
        <p:spPr>
          <a:xfrm>
            <a:off x="2857488" y="71414"/>
            <a:ext cx="2813975" cy="461665"/>
          </a:xfrm>
          <a:prstGeom prst="rect">
            <a:avLst/>
          </a:prstGeom>
          <a:noFill/>
        </p:spPr>
        <p:txBody>
          <a:bodyPr wrap="none" rtlCol="0">
            <a:spAutoFit/>
          </a:bodyPr>
          <a:lstStyle/>
          <a:p>
            <a:r>
              <a:rPr lang="en-US" sz="2400" u="sng" dirty="0" smtClean="0">
                <a:solidFill>
                  <a:schemeClr val="tx2">
                    <a:lumMod val="60000"/>
                    <a:lumOff val="40000"/>
                  </a:schemeClr>
                </a:solidFill>
              </a:rPr>
              <a:t>Geometrical features</a:t>
            </a:r>
            <a:endParaRPr lang="el-GR" sz="2400" u="sng" dirty="0">
              <a:solidFill>
                <a:schemeClr val="tx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1" presetClass="entr" presetSubtype="0" fill="hold" grpId="0" nodeType="clickEffect">
                                  <p:stCondLst>
                                    <p:cond delay="0"/>
                                  </p:stCondLst>
                                  <p:childTnLst>
                                    <p:set>
                                      <p:cBhvr>
                                        <p:cTn id="19" dur="1000">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Όταν ο Λευκός Πύργος έγινε κοτέτσι και λαχανόκηπος! | Η Θεσσαλονίκη του  Χρίστου Ζαφείρη"/>
          <p:cNvPicPr>
            <a:picLocks noChangeAspect="1" noChangeArrowheads="1"/>
          </p:cNvPicPr>
          <p:nvPr/>
        </p:nvPicPr>
        <p:blipFill>
          <a:blip r:embed="rId2" cstate="print"/>
          <a:srcRect/>
          <a:stretch>
            <a:fillRect/>
          </a:stretch>
        </p:blipFill>
        <p:spPr bwMode="auto">
          <a:xfrm>
            <a:off x="0" y="12814"/>
            <a:ext cx="9144000" cy="6845186"/>
          </a:xfrm>
          <a:prstGeom prst="rect">
            <a:avLst/>
          </a:prstGeom>
          <a:noFill/>
        </p:spPr>
      </p:pic>
    </p:spTree>
  </p:cSld>
  <p:clrMapOvr>
    <a:masterClrMapping/>
  </p:clrMapOvr>
  <p:transition spd="slow">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628800"/>
          </a:xfrm>
        </p:spPr>
        <p:txBody>
          <a:bodyPr/>
          <a:lstStyle/>
          <a:p>
            <a:r>
              <a:rPr lang="en-GB" dirty="0" smtClean="0"/>
              <a:t>Rotunda</a:t>
            </a:r>
            <a:endParaRPr lang="el-GR" dirty="0"/>
          </a:p>
        </p:txBody>
      </p:sp>
      <p:pic>
        <p:nvPicPr>
          <p:cNvPr id="4" name="3 - Θέση περιεχομένου" descr="Rotonta-1.jpg"/>
          <p:cNvPicPr>
            <a:picLocks noGrp="1" noChangeAspect="1"/>
          </p:cNvPicPr>
          <p:nvPr>
            <p:ph idx="1"/>
          </p:nvPr>
        </p:nvPicPr>
        <p:blipFill>
          <a:blip r:embed="rId2" cstate="print"/>
          <a:stretch>
            <a:fillRect/>
          </a:stretch>
        </p:blipFill>
        <p:spPr>
          <a:xfrm>
            <a:off x="1043608" y="1412776"/>
            <a:ext cx="7200800" cy="4865003"/>
          </a:xfrm>
        </p:spPr>
      </p:pic>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628800"/>
          </a:xfrm>
        </p:spPr>
        <p:txBody>
          <a:bodyPr/>
          <a:lstStyle/>
          <a:p>
            <a:r>
              <a:rPr lang="en-GB" dirty="0" smtClean="0"/>
              <a:t>Rotunda</a:t>
            </a:r>
            <a:endParaRPr lang="el-GR" dirty="0"/>
          </a:p>
        </p:txBody>
      </p:sp>
      <p:pic>
        <p:nvPicPr>
          <p:cNvPr id="4" name="3 - Θέση περιεχομένου" descr="Rotonda.jpg"/>
          <p:cNvPicPr>
            <a:picLocks noGrp="1" noChangeAspect="1"/>
          </p:cNvPicPr>
          <p:nvPr>
            <p:ph idx="1"/>
          </p:nvPr>
        </p:nvPicPr>
        <p:blipFill>
          <a:blip r:embed="rId2" cstate="print"/>
          <a:stretch>
            <a:fillRect/>
          </a:stretch>
        </p:blipFill>
        <p:spPr>
          <a:xfrm>
            <a:off x="285720" y="1428736"/>
            <a:ext cx="5280219" cy="3949899"/>
          </a:xfrm>
        </p:spPr>
      </p:pic>
      <p:sp>
        <p:nvSpPr>
          <p:cNvPr id="5" name="4 - Ορθογώνιο"/>
          <p:cNvSpPr/>
          <p:nvPr/>
        </p:nvSpPr>
        <p:spPr>
          <a:xfrm>
            <a:off x="5643570" y="1428736"/>
            <a:ext cx="3500430" cy="3970318"/>
          </a:xfrm>
          <a:prstGeom prst="rect">
            <a:avLst/>
          </a:prstGeom>
        </p:spPr>
        <p:txBody>
          <a:bodyPr wrap="square">
            <a:spAutoFit/>
          </a:bodyPr>
          <a:lstStyle/>
          <a:p>
            <a:r>
              <a:rPr lang="en-US" dirty="0" smtClean="0"/>
              <a:t>The Rotunda was a massive circular structure with a masonry core that had an oculus like the Pantheon in Rome. It has gone through multiple periods of use and modification as a polytheist temple, a Christian basilica, a Muslim mosque, and again a Christian church (and archaeological site). A minaret is preserved from its use as a mosque, and ancient remains are displayed on its southern side.</a:t>
            </a:r>
          </a:p>
          <a:p>
            <a:endParaRPr lang="en-US" dirty="0" smtClean="0"/>
          </a:p>
          <a:p>
            <a:r>
              <a:rPr lang="en-US" dirty="0" smtClean="0"/>
              <a:t>Source: wikipedia</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geogebra-export (1).png"/>
          <p:cNvPicPr>
            <a:picLocks noGrp="1" noChangeAspect="1"/>
          </p:cNvPicPr>
          <p:nvPr>
            <p:ph idx="1"/>
          </p:nvPr>
        </p:nvPicPr>
        <p:blipFill>
          <a:blip r:embed="rId2"/>
          <a:srcRect r="58333" b="52069"/>
          <a:stretch>
            <a:fillRect/>
          </a:stretch>
        </p:blipFill>
        <p:spPr>
          <a:xfrm>
            <a:off x="1142976" y="1142984"/>
            <a:ext cx="6786580" cy="4912145"/>
          </a:xfrm>
        </p:spPr>
      </p:pic>
      <p:sp>
        <p:nvSpPr>
          <p:cNvPr id="6" name="5 - TextBox"/>
          <p:cNvSpPr txBox="1"/>
          <p:nvPr/>
        </p:nvSpPr>
        <p:spPr>
          <a:xfrm>
            <a:off x="1571604" y="357166"/>
            <a:ext cx="5572164" cy="523220"/>
          </a:xfrm>
          <a:prstGeom prst="rect">
            <a:avLst/>
          </a:prstGeom>
          <a:noFill/>
        </p:spPr>
        <p:txBody>
          <a:bodyPr wrap="square" rtlCol="0">
            <a:spAutoFit/>
          </a:bodyPr>
          <a:lstStyle/>
          <a:p>
            <a:pPr algn="ctr"/>
            <a:r>
              <a:rPr lang="en-US" sz="2800" u="sng" dirty="0" smtClean="0">
                <a:solidFill>
                  <a:schemeClr val="tx2">
                    <a:lumMod val="60000"/>
                    <a:lumOff val="40000"/>
                  </a:schemeClr>
                </a:solidFill>
              </a:rPr>
              <a:t>Layout of the building</a:t>
            </a:r>
            <a:endParaRPr lang="el-GR" sz="2800" u="sng" dirty="0">
              <a:solidFill>
                <a:schemeClr val="tx2">
                  <a:lumMod val="60000"/>
                  <a:lumOff val="40000"/>
                </a:schemeClr>
              </a:solidFill>
            </a:endParaRPr>
          </a:p>
        </p:txBody>
      </p:sp>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area of sector.png"/>
          <p:cNvPicPr>
            <a:picLocks noChangeAspect="1"/>
          </p:cNvPicPr>
          <p:nvPr/>
        </p:nvPicPr>
        <p:blipFill>
          <a:blip r:embed="rId2" cstate="print"/>
          <a:srcRect l="7332" t="3062" r="17507" b="28040"/>
          <a:stretch>
            <a:fillRect/>
          </a:stretch>
        </p:blipFill>
        <p:spPr>
          <a:xfrm>
            <a:off x="0" y="1142984"/>
            <a:ext cx="6429420" cy="3528340"/>
          </a:xfrm>
          <a:prstGeom prst="rect">
            <a:avLst/>
          </a:prstGeom>
        </p:spPr>
      </p:pic>
      <p:pic>
        <p:nvPicPr>
          <p:cNvPr id="3" name="2 - Εικόνα" descr="volume of part of cylinder.png"/>
          <p:cNvPicPr>
            <a:picLocks noChangeAspect="1"/>
          </p:cNvPicPr>
          <p:nvPr/>
        </p:nvPicPr>
        <p:blipFill>
          <a:blip r:embed="rId3" cstate="print"/>
          <a:srcRect l="23795" r="45482"/>
          <a:stretch>
            <a:fillRect/>
          </a:stretch>
        </p:blipFill>
        <p:spPr>
          <a:xfrm>
            <a:off x="6572264" y="2357430"/>
            <a:ext cx="2428892" cy="4321792"/>
          </a:xfrm>
          <a:prstGeom prst="rect">
            <a:avLst/>
          </a:prstGeom>
        </p:spPr>
      </p:pic>
      <p:pic>
        <p:nvPicPr>
          <p:cNvPr id="4" name="3 - Εικόνα" descr="volume of part of cylinder.png"/>
          <p:cNvPicPr>
            <a:picLocks noChangeAspect="1"/>
          </p:cNvPicPr>
          <p:nvPr/>
        </p:nvPicPr>
        <p:blipFill>
          <a:blip r:embed="rId4"/>
          <a:srcRect l="61747" t="33470" r="14759" b="59918"/>
          <a:stretch>
            <a:fillRect/>
          </a:stretch>
        </p:blipFill>
        <p:spPr>
          <a:xfrm>
            <a:off x="2285983" y="4786322"/>
            <a:ext cx="3071835" cy="472590"/>
          </a:xfrm>
          <a:prstGeom prst="rect">
            <a:avLst/>
          </a:prstGeom>
        </p:spPr>
      </p:pic>
      <p:sp>
        <p:nvSpPr>
          <p:cNvPr id="5" name="4 - TextBox"/>
          <p:cNvSpPr txBox="1"/>
          <p:nvPr/>
        </p:nvSpPr>
        <p:spPr>
          <a:xfrm>
            <a:off x="3143240" y="285728"/>
            <a:ext cx="2813975" cy="461665"/>
          </a:xfrm>
          <a:prstGeom prst="rect">
            <a:avLst/>
          </a:prstGeom>
          <a:noFill/>
        </p:spPr>
        <p:txBody>
          <a:bodyPr wrap="none" rtlCol="0">
            <a:spAutoFit/>
          </a:bodyPr>
          <a:lstStyle/>
          <a:p>
            <a:r>
              <a:rPr lang="en-US" sz="2400" u="sng" dirty="0" smtClean="0">
                <a:solidFill>
                  <a:schemeClr val="tx2">
                    <a:lumMod val="60000"/>
                    <a:lumOff val="40000"/>
                  </a:schemeClr>
                </a:solidFill>
              </a:rPr>
              <a:t>Geometrical features</a:t>
            </a:r>
            <a:endParaRPr lang="el-GR" sz="2400" u="sng"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2060848"/>
          </a:xfrm>
        </p:spPr>
        <p:txBody>
          <a:bodyPr/>
          <a:lstStyle/>
          <a:p>
            <a:r>
              <a:rPr lang="en-GB" dirty="0" smtClean="0"/>
              <a:t>The Parthenon</a:t>
            </a:r>
            <a:endParaRPr lang="el-GR" dirty="0"/>
          </a:p>
        </p:txBody>
      </p:sp>
      <p:sp>
        <p:nvSpPr>
          <p:cNvPr id="3" name="2 - Υπότιτλος"/>
          <p:cNvSpPr>
            <a:spLocks noGrp="1"/>
          </p:cNvSpPr>
          <p:nvPr>
            <p:ph type="subTitle" idx="1"/>
          </p:nvPr>
        </p:nvSpPr>
        <p:spPr/>
        <p:txBody>
          <a:bodyPr/>
          <a:lstStyle/>
          <a:p>
            <a:endParaRPr lang="el-GR" dirty="0"/>
          </a:p>
        </p:txBody>
      </p:sp>
      <p:pic>
        <p:nvPicPr>
          <p:cNvPr id="6" name="5 - Εικόνα" descr="5561d-1-parthenon-1.jpg"/>
          <p:cNvPicPr>
            <a:picLocks noChangeAspect="1"/>
          </p:cNvPicPr>
          <p:nvPr/>
        </p:nvPicPr>
        <p:blipFill>
          <a:blip r:embed="rId2" cstate="print"/>
          <a:stretch>
            <a:fillRect/>
          </a:stretch>
        </p:blipFill>
        <p:spPr>
          <a:xfrm>
            <a:off x="251520" y="1916832"/>
            <a:ext cx="8572500" cy="4762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0-#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BGRectangle">
            <a:extLst>
              <a:ext uri="{FF2B5EF4-FFF2-40B4-BE49-F238E27FC236}">
                <a16:creationId xmlns:a16="http://schemas.microsoft.com/office/drawing/2014/main" xmlns="" id="{F1611BA9-268A-49A6-84F8-FC91536686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E20EB187-900F-4AF5-813B-101456D9F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Εικόνα 6" descr="Εικόνα που περιέχει υπαίθριος&#10;&#10;Περιγραφή που δημιουργήθηκε αυτόματα">
            <a:extLst>
              <a:ext uri="{FF2B5EF4-FFF2-40B4-BE49-F238E27FC236}">
                <a16:creationId xmlns:a16="http://schemas.microsoft.com/office/drawing/2014/main" xmlns="" id="{06FA1722-A9CD-4FC1-BAFA-451855EB0D8F}"/>
              </a:ext>
            </a:extLst>
          </p:cNvPr>
          <p:cNvPicPr>
            <a:picLocks noChangeAspect="1"/>
          </p:cNvPicPr>
          <p:nvPr/>
        </p:nvPicPr>
        <p:blipFill rotWithShape="1">
          <a:blip r:embed="rId2">
            <a:alphaModFix amt="50000"/>
          </a:blip>
          <a:srcRect/>
          <a:stretch/>
        </p:blipFill>
        <p:spPr>
          <a:xfrm>
            <a:off x="15" y="2"/>
            <a:ext cx="9143985" cy="6857999"/>
          </a:xfrm>
          <a:prstGeom prst="rect">
            <a:avLst/>
          </a:prstGeom>
        </p:spPr>
      </p:pic>
      <p:sp>
        <p:nvSpPr>
          <p:cNvPr id="3" name="Υπότιτλος 2"/>
          <p:cNvSpPr>
            <a:spLocks noGrp="1"/>
          </p:cNvSpPr>
          <p:nvPr>
            <p:ph type="subTitle" idx="1"/>
          </p:nvPr>
        </p:nvSpPr>
        <p:spPr>
          <a:xfrm>
            <a:off x="1071538" y="1200152"/>
            <a:ext cx="1678336" cy="4457696"/>
          </a:xfrm>
        </p:spPr>
        <p:txBody>
          <a:bodyPr vert="horz" lIns="91440" tIns="45720" rIns="91440" bIns="45720" rtlCol="0" anchor="ctr">
            <a:normAutofit/>
          </a:bodyPr>
          <a:lstStyle/>
          <a:p>
            <a:pPr algn="r"/>
            <a:r>
              <a:rPr lang="el-GR" sz="2800" dirty="0" smtClean="0">
                <a:solidFill>
                  <a:srgbClr val="FFFFFF"/>
                </a:solidFill>
                <a:cs typeface="Calibri Light"/>
              </a:rPr>
              <a:t>The Ancient Theat</a:t>
            </a:r>
            <a:r>
              <a:rPr lang="en-US" sz="2800" dirty="0" smtClean="0">
                <a:solidFill>
                  <a:srgbClr val="FFFFFF"/>
                </a:solidFill>
                <a:cs typeface="Calibri Light"/>
              </a:rPr>
              <a:t>re</a:t>
            </a:r>
            <a:r>
              <a:rPr lang="el-GR" sz="2800" dirty="0" smtClean="0">
                <a:solidFill>
                  <a:srgbClr val="FFFFFF"/>
                </a:solidFill>
                <a:cs typeface="Calibri Light"/>
              </a:rPr>
              <a:t> of </a:t>
            </a:r>
            <a:br>
              <a:rPr lang="el-GR" sz="2800" dirty="0" smtClean="0">
                <a:solidFill>
                  <a:srgbClr val="FFFFFF"/>
                </a:solidFill>
                <a:cs typeface="Calibri Light"/>
              </a:rPr>
            </a:br>
            <a:r>
              <a:rPr lang="el-GR" sz="2800" dirty="0" smtClean="0">
                <a:solidFill>
                  <a:srgbClr val="FFFFFF"/>
                </a:solidFill>
                <a:cs typeface="Calibri Light"/>
              </a:rPr>
              <a:t>Epidaurus</a:t>
            </a:r>
            <a:endParaRPr lang="el-GR" sz="2800" dirty="0">
              <a:cs typeface="Calibri"/>
            </a:endParaRPr>
          </a:p>
        </p:txBody>
      </p:sp>
      <p:sp>
        <p:nvSpPr>
          <p:cNvPr id="15" name="!!Line">
            <a:extLst>
              <a:ext uri="{FF2B5EF4-FFF2-40B4-BE49-F238E27FC236}">
                <a16:creationId xmlns:a16="http://schemas.microsoft.com/office/drawing/2014/main" xmlns="" id="{1825D5AF-D278-4D9A-A4F5-A1A1D35076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4952" y="2286000"/>
            <a:ext cx="20574"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325122232"/>
      </p:ext>
    </p:extLst>
  </p:cSld>
  <p:clrMapOvr>
    <a:masterClrMapping/>
  </p:clrMapOvr>
  <p:transition spd="med">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4" descr="Εικόνα που περιέχει ουρανός, βουνό, υπαίθριος, φύση&#10;&#10;Περιγραφή που δημιουργήθηκε αυτόματα">
            <a:extLst>
              <a:ext uri="{FF2B5EF4-FFF2-40B4-BE49-F238E27FC236}">
                <a16:creationId xmlns:a16="http://schemas.microsoft.com/office/drawing/2014/main" xmlns="" id="{EAB4D396-BAB2-4599-B153-560D0950CCB5}"/>
              </a:ext>
            </a:extLst>
          </p:cNvPr>
          <p:cNvPicPr>
            <a:picLocks noGrp="1" noChangeAspect="1"/>
          </p:cNvPicPr>
          <p:nvPr>
            <p:ph idx="4294967295"/>
          </p:nvPr>
        </p:nvPicPr>
        <p:blipFill rotWithShape="1">
          <a:blip r:embed="rId2"/>
          <a:srcRect l="13498" r="12915"/>
          <a:stretch/>
        </p:blipFill>
        <p:spPr>
          <a:xfrm>
            <a:off x="3088141" y="10"/>
            <a:ext cx="6055859" cy="6857990"/>
          </a:xfrm>
          <a:prstGeom prst="rect">
            <a:avLst/>
          </a:prstGeom>
        </p:spPr>
      </p:pic>
      <p:sp>
        <p:nvSpPr>
          <p:cNvPr id="20" name="Freeform: Shape 20">
            <a:extLst>
              <a:ext uri="{FF2B5EF4-FFF2-40B4-BE49-F238E27FC236}">
                <a16:creationId xmlns:a16="http://schemas.microsoft.com/office/drawing/2014/main" xmlns="" id="{8F23F8A3-8FD7-4779-8323-FDC26BE998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478"/>
            <a:ext cx="589485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2">
            <a:extLst>
              <a:ext uri="{FF2B5EF4-FFF2-40B4-BE49-F238E27FC236}">
                <a16:creationId xmlns:a16="http://schemas.microsoft.com/office/drawing/2014/main" xmlns="" id="{F605C4CC-A25C-416F-8333-7CB7DC97D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478"/>
            <a:ext cx="5573381"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Box 4">
            <a:extLst>
              <a:ext uri="{FF2B5EF4-FFF2-40B4-BE49-F238E27FC236}">
                <a16:creationId xmlns:a16="http://schemas.microsoft.com/office/drawing/2014/main" xmlns="" id="{4C8F25C7-4627-4D28-9A01-E808E2CFD445}"/>
              </a:ext>
            </a:extLst>
          </p:cNvPr>
          <p:cNvSpPr txBox="1"/>
          <p:nvPr/>
        </p:nvSpPr>
        <p:spPr>
          <a:xfrm>
            <a:off x="125084" y="123647"/>
            <a:ext cx="3351362"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dirty="0">
                <a:ea typeface="+mn-lt"/>
                <a:cs typeface="+mn-lt"/>
              </a:rPr>
              <a:t>The </a:t>
            </a:r>
            <a:r>
              <a:rPr lang="el-GR" dirty="0" smtClean="0">
                <a:ea typeface="+mn-lt"/>
                <a:cs typeface="+mn-lt"/>
              </a:rPr>
              <a:t>theat</a:t>
            </a:r>
            <a:r>
              <a:rPr lang="en-US" dirty="0" smtClean="0">
                <a:ea typeface="+mn-lt"/>
                <a:cs typeface="+mn-lt"/>
              </a:rPr>
              <a:t>re</a:t>
            </a:r>
            <a:r>
              <a:rPr lang="el-GR" dirty="0" smtClean="0">
                <a:ea typeface="+mn-lt"/>
                <a:cs typeface="+mn-lt"/>
              </a:rPr>
              <a:t> </a:t>
            </a:r>
            <a:r>
              <a:rPr lang="el-GR" dirty="0">
                <a:ea typeface="+mn-lt"/>
                <a:cs typeface="+mn-lt"/>
              </a:rPr>
              <a:t>of Epidaurus stands on a slope of Mount </a:t>
            </a:r>
            <a:r>
              <a:rPr lang="el-GR" dirty="0" smtClean="0">
                <a:ea typeface="+mn-lt"/>
                <a:cs typeface="+mn-lt"/>
              </a:rPr>
              <a:t>Kynortion in Argolis. </a:t>
            </a:r>
            <a:r>
              <a:rPr lang="el-GR" dirty="0">
                <a:ea typeface="+mn-lt"/>
                <a:cs typeface="+mn-lt"/>
              </a:rPr>
              <a:t>The </a:t>
            </a:r>
            <a:r>
              <a:rPr lang="el-GR" dirty="0" smtClean="0">
                <a:ea typeface="+mn-lt"/>
                <a:cs typeface="+mn-lt"/>
              </a:rPr>
              <a:t>theat</a:t>
            </a:r>
            <a:r>
              <a:rPr lang="en-US" dirty="0" smtClean="0">
                <a:ea typeface="+mn-lt"/>
                <a:cs typeface="+mn-lt"/>
              </a:rPr>
              <a:t>re</a:t>
            </a:r>
            <a:r>
              <a:rPr lang="el-GR" dirty="0" smtClean="0">
                <a:ea typeface="+mn-lt"/>
                <a:cs typeface="+mn-lt"/>
              </a:rPr>
              <a:t> </a:t>
            </a:r>
            <a:r>
              <a:rPr lang="el-GR" dirty="0">
                <a:ea typeface="+mn-lt"/>
                <a:cs typeface="+mn-lt"/>
              </a:rPr>
              <a:t>was built in two phases: the first phase is dated to the late 4th c. BC and the second to the mid-2nd c. BC. As it is preserved today, the </a:t>
            </a:r>
            <a:r>
              <a:rPr lang="el-GR" dirty="0" smtClean="0">
                <a:ea typeface="+mn-lt"/>
                <a:cs typeface="+mn-lt"/>
              </a:rPr>
              <a:t>theat</a:t>
            </a:r>
            <a:r>
              <a:rPr lang="en-US" dirty="0" smtClean="0">
                <a:ea typeface="+mn-lt"/>
                <a:cs typeface="+mn-lt"/>
              </a:rPr>
              <a:t>re</a:t>
            </a:r>
            <a:r>
              <a:rPr lang="el-GR" dirty="0" smtClean="0">
                <a:ea typeface="+mn-lt"/>
                <a:cs typeface="+mn-lt"/>
              </a:rPr>
              <a:t> </a:t>
            </a:r>
            <a:r>
              <a:rPr lang="el-GR" dirty="0">
                <a:ea typeface="+mn-lt"/>
                <a:cs typeface="+mn-lt"/>
              </a:rPr>
              <a:t>presents the characteristic tripartite layout of Hellenistic theaters: cavea, orchestra and stage building.</a:t>
            </a:r>
            <a:br>
              <a:rPr lang="el-GR" dirty="0">
                <a:ea typeface="+mn-lt"/>
                <a:cs typeface="+mn-lt"/>
              </a:rPr>
            </a:br>
            <a:r>
              <a:rPr lang="el-GR" dirty="0" smtClean="0">
                <a:ea typeface="+mn-lt"/>
                <a:cs typeface="+mn-lt"/>
              </a:rPr>
              <a:t>With </a:t>
            </a:r>
            <a:r>
              <a:rPr lang="el-GR" dirty="0">
                <a:ea typeface="+mn-lt"/>
                <a:cs typeface="+mn-lt"/>
              </a:rPr>
              <a:t>a maximum capacity of 13,000 to 14,000 spectators, the </a:t>
            </a:r>
            <a:r>
              <a:rPr lang="el-GR" dirty="0" smtClean="0">
                <a:ea typeface="+mn-lt"/>
                <a:cs typeface="+mn-lt"/>
              </a:rPr>
              <a:t>theat</a:t>
            </a:r>
            <a:r>
              <a:rPr lang="en-US" dirty="0" smtClean="0">
                <a:ea typeface="+mn-lt"/>
                <a:cs typeface="+mn-lt"/>
              </a:rPr>
              <a:t>re</a:t>
            </a:r>
            <a:r>
              <a:rPr lang="el-GR" dirty="0" smtClean="0">
                <a:ea typeface="+mn-lt"/>
                <a:cs typeface="+mn-lt"/>
              </a:rPr>
              <a:t> </a:t>
            </a:r>
            <a:r>
              <a:rPr lang="el-GR" dirty="0">
                <a:ea typeface="+mn-lt"/>
                <a:cs typeface="+mn-lt"/>
              </a:rPr>
              <a:t>of Epidaurus hosted music competitions and performances of ancient drama.</a:t>
            </a:r>
          </a:p>
          <a:p>
            <a:endParaRPr lang="el-GR" dirty="0">
              <a:cs typeface="Calibri" panose="020F0502020204030204"/>
            </a:endParaRPr>
          </a:p>
          <a:p>
            <a:r>
              <a:rPr lang="el-GR" sz="1400" dirty="0">
                <a:cs typeface="Calibri" panose="020F0502020204030204"/>
              </a:rPr>
              <a:t>Source: </a:t>
            </a:r>
            <a:r>
              <a:rPr lang="el-GR" sz="1400" dirty="0">
                <a:ea typeface="+mn-lt"/>
                <a:cs typeface="+mn-lt"/>
              </a:rPr>
              <a:t>diazoma.gr</a:t>
            </a:r>
            <a:endParaRPr lang="el-GR" sz="1400" dirty="0">
              <a:cs typeface="Calibri" panose="020F0502020204030204"/>
            </a:endParaRPr>
          </a:p>
        </p:txBody>
      </p:sp>
    </p:spTree>
    <p:extLst>
      <p:ext uri="{BB962C8B-B14F-4D97-AF65-F5344CB8AC3E}">
        <p14:creationId xmlns:p14="http://schemas.microsoft.com/office/powerpoint/2010/main" xmlns="" val="353699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Εικόνα 3">
            <a:extLst>
              <a:ext uri="{FF2B5EF4-FFF2-40B4-BE49-F238E27FC236}">
                <a16:creationId xmlns:a16="http://schemas.microsoft.com/office/drawing/2014/main" xmlns="" id="{70138BCA-7974-4135-AE6B-2ECE4E7C15C2}"/>
              </a:ext>
            </a:extLst>
          </p:cNvPr>
          <p:cNvPicPr>
            <a:picLocks noChangeAspect="1"/>
          </p:cNvPicPr>
          <p:nvPr/>
        </p:nvPicPr>
        <p:blipFill rotWithShape="1">
          <a:blip r:embed="rId2"/>
          <a:srcRect t="3052" r="29289" b="30702"/>
          <a:stretch/>
        </p:blipFill>
        <p:spPr>
          <a:xfrm>
            <a:off x="240030" y="320040"/>
            <a:ext cx="7760994" cy="4303462"/>
          </a:xfrm>
          <a:prstGeom prst="rect">
            <a:avLst/>
          </a:prstGeom>
        </p:spPr>
      </p:pic>
      <p:sp>
        <p:nvSpPr>
          <p:cNvPr id="10" name="Rectangle 9">
            <a:extLst>
              <a:ext uri="{FF2B5EF4-FFF2-40B4-BE49-F238E27FC236}">
                <a16:creationId xmlns:a16="http://schemas.microsoft.com/office/drawing/2014/main" xmlns="" id="{A27B6159-7734-4564-9E0F-C4BC43C36E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xmlns="" id="{E2FFB46B-05BC-4950-B18A-9593FDAE6ED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21378842-81DC-458D-8791-5B6618A8C42A}"/>
              </a:ext>
            </a:extLst>
          </p:cNvPr>
          <p:cNvSpPr txBox="1"/>
          <p:nvPr/>
        </p:nvSpPr>
        <p:spPr>
          <a:xfrm>
            <a:off x="3284982" y="5009084"/>
            <a:ext cx="5232654" cy="134599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pPr>
            <a:r>
              <a:rPr lang="en-US" sz="1700" dirty="0" smtClean="0">
                <a:solidFill>
                  <a:schemeClr val="bg1"/>
                </a:solidFill>
                <a:cs typeface="Calibri"/>
              </a:rPr>
              <a:t>Geometrical features:</a:t>
            </a:r>
          </a:p>
          <a:p>
            <a:pPr indent="-228600">
              <a:lnSpc>
                <a:spcPct val="90000"/>
              </a:lnSpc>
              <a:spcAft>
                <a:spcPts val="600"/>
              </a:spcAft>
              <a:buFont typeface="Arial" pitchFamily="34" charset="0"/>
              <a:buChar char="•"/>
            </a:pPr>
            <a:r>
              <a:rPr lang="en-US" sz="1700" dirty="0" smtClean="0">
                <a:solidFill>
                  <a:schemeClr val="bg1"/>
                </a:solidFill>
                <a:cs typeface="Calibri"/>
              </a:rPr>
              <a:t>of the orchestra: circle</a:t>
            </a:r>
          </a:p>
          <a:p>
            <a:pPr indent="-228600">
              <a:lnSpc>
                <a:spcPct val="90000"/>
              </a:lnSpc>
              <a:spcAft>
                <a:spcPts val="600"/>
              </a:spcAft>
              <a:buFont typeface="Arial" pitchFamily="34" charset="0"/>
              <a:buChar char="•"/>
            </a:pPr>
            <a:r>
              <a:rPr lang="en-US" sz="1700" dirty="0" smtClean="0">
                <a:solidFill>
                  <a:schemeClr val="bg1"/>
                </a:solidFill>
                <a:cs typeface="Calibri"/>
              </a:rPr>
              <a:t>of the stage building: rectangle</a:t>
            </a:r>
          </a:p>
          <a:p>
            <a:pPr indent="-228600">
              <a:lnSpc>
                <a:spcPct val="90000"/>
              </a:lnSpc>
              <a:spcAft>
                <a:spcPts val="600"/>
              </a:spcAft>
              <a:buFont typeface="Arial" pitchFamily="34" charset="0"/>
              <a:buChar char="•"/>
            </a:pPr>
            <a:r>
              <a:rPr lang="en-US" sz="1700" dirty="0" smtClean="0">
                <a:solidFill>
                  <a:schemeClr val="bg1"/>
                </a:solidFill>
                <a:cs typeface="Calibri"/>
              </a:rPr>
              <a:t>of the cavea:  concentric semi-circles</a:t>
            </a:r>
            <a:endParaRPr lang="en-US" sz="1700" dirty="0">
              <a:solidFill>
                <a:schemeClr val="bg1"/>
              </a:solidFill>
              <a:cs typeface="Calibri"/>
            </a:endParaRPr>
          </a:p>
        </p:txBody>
      </p:sp>
      <p:sp>
        <p:nvSpPr>
          <p:cNvPr id="7" name="6 - TextBox"/>
          <p:cNvSpPr txBox="1"/>
          <p:nvPr/>
        </p:nvSpPr>
        <p:spPr>
          <a:xfrm>
            <a:off x="0" y="142852"/>
            <a:ext cx="2823017" cy="461665"/>
          </a:xfrm>
          <a:prstGeom prst="rect">
            <a:avLst/>
          </a:prstGeom>
          <a:noFill/>
        </p:spPr>
        <p:txBody>
          <a:bodyPr wrap="none" rtlCol="0">
            <a:spAutoFit/>
          </a:bodyPr>
          <a:lstStyle/>
          <a:p>
            <a:r>
              <a:rPr lang="en-US" sz="2400" u="sng" dirty="0" smtClean="0"/>
              <a:t>Layout of the theatre</a:t>
            </a:r>
            <a:endParaRPr lang="el-GR" sz="2400" u="sng" dirty="0"/>
          </a:p>
        </p:txBody>
      </p:sp>
      <p:sp>
        <p:nvSpPr>
          <p:cNvPr id="9" name="8 - TextBox"/>
          <p:cNvSpPr txBox="1"/>
          <p:nvPr/>
        </p:nvSpPr>
        <p:spPr>
          <a:xfrm>
            <a:off x="3857620" y="3143248"/>
            <a:ext cx="773866" cy="276999"/>
          </a:xfrm>
          <a:prstGeom prst="rect">
            <a:avLst/>
          </a:prstGeom>
          <a:noFill/>
        </p:spPr>
        <p:txBody>
          <a:bodyPr wrap="none" rtlCol="0">
            <a:spAutoFit/>
          </a:bodyPr>
          <a:lstStyle/>
          <a:p>
            <a:r>
              <a:rPr lang="en-US" sz="1200" dirty="0" smtClean="0">
                <a:solidFill>
                  <a:srgbClr val="C00000"/>
                </a:solidFill>
              </a:rPr>
              <a:t>orchestra</a:t>
            </a:r>
            <a:endParaRPr lang="el-GR" sz="1200" dirty="0">
              <a:solidFill>
                <a:srgbClr val="C00000"/>
              </a:solidFill>
            </a:endParaRPr>
          </a:p>
        </p:txBody>
      </p:sp>
      <p:sp>
        <p:nvSpPr>
          <p:cNvPr id="11" name="10 - TextBox"/>
          <p:cNvSpPr txBox="1"/>
          <p:nvPr/>
        </p:nvSpPr>
        <p:spPr>
          <a:xfrm>
            <a:off x="4000496" y="1357298"/>
            <a:ext cx="785818" cy="338554"/>
          </a:xfrm>
          <a:prstGeom prst="rect">
            <a:avLst/>
          </a:prstGeom>
          <a:noFill/>
        </p:spPr>
        <p:txBody>
          <a:bodyPr wrap="square" rtlCol="0">
            <a:spAutoFit/>
          </a:bodyPr>
          <a:lstStyle/>
          <a:p>
            <a:r>
              <a:rPr lang="en-US" sz="1600" dirty="0" smtClean="0">
                <a:solidFill>
                  <a:srgbClr val="C00000"/>
                </a:solidFill>
              </a:rPr>
              <a:t>cavea</a:t>
            </a:r>
            <a:endParaRPr lang="el-GR" sz="1600" dirty="0">
              <a:solidFill>
                <a:srgbClr val="C00000"/>
              </a:solidFill>
            </a:endParaRPr>
          </a:p>
        </p:txBody>
      </p:sp>
      <p:sp>
        <p:nvSpPr>
          <p:cNvPr id="13" name="12 - TextBox"/>
          <p:cNvSpPr txBox="1"/>
          <p:nvPr/>
        </p:nvSpPr>
        <p:spPr>
          <a:xfrm>
            <a:off x="3786182" y="4214818"/>
            <a:ext cx="1059970" cy="276999"/>
          </a:xfrm>
          <a:prstGeom prst="rect">
            <a:avLst/>
          </a:prstGeom>
          <a:noFill/>
        </p:spPr>
        <p:txBody>
          <a:bodyPr wrap="none" rtlCol="0">
            <a:spAutoFit/>
          </a:bodyPr>
          <a:lstStyle/>
          <a:p>
            <a:r>
              <a:rPr lang="en-US" sz="1200" dirty="0" smtClean="0">
                <a:solidFill>
                  <a:srgbClr val="C00000"/>
                </a:solidFill>
              </a:rPr>
              <a:t>Stage building</a:t>
            </a:r>
            <a:endParaRPr lang="el-GR" sz="1200" dirty="0">
              <a:solidFill>
                <a:srgbClr val="C00000"/>
              </a:solidFill>
            </a:endParaRPr>
          </a:p>
        </p:txBody>
      </p:sp>
    </p:spTree>
    <p:extLst>
      <p:ext uri="{BB962C8B-B14F-4D97-AF65-F5344CB8AC3E}">
        <p14:creationId xmlns:p14="http://schemas.microsoft.com/office/powerpoint/2010/main" xmlns="" val="2066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Υπότιτλος"/>
          <p:cNvSpPr>
            <a:spLocks noGrp="1"/>
          </p:cNvSpPr>
          <p:nvPr>
            <p:ph type="subTitle" idx="1"/>
          </p:nvPr>
        </p:nvSpPr>
        <p:spPr>
          <a:xfrm>
            <a:off x="1285852" y="2428868"/>
            <a:ext cx="6400800" cy="1752600"/>
          </a:xfrm>
        </p:spPr>
        <p:txBody>
          <a:bodyPr>
            <a:normAutofit fontScale="85000" lnSpcReduction="20000"/>
          </a:bodyPr>
          <a:lstStyle/>
          <a:p>
            <a:r>
              <a:rPr lang="en-US" dirty="0" smtClean="0">
                <a:solidFill>
                  <a:schemeClr val="tx2"/>
                </a:solidFill>
              </a:rPr>
              <a:t>Historical Monuments of Greece</a:t>
            </a:r>
          </a:p>
          <a:p>
            <a:r>
              <a:rPr lang="en-US" sz="2800" dirty="0" smtClean="0">
                <a:solidFill>
                  <a:schemeClr val="tx2"/>
                </a:solidFill>
              </a:rPr>
              <a:t>Junior High School of Simandra</a:t>
            </a:r>
          </a:p>
          <a:p>
            <a:endParaRPr lang="en-US" sz="2800" dirty="0" smtClean="0">
              <a:solidFill>
                <a:schemeClr val="tx2"/>
              </a:solidFill>
            </a:endParaRPr>
          </a:p>
          <a:p>
            <a:r>
              <a:rPr lang="en-US" sz="3900" dirty="0" smtClean="0">
                <a:solidFill>
                  <a:schemeClr val="tx2"/>
                </a:solidFill>
              </a:rPr>
              <a:t>Thank you for watching!</a:t>
            </a:r>
            <a:endParaRPr lang="el-GR" sz="3900" dirty="0">
              <a:solidFill>
                <a:schemeClr val="tx2"/>
              </a:solidFill>
            </a:endParaRPr>
          </a:p>
        </p:txBody>
      </p:sp>
      <p:sp>
        <p:nvSpPr>
          <p:cNvPr id="1026" name="AutoShape 2" descr="General History - Flag of the Hellenic Republic of Gree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1028" name="AutoShape 4" descr="General History - Flag of the Hellenic Republic of Gree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1030" name="AutoShape 6" descr="Greece flag icon - Country fla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1032" name="AutoShape 8" descr="File:Flag of Greece.svg - Wikimedia Comm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1034" name="Picture 10" descr="100+ Free Greece Flag &amp; Greece Images"/>
          <p:cNvPicPr>
            <a:picLocks noChangeAspect="1" noChangeArrowheads="1"/>
          </p:cNvPicPr>
          <p:nvPr/>
        </p:nvPicPr>
        <p:blipFill>
          <a:blip r:embed="rId2"/>
          <a:srcRect/>
          <a:stretch>
            <a:fillRect/>
          </a:stretch>
        </p:blipFill>
        <p:spPr bwMode="auto">
          <a:xfrm>
            <a:off x="6524625" y="0"/>
            <a:ext cx="2619375" cy="1743076"/>
          </a:xfrm>
          <a:prstGeom prst="rect">
            <a:avLst/>
          </a:prstGeom>
          <a:noFill/>
        </p:spPr>
      </p:pic>
      <p:sp>
        <p:nvSpPr>
          <p:cNvPr id="1036" name="AutoShape 12" descr="Flag of Italy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1038" name="AutoShape 14" descr="Italy National Courtesy Flag - JW Pla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1040" name="AutoShape 16" descr="Wallpaper Italy, Flag, Italia, Italian Flag, Flag Of Italy images for  desktop, section текстуры - downlo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1042" name="AutoShape 18" descr="Italy flag - Harrison Flagpoles Quality Digital Print Handsewn Eco-fla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1044" name="Picture 20" descr="Italy"/>
          <p:cNvPicPr>
            <a:picLocks noChangeAspect="1" noChangeArrowheads="1"/>
          </p:cNvPicPr>
          <p:nvPr/>
        </p:nvPicPr>
        <p:blipFill>
          <a:blip r:embed="rId3"/>
          <a:srcRect/>
          <a:stretch>
            <a:fillRect/>
          </a:stretch>
        </p:blipFill>
        <p:spPr bwMode="auto">
          <a:xfrm>
            <a:off x="0" y="0"/>
            <a:ext cx="2619375" cy="1743076"/>
          </a:xfrm>
          <a:prstGeom prst="rect">
            <a:avLst/>
          </a:prstGeom>
          <a:noFill/>
        </p:spPr>
      </p:pic>
      <p:sp>
        <p:nvSpPr>
          <p:cNvPr id="1046" name="AutoShape 22" descr="Lithuan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1048" name="AutoShape 24" descr="Lithuania Fla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1050" name="Picture 26" descr="Flag Lithuania, flags Lithuania"/>
          <p:cNvPicPr>
            <a:picLocks noChangeAspect="1" noChangeArrowheads="1"/>
          </p:cNvPicPr>
          <p:nvPr/>
        </p:nvPicPr>
        <p:blipFill>
          <a:blip r:embed="rId4"/>
          <a:srcRect/>
          <a:stretch>
            <a:fillRect/>
          </a:stretch>
        </p:blipFill>
        <p:spPr bwMode="auto">
          <a:xfrm>
            <a:off x="0" y="5114924"/>
            <a:ext cx="2619375" cy="1743076"/>
          </a:xfrm>
          <a:prstGeom prst="rect">
            <a:avLst/>
          </a:prstGeom>
          <a:noFill/>
        </p:spPr>
      </p:pic>
      <p:sp>
        <p:nvSpPr>
          <p:cNvPr id="1052" name="AutoShape 28" descr="File:Flag of Armenia.svg - Wikimedia Comm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1054" name="AutoShape 30" descr="flag of Armenia | Britann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1056" name="Picture 32" descr="Flag Focus - Armenia Flag"/>
          <p:cNvPicPr>
            <a:picLocks noChangeAspect="1" noChangeArrowheads="1"/>
          </p:cNvPicPr>
          <p:nvPr/>
        </p:nvPicPr>
        <p:blipFill>
          <a:blip r:embed="rId5"/>
          <a:srcRect/>
          <a:stretch>
            <a:fillRect/>
          </a:stretch>
        </p:blipFill>
        <p:spPr bwMode="auto">
          <a:xfrm>
            <a:off x="5889957" y="5286388"/>
            <a:ext cx="3254043" cy="1571612"/>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wipe(down)">
                                      <p:cBhvr>
                                        <p:cTn id="7" dur="580">
                                          <p:stCondLst>
                                            <p:cond delay="0"/>
                                          </p:stCondLst>
                                        </p:cTn>
                                        <p:tgtEl>
                                          <p:spTgt spid="4">
                                            <p:txEl>
                                              <p:pRg st="3" end="3"/>
                                            </p:txEl>
                                          </p:spTgt>
                                        </p:tgtEl>
                                      </p:cBhvr>
                                    </p:animEffect>
                                    <p:anim calcmode="lin" valueType="num">
                                      <p:cBhvr>
                                        <p:cTn id="8"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3" end="3"/>
                                            </p:txEl>
                                          </p:spTgt>
                                        </p:tgtEl>
                                      </p:cBhvr>
                                      <p:to x="100000" y="60000"/>
                                    </p:animScale>
                                    <p:animScale>
                                      <p:cBhvr>
                                        <p:cTn id="14" dur="166" decel="50000">
                                          <p:stCondLst>
                                            <p:cond delay="676"/>
                                          </p:stCondLst>
                                        </p:cTn>
                                        <p:tgtEl>
                                          <p:spTgt spid="4">
                                            <p:txEl>
                                              <p:pRg st="3" end="3"/>
                                            </p:txEl>
                                          </p:spTgt>
                                        </p:tgtEl>
                                      </p:cBhvr>
                                      <p:to x="100000" y="100000"/>
                                    </p:animScale>
                                    <p:animScale>
                                      <p:cBhvr>
                                        <p:cTn id="15" dur="26">
                                          <p:stCondLst>
                                            <p:cond delay="1312"/>
                                          </p:stCondLst>
                                        </p:cTn>
                                        <p:tgtEl>
                                          <p:spTgt spid="4">
                                            <p:txEl>
                                              <p:pRg st="3" end="3"/>
                                            </p:txEl>
                                          </p:spTgt>
                                        </p:tgtEl>
                                      </p:cBhvr>
                                      <p:to x="100000" y="80000"/>
                                    </p:animScale>
                                    <p:animScale>
                                      <p:cBhvr>
                                        <p:cTn id="16" dur="166" decel="50000">
                                          <p:stCondLst>
                                            <p:cond delay="1338"/>
                                          </p:stCondLst>
                                        </p:cTn>
                                        <p:tgtEl>
                                          <p:spTgt spid="4">
                                            <p:txEl>
                                              <p:pRg st="3" end="3"/>
                                            </p:txEl>
                                          </p:spTgt>
                                        </p:tgtEl>
                                      </p:cBhvr>
                                      <p:to x="100000" y="100000"/>
                                    </p:animScale>
                                    <p:animScale>
                                      <p:cBhvr>
                                        <p:cTn id="17" dur="26">
                                          <p:stCondLst>
                                            <p:cond delay="1642"/>
                                          </p:stCondLst>
                                        </p:cTn>
                                        <p:tgtEl>
                                          <p:spTgt spid="4">
                                            <p:txEl>
                                              <p:pRg st="3" end="3"/>
                                            </p:txEl>
                                          </p:spTgt>
                                        </p:tgtEl>
                                      </p:cBhvr>
                                      <p:to x="100000" y="90000"/>
                                    </p:animScale>
                                    <p:animScale>
                                      <p:cBhvr>
                                        <p:cTn id="18" dur="166" decel="50000">
                                          <p:stCondLst>
                                            <p:cond delay="1668"/>
                                          </p:stCondLst>
                                        </p:cTn>
                                        <p:tgtEl>
                                          <p:spTgt spid="4">
                                            <p:txEl>
                                              <p:pRg st="3" end="3"/>
                                            </p:txEl>
                                          </p:spTgt>
                                        </p:tgtEl>
                                      </p:cBhvr>
                                      <p:to x="100000" y="100000"/>
                                    </p:animScale>
                                    <p:animScale>
                                      <p:cBhvr>
                                        <p:cTn id="19" dur="26">
                                          <p:stCondLst>
                                            <p:cond delay="1808"/>
                                          </p:stCondLst>
                                        </p:cTn>
                                        <p:tgtEl>
                                          <p:spTgt spid="4">
                                            <p:txEl>
                                              <p:pRg st="3" end="3"/>
                                            </p:txEl>
                                          </p:spTgt>
                                        </p:tgtEl>
                                      </p:cBhvr>
                                      <p:to x="100000" y="95000"/>
                                    </p:animScale>
                                    <p:animScale>
                                      <p:cBhvr>
                                        <p:cTn id="20" dur="166" decel="50000">
                                          <p:stCondLst>
                                            <p:cond delay="1834"/>
                                          </p:stCondLst>
                                        </p:cTn>
                                        <p:tgtEl>
                                          <p:spTgt spid="4">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772816"/>
          </a:xfrm>
        </p:spPr>
        <p:txBody>
          <a:bodyPr/>
          <a:lstStyle/>
          <a:p>
            <a:r>
              <a:rPr lang="en-GB" dirty="0" smtClean="0"/>
              <a:t>The Parthenon</a:t>
            </a:r>
            <a:endParaRPr lang="el-GR" dirty="0"/>
          </a:p>
        </p:txBody>
      </p:sp>
      <p:pic>
        <p:nvPicPr>
          <p:cNvPr id="12" name="11 - Θέση περιεχομένου" descr="image18204[6544].jpg"/>
          <p:cNvPicPr>
            <a:picLocks noGrp="1" noChangeAspect="1"/>
          </p:cNvPicPr>
          <p:nvPr>
            <p:ph idx="1"/>
          </p:nvPr>
        </p:nvPicPr>
        <p:blipFill>
          <a:blip r:embed="rId2" cstate="print"/>
          <a:stretch>
            <a:fillRect/>
          </a:stretch>
        </p:blipFill>
        <p:spPr>
          <a:xfrm>
            <a:off x="251520" y="2564904"/>
            <a:ext cx="4345895" cy="2592288"/>
          </a:xfrm>
        </p:spPr>
      </p:pic>
      <p:sp>
        <p:nvSpPr>
          <p:cNvPr id="4" name="3 - TextBox"/>
          <p:cNvSpPr txBox="1"/>
          <p:nvPr/>
        </p:nvSpPr>
        <p:spPr>
          <a:xfrm>
            <a:off x="4857752" y="1785926"/>
            <a:ext cx="4143403" cy="4247317"/>
          </a:xfrm>
          <a:prstGeom prst="rect">
            <a:avLst/>
          </a:prstGeom>
          <a:noFill/>
        </p:spPr>
        <p:txBody>
          <a:bodyPr wrap="square" rtlCol="0">
            <a:spAutoFit/>
          </a:bodyPr>
          <a:lstStyle/>
          <a:p>
            <a:r>
              <a:rPr lang="en-US" dirty="0" smtClean="0"/>
              <a:t>The Parthenon is a former </a:t>
            </a:r>
            <a:r>
              <a:rPr lang="en-US" dirty="0" smtClean="0">
                <a:hlinkClick r:id="rId3" tooltip="Ancient Greek temple"/>
              </a:rPr>
              <a:t>temple</a:t>
            </a:r>
            <a:r>
              <a:rPr lang="en-US" dirty="0" smtClean="0"/>
              <a:t> on the </a:t>
            </a:r>
            <a:r>
              <a:rPr lang="en-US" dirty="0" smtClean="0">
                <a:hlinkClick r:id="rId4" tooltip="Acropolis of Athens"/>
              </a:rPr>
              <a:t>Athenian Acropolis</a:t>
            </a:r>
            <a:r>
              <a:rPr lang="en-US" dirty="0" smtClean="0"/>
              <a:t>, </a:t>
            </a:r>
            <a:r>
              <a:rPr lang="en-US" dirty="0" smtClean="0">
                <a:hlinkClick r:id="rId5" tooltip="Greece"/>
              </a:rPr>
              <a:t>Greece</a:t>
            </a:r>
            <a:r>
              <a:rPr lang="en-US" dirty="0" smtClean="0"/>
              <a:t>, dedicated to the </a:t>
            </a:r>
            <a:r>
              <a:rPr lang="en-US" dirty="0" smtClean="0">
                <a:hlinkClick r:id="rId6" tooltip="Greek gods"/>
              </a:rPr>
              <a:t>goddess</a:t>
            </a:r>
            <a:r>
              <a:rPr lang="en-US" dirty="0" smtClean="0"/>
              <a:t> </a:t>
            </a:r>
            <a:r>
              <a:rPr lang="en-US" dirty="0" smtClean="0">
                <a:hlinkClick r:id="rId7" tooltip="Athena"/>
              </a:rPr>
              <a:t>Athena</a:t>
            </a:r>
            <a:r>
              <a:rPr lang="en-US" dirty="0" smtClean="0"/>
              <a:t>, whom the people of </a:t>
            </a:r>
            <a:r>
              <a:rPr lang="en-US" dirty="0" smtClean="0">
                <a:hlinkClick r:id="rId8" tooltip="Athens"/>
              </a:rPr>
              <a:t>Athens</a:t>
            </a:r>
            <a:r>
              <a:rPr lang="en-US" dirty="0" smtClean="0"/>
              <a:t> considered their patroness. Construction started in 447 BC when the </a:t>
            </a:r>
            <a:r>
              <a:rPr lang="en-US" dirty="0" smtClean="0">
                <a:hlinkClick r:id="rId9" tooltip="Delian League"/>
              </a:rPr>
              <a:t>Delian League</a:t>
            </a:r>
            <a:r>
              <a:rPr lang="en-US" dirty="0" smtClean="0"/>
              <a:t> was at the peak of its power. It was completed in 438 BC, although decoration of the building continued until 432 BC. It is the most important surviving building of </a:t>
            </a:r>
            <a:r>
              <a:rPr lang="en-US" dirty="0" smtClean="0">
                <a:hlinkClick r:id="rId10" tooltip="Classical Greece"/>
              </a:rPr>
              <a:t>Classical Greece</a:t>
            </a:r>
            <a:r>
              <a:rPr lang="en-US" dirty="0" smtClean="0"/>
              <a:t>, generally considered the zenith of the </a:t>
            </a:r>
            <a:r>
              <a:rPr lang="en-US" dirty="0" smtClean="0">
                <a:hlinkClick r:id="rId11" tooltip="Doric order"/>
              </a:rPr>
              <a:t>Doric order</a:t>
            </a:r>
            <a:r>
              <a:rPr lang="en-US" dirty="0" smtClean="0"/>
              <a:t>.</a:t>
            </a:r>
          </a:p>
          <a:p>
            <a:endParaRPr lang="en-US" dirty="0" smtClean="0"/>
          </a:p>
          <a:p>
            <a:r>
              <a:rPr lang="en-US" dirty="0" smtClean="0"/>
              <a:t>Source: https://en.wikipedia.org/wiki/Parthenon</a:t>
            </a:r>
            <a:endParaRPr lang="el-GR"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143240" y="142852"/>
            <a:ext cx="2813975" cy="461665"/>
          </a:xfrm>
          <a:prstGeom prst="rect">
            <a:avLst/>
          </a:prstGeom>
          <a:noFill/>
        </p:spPr>
        <p:txBody>
          <a:bodyPr wrap="none" rtlCol="0">
            <a:spAutoFit/>
          </a:bodyPr>
          <a:lstStyle/>
          <a:p>
            <a:r>
              <a:rPr lang="en-US" sz="2400" u="sng" dirty="0" smtClean="0">
                <a:solidFill>
                  <a:schemeClr val="tx2">
                    <a:lumMod val="60000"/>
                    <a:lumOff val="40000"/>
                  </a:schemeClr>
                </a:solidFill>
              </a:rPr>
              <a:t>Geometrical features</a:t>
            </a:r>
            <a:endParaRPr lang="el-GR" sz="2400" u="sng" dirty="0">
              <a:solidFill>
                <a:schemeClr val="tx2">
                  <a:lumMod val="60000"/>
                  <a:lumOff val="40000"/>
                </a:schemeClr>
              </a:solidFill>
            </a:endParaRPr>
          </a:p>
        </p:txBody>
      </p:sp>
      <p:pic>
        <p:nvPicPr>
          <p:cNvPr id="3" name="2 - Εικόνα" descr="parthenon-rectangle.png"/>
          <p:cNvPicPr>
            <a:picLocks noChangeAspect="1"/>
          </p:cNvPicPr>
          <p:nvPr/>
        </p:nvPicPr>
        <p:blipFill>
          <a:blip r:embed="rId2" cstate="print"/>
          <a:srcRect l="21875" t="9713" r="31250" b="12083"/>
          <a:stretch>
            <a:fillRect/>
          </a:stretch>
        </p:blipFill>
        <p:spPr>
          <a:xfrm>
            <a:off x="1928794" y="714356"/>
            <a:ext cx="5143536" cy="56578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Lion Gate in Mycenae</a:t>
            </a:r>
            <a:endParaRPr lang="en-US" dirty="0"/>
          </a:p>
        </p:txBody>
      </p:sp>
      <p:pic>
        <p:nvPicPr>
          <p:cNvPr id="5" name="4 - Θέση περιεχομένου" descr="2807613.jpg"/>
          <p:cNvPicPr>
            <a:picLocks noGrp="1" noChangeAspect="1"/>
          </p:cNvPicPr>
          <p:nvPr>
            <p:ph idx="1"/>
          </p:nvPr>
        </p:nvPicPr>
        <p:blipFill>
          <a:blip r:embed="rId2" cstate="print"/>
          <a:stretch>
            <a:fillRect/>
          </a:stretch>
        </p:blipFill>
        <p:spPr>
          <a:xfrm>
            <a:off x="914656" y="1600200"/>
            <a:ext cx="7314688"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pPr algn="ctr"/>
            <a:r>
              <a:rPr lang="en-US" dirty="0" smtClean="0"/>
              <a:t>Mycenae</a:t>
            </a:r>
            <a:endParaRPr lang="en-US" dirty="0"/>
          </a:p>
        </p:txBody>
      </p:sp>
      <p:sp>
        <p:nvSpPr>
          <p:cNvPr id="6" name="5 - Θέση κειμένου"/>
          <p:cNvSpPr>
            <a:spLocks noGrp="1"/>
          </p:cNvSpPr>
          <p:nvPr>
            <p:ph type="body" sz="half" idx="2"/>
          </p:nvPr>
        </p:nvSpPr>
        <p:spPr/>
        <p:txBody>
          <a:bodyPr/>
          <a:lstStyle/>
          <a:p>
            <a:endParaRPr lang="en-US" dirty="0"/>
          </a:p>
        </p:txBody>
      </p:sp>
      <p:pic>
        <p:nvPicPr>
          <p:cNvPr id="20482" name="Picture 2" descr="Μυκήνες: Δεν μαύρισε από τη φωτιά η Πύλη των Λεόντων | ΕΛΛΑΔΑ |  iefimerida.gr"/>
          <p:cNvPicPr>
            <a:picLocks noChangeAspect="1" noChangeArrowheads="1"/>
          </p:cNvPicPr>
          <p:nvPr/>
        </p:nvPicPr>
        <p:blipFill>
          <a:blip r:embed="rId2"/>
          <a:srcRect/>
          <a:stretch>
            <a:fillRect/>
          </a:stretch>
        </p:blipFill>
        <p:spPr bwMode="auto">
          <a:xfrm>
            <a:off x="86237" y="357166"/>
            <a:ext cx="9057763" cy="600076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24578" name="Picture 2" descr="Μυκήνες | ΑΡΓΟΛΙΚΗ ΑΡΧΕΙΑΚΗ ΒΙΒΛΙΟΘΗΚΗ ΙΣΤΟΡΙΑΣ ΚΑΙ ΠΟΛΙΤΙΣΜΟΥ"/>
          <p:cNvPicPr>
            <a:picLocks noChangeAspect="1" noChangeArrowheads="1"/>
          </p:cNvPicPr>
          <p:nvPr/>
        </p:nvPicPr>
        <p:blipFill>
          <a:blip r:embed="rId2"/>
          <a:srcRect l="14996" r="5029"/>
          <a:stretch>
            <a:fillRect/>
          </a:stretch>
        </p:blipFill>
        <p:spPr bwMode="auto">
          <a:xfrm>
            <a:off x="0" y="142852"/>
            <a:ext cx="9144000" cy="6429380"/>
          </a:xfrm>
          <a:prstGeom prst="rect">
            <a:avLst/>
          </a:prstGeom>
          <a:noFill/>
        </p:spPr>
      </p:pic>
      <p:sp>
        <p:nvSpPr>
          <p:cNvPr id="6" name="5 - Ορθογώνιο"/>
          <p:cNvSpPr/>
          <p:nvPr/>
        </p:nvSpPr>
        <p:spPr>
          <a:xfrm>
            <a:off x="4357686" y="142852"/>
            <a:ext cx="4572000" cy="2308324"/>
          </a:xfrm>
          <a:prstGeom prst="rect">
            <a:avLst/>
          </a:prstGeom>
        </p:spPr>
        <p:txBody>
          <a:bodyPr>
            <a:spAutoFit/>
          </a:bodyPr>
          <a:lstStyle/>
          <a:p>
            <a:r>
              <a:rPr lang="en-US" b="1" dirty="0" smtClean="0"/>
              <a:t>Lion Gate </a:t>
            </a:r>
            <a:r>
              <a:rPr lang="en-US" dirty="0" smtClean="0"/>
              <a:t>is the popular modern name for the main entrance of </a:t>
            </a:r>
            <a:r>
              <a:rPr lang="en-US" dirty="0" smtClean="0">
                <a:hlinkClick r:id="rId3" tooltip="Mycenae"/>
              </a:rPr>
              <a:t>Mycenae</a:t>
            </a:r>
            <a:r>
              <a:rPr lang="en-US" dirty="0" smtClean="0"/>
              <a:t> in southern </a:t>
            </a:r>
            <a:r>
              <a:rPr lang="en-US" dirty="0" smtClean="0">
                <a:hlinkClick r:id="rId4" tooltip="Greece"/>
              </a:rPr>
              <a:t>Greece</a:t>
            </a:r>
            <a:r>
              <a:rPr lang="en-US" dirty="0" smtClean="0"/>
              <a:t>. It was erected around 1250 BC in the northwestern side of the </a:t>
            </a:r>
            <a:r>
              <a:rPr lang="en-US" dirty="0" smtClean="0">
                <a:hlinkClick r:id="rId5" tooltip="Acropolis"/>
              </a:rPr>
              <a:t>acropolis</a:t>
            </a:r>
            <a:r>
              <a:rPr lang="en-US" dirty="0" smtClean="0"/>
              <a:t>. In modern times, it was named after the relief sculpture of two lionesses in a </a:t>
            </a:r>
            <a:r>
              <a:rPr lang="en-US" dirty="0" smtClean="0">
                <a:hlinkClick r:id="rId6" tooltip="Heraldic"/>
              </a:rPr>
              <a:t>heraldic</a:t>
            </a:r>
            <a:r>
              <a:rPr lang="en-US" dirty="0" smtClean="0"/>
              <a:t> pose that stands above the entrance.</a:t>
            </a:r>
          </a:p>
          <a:p>
            <a:pPr algn="r"/>
            <a:r>
              <a:rPr lang="en-US" dirty="0" smtClean="0"/>
              <a:t>Source: wikipedia</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143240" y="285728"/>
            <a:ext cx="2813975" cy="461665"/>
          </a:xfrm>
          <a:prstGeom prst="rect">
            <a:avLst/>
          </a:prstGeom>
          <a:noFill/>
        </p:spPr>
        <p:txBody>
          <a:bodyPr wrap="none" rtlCol="0">
            <a:spAutoFit/>
          </a:bodyPr>
          <a:lstStyle/>
          <a:p>
            <a:r>
              <a:rPr lang="en-US" sz="2400" u="sng" dirty="0" smtClean="0">
                <a:solidFill>
                  <a:schemeClr val="tx2">
                    <a:lumMod val="60000"/>
                    <a:lumOff val="40000"/>
                  </a:schemeClr>
                </a:solidFill>
              </a:rPr>
              <a:t>Geometrical features</a:t>
            </a:r>
            <a:endParaRPr lang="el-GR" sz="2400" u="sng" dirty="0">
              <a:solidFill>
                <a:schemeClr val="tx2">
                  <a:lumMod val="60000"/>
                  <a:lumOff val="40000"/>
                </a:schemeClr>
              </a:solidFill>
            </a:endParaRPr>
          </a:p>
        </p:txBody>
      </p:sp>
      <p:pic>
        <p:nvPicPr>
          <p:cNvPr id="3" name="2 - Εικόνα" descr="isosceles triangle.png"/>
          <p:cNvPicPr>
            <a:picLocks noChangeAspect="1"/>
          </p:cNvPicPr>
          <p:nvPr/>
        </p:nvPicPr>
        <p:blipFill>
          <a:blip r:embed="rId2"/>
          <a:srcRect l="19531" t="12755" r="37500" b="38028"/>
          <a:stretch>
            <a:fillRect/>
          </a:stretch>
        </p:blipFill>
        <p:spPr>
          <a:xfrm>
            <a:off x="1071538" y="1000108"/>
            <a:ext cx="6357982" cy="4277188"/>
          </a:xfrm>
          <a:prstGeom prst="rect">
            <a:avLst/>
          </a:prstGeom>
        </p:spPr>
      </p:pic>
      <p:sp>
        <p:nvSpPr>
          <p:cNvPr id="4" name="3 - TextBox"/>
          <p:cNvSpPr txBox="1"/>
          <p:nvPr/>
        </p:nvSpPr>
        <p:spPr>
          <a:xfrm>
            <a:off x="4857752" y="4857760"/>
            <a:ext cx="2666243" cy="830997"/>
          </a:xfrm>
          <a:prstGeom prst="rect">
            <a:avLst/>
          </a:prstGeom>
          <a:noFill/>
        </p:spPr>
        <p:txBody>
          <a:bodyPr wrap="none" rtlCol="0">
            <a:spAutoFit/>
          </a:bodyPr>
          <a:lstStyle/>
          <a:p>
            <a:pPr algn="ctr"/>
            <a:r>
              <a:rPr lang="en-US" sz="1600" dirty="0" smtClean="0"/>
              <a:t>The height EH is also</a:t>
            </a:r>
          </a:p>
          <a:p>
            <a:pPr algn="ctr"/>
            <a:r>
              <a:rPr lang="en-US" sz="1600" dirty="0" smtClean="0"/>
              <a:t>a median for the base DZ</a:t>
            </a:r>
          </a:p>
          <a:p>
            <a:pPr algn="ctr"/>
            <a:r>
              <a:rPr lang="en-US" sz="1600" dirty="0" smtClean="0"/>
              <a:t>and a bisector for the angle E.</a:t>
            </a:r>
            <a:endParaRPr lang="el-G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8229600" cy="1143000"/>
          </a:xfrm>
        </p:spPr>
        <p:txBody>
          <a:bodyPr>
            <a:normAutofit fontScale="90000"/>
          </a:bodyPr>
          <a:lstStyle/>
          <a:p>
            <a:r>
              <a:rPr lang="en-US" dirty="0" smtClean="0"/>
              <a:t>Gregoriou Monastery in Mount Athos</a:t>
            </a:r>
            <a:endParaRPr lang="el-GR" dirty="0"/>
          </a:p>
        </p:txBody>
      </p:sp>
      <p:pic>
        <p:nvPicPr>
          <p:cNvPr id="4" name="Picture 4" descr="ORTHODOX CHRISTIANITY THEN AND NOW: Saint Gregory the Hesychast, Founder of  Gregoriou Monastery (+ 1406)"/>
          <p:cNvPicPr>
            <a:picLocks noChangeAspect="1" noChangeArrowheads="1"/>
          </p:cNvPicPr>
          <p:nvPr/>
        </p:nvPicPr>
        <p:blipFill>
          <a:blip r:embed="rId2"/>
          <a:srcRect/>
          <a:stretch>
            <a:fillRect/>
          </a:stretch>
        </p:blipFill>
        <p:spPr bwMode="auto">
          <a:xfrm>
            <a:off x="785786" y="1071546"/>
            <a:ext cx="7758165" cy="558907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TotalTime>
  <Words>231</Words>
  <Application>Microsoft Office PowerPoint</Application>
  <PresentationFormat>Προβολή στην οθόνη (4:3)</PresentationFormat>
  <Paragraphs>52</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Maths around us eTwinning project</vt:lpstr>
      <vt:lpstr>The Parthenon</vt:lpstr>
      <vt:lpstr>The Parthenon</vt:lpstr>
      <vt:lpstr>Διαφάνεια 4</vt:lpstr>
      <vt:lpstr>Lion Gate in Mycenae</vt:lpstr>
      <vt:lpstr>Mycenae</vt:lpstr>
      <vt:lpstr>Διαφάνεια 7</vt:lpstr>
      <vt:lpstr>Διαφάνεια 8</vt:lpstr>
      <vt:lpstr>Gregoriou Monastery in Mount Athos</vt:lpstr>
      <vt:lpstr>Διαφάνεια 10</vt:lpstr>
      <vt:lpstr>Διαφάνεια 11</vt:lpstr>
      <vt:lpstr>   Τhe White Tower  </vt:lpstr>
      <vt:lpstr>Διαφάνεια 13</vt:lpstr>
      <vt:lpstr>Διαφάνεια 14</vt:lpstr>
      <vt:lpstr>Διαφάνεια 15</vt:lpstr>
      <vt:lpstr>Rotunda</vt:lpstr>
      <vt:lpstr>Rotunda</vt:lpstr>
      <vt:lpstr>Διαφάνεια 18</vt:lpstr>
      <vt:lpstr>Διαφάνεια 19</vt:lpstr>
      <vt:lpstr>Διαφάνεια 20</vt:lpstr>
      <vt:lpstr>Διαφάνεια 21</vt:lpstr>
      <vt:lpstr>Διαφάνεια 22</vt:lpstr>
      <vt:lpstr>Διαφάνεια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dc:creator>
  <cp:lastModifiedBy>USER</cp:lastModifiedBy>
  <cp:revision>44</cp:revision>
  <dcterms:created xsi:type="dcterms:W3CDTF">2022-01-09T08:59:39Z</dcterms:created>
  <dcterms:modified xsi:type="dcterms:W3CDTF">2022-02-09T18:47:08Z</dcterms:modified>
</cp:coreProperties>
</file>