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C1193B3-EDAB-4D73-A71B-20944B554C0E}"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410432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1193B3-EDAB-4D73-A71B-20944B554C0E}"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113995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1193B3-EDAB-4D73-A71B-20944B554C0E}"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276293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1193B3-EDAB-4D73-A71B-20944B554C0E}"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363662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C1193B3-EDAB-4D73-A71B-20944B554C0E}"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380733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C1193B3-EDAB-4D73-A71B-20944B554C0E}" type="datetimeFigureOut">
              <a:rPr lang="ru-RU" smtClean="0"/>
              <a:t>16.07.2022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1877018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C1193B3-EDAB-4D73-A71B-20944B554C0E}" type="datetimeFigureOut">
              <a:rPr lang="ru-RU" smtClean="0"/>
              <a:t>16.07.2022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33453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C1193B3-EDAB-4D73-A71B-20944B554C0E}" type="datetimeFigureOut">
              <a:rPr lang="ru-RU" smtClean="0"/>
              <a:t>16.07.2022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86097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1193B3-EDAB-4D73-A71B-20944B554C0E}" type="datetimeFigureOut">
              <a:rPr lang="ru-RU" smtClean="0"/>
              <a:t>16.07.2022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2056764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C1193B3-EDAB-4D73-A71B-20944B554C0E}" type="datetimeFigureOut">
              <a:rPr lang="ru-RU" smtClean="0"/>
              <a:t>16.07.2022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320970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C1193B3-EDAB-4D73-A71B-20944B554C0E}" type="datetimeFigureOut">
              <a:rPr lang="ru-RU" smtClean="0"/>
              <a:t>16.07.2022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18DAA9-FB54-4232-BD40-CB88BDD18563}" type="slidenum">
              <a:rPr lang="ru-RU" smtClean="0"/>
              <a:t>‹#›</a:t>
            </a:fld>
            <a:endParaRPr lang="ru-RU"/>
          </a:p>
        </p:txBody>
      </p:sp>
    </p:spTree>
    <p:extLst>
      <p:ext uri="{BB962C8B-B14F-4D97-AF65-F5344CB8AC3E}">
        <p14:creationId xmlns:p14="http://schemas.microsoft.com/office/powerpoint/2010/main" val="4191853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193B3-EDAB-4D73-A71B-20944B554C0E}" type="datetimeFigureOut">
              <a:rPr lang="ru-RU" smtClean="0"/>
              <a:t>16.07.2022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8DAA9-FB54-4232-BD40-CB88BDD18563}" type="slidenum">
              <a:rPr lang="ru-RU" smtClean="0"/>
              <a:t>‹#›</a:t>
            </a:fld>
            <a:endParaRPr lang="ru-RU"/>
          </a:p>
        </p:txBody>
      </p:sp>
    </p:spTree>
    <p:extLst>
      <p:ext uri="{BB962C8B-B14F-4D97-AF65-F5344CB8AC3E}">
        <p14:creationId xmlns:p14="http://schemas.microsoft.com/office/powerpoint/2010/main" val="3891676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solidFill>
                  <a:srgbClr val="00B050"/>
                </a:solidFill>
              </a:rPr>
              <a:t>Armenian numerals</a:t>
            </a:r>
            <a:br>
              <a:rPr lang="en-US" dirty="0">
                <a:solidFill>
                  <a:srgbClr val="00B050"/>
                </a:solidFill>
              </a:rPr>
            </a:br>
            <a:endParaRPr lang="ru-RU" dirty="0">
              <a:solidFill>
                <a:srgbClr val="00B050"/>
              </a:solidFill>
            </a:endParaRPr>
          </a:p>
        </p:txBody>
      </p:sp>
      <p:sp>
        <p:nvSpPr>
          <p:cNvPr id="3" name="Подзаголовок 2"/>
          <p:cNvSpPr>
            <a:spLocks noGrp="1"/>
          </p:cNvSpPr>
          <p:nvPr>
            <p:ph type="subTitle" idx="1"/>
          </p:nvPr>
        </p:nvSpPr>
        <p:spPr/>
        <p:txBody>
          <a:bodyPr/>
          <a:lstStyle/>
          <a:p>
            <a:endParaRPr lang="ru-RU"/>
          </a:p>
        </p:txBody>
      </p:sp>
      <p:pic>
        <p:nvPicPr>
          <p:cNvPr id="1026" name="Picture 2" descr="https://davitesayan.files.wordpress.com/2020/10/capture.png?w=656"/>
          <p:cNvPicPr>
            <a:picLocks noChangeAspect="1" noChangeArrowheads="1"/>
          </p:cNvPicPr>
          <p:nvPr/>
        </p:nvPicPr>
        <p:blipFill rotWithShape="1">
          <a:blip r:embed="rId2">
            <a:extLst>
              <a:ext uri="{28A0092B-C50C-407E-A947-70E740481C1C}">
                <a14:useLocalDpi xmlns:a14="http://schemas.microsoft.com/office/drawing/2010/main" val="0"/>
              </a:ext>
            </a:extLst>
          </a:blip>
          <a:srcRect t="41035"/>
          <a:stretch/>
        </p:blipFill>
        <p:spPr bwMode="auto">
          <a:xfrm>
            <a:off x="2524308" y="3927566"/>
            <a:ext cx="6248400" cy="2016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265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rabic Numbers from 21 to 40 - Learn Arabic Via T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2309" y="158093"/>
            <a:ext cx="7341325" cy="303972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034096" y="3208291"/>
            <a:ext cx="10966315" cy="3270886"/>
          </a:xfrm>
        </p:spPr>
        <p:txBody>
          <a:bodyPr>
            <a:normAutofit fontScale="92500"/>
          </a:bodyPr>
          <a:lstStyle/>
          <a:p>
            <a:pPr marL="0" indent="0">
              <a:buNone/>
            </a:pPr>
            <a:r>
              <a:rPr lang="en-US" dirty="0"/>
              <a:t>The system of </a:t>
            </a:r>
            <a:r>
              <a:rPr lang="en-US" b="1" dirty="0"/>
              <a:t>Armenian numerals</a:t>
            </a:r>
            <a:r>
              <a:rPr lang="en-US" dirty="0"/>
              <a:t> is a historic </a:t>
            </a:r>
            <a:r>
              <a:rPr lang="en-US" u="sng" dirty="0"/>
              <a:t>numeral system</a:t>
            </a:r>
            <a:r>
              <a:rPr lang="en-US" dirty="0"/>
              <a:t> created using the majuscules (uppercase letters) of the Armenian alphabet</a:t>
            </a:r>
            <a:r>
              <a:rPr lang="en-US" dirty="0" smtClean="0"/>
              <a:t>.</a:t>
            </a:r>
            <a:endParaRPr lang="en-US" dirty="0"/>
          </a:p>
          <a:p>
            <a:pPr marL="0" indent="0">
              <a:buNone/>
            </a:pPr>
            <a:r>
              <a:rPr lang="en-US" dirty="0"/>
              <a:t>There was no notation for zero in the old system, and the numeric values for individual letters were added together. The principles behind this system are the same as for the Ancient Greek numerals and Hebrew numerals. In modern Armenia, the familiar Arabic numerals are used. Armenian numerals are used more or less like Roman numerals in modern English, e.g. </a:t>
            </a:r>
            <a:r>
              <a:rPr lang="en-US" dirty="0" err="1"/>
              <a:t>Գարեգին</a:t>
            </a:r>
            <a:r>
              <a:rPr lang="en-US" dirty="0"/>
              <a:t> Բ. means Garegin II and Գ. </a:t>
            </a:r>
            <a:r>
              <a:rPr lang="en-US" dirty="0" err="1"/>
              <a:t>գլուխ</a:t>
            </a:r>
            <a:r>
              <a:rPr lang="en-US" dirty="0"/>
              <a:t> means </a:t>
            </a:r>
            <a:r>
              <a:rPr lang="en-US" i="1" dirty="0"/>
              <a:t>Chapter III</a:t>
            </a:r>
            <a:r>
              <a:rPr lang="en-US" dirty="0"/>
              <a:t> (as a headline).</a:t>
            </a:r>
          </a:p>
          <a:p>
            <a:pPr marL="0" indent="0">
              <a:buNone/>
            </a:pPr>
            <a:endParaRPr lang="ru-RU" dirty="0"/>
          </a:p>
        </p:txBody>
      </p:sp>
    </p:spTree>
    <p:extLst>
      <p:ext uri="{BB962C8B-B14F-4D97-AF65-F5344CB8AC3E}">
        <p14:creationId xmlns:p14="http://schemas.microsoft.com/office/powerpoint/2010/main" val="1776132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B050"/>
                </a:solidFill>
              </a:rPr>
              <a:t>Armenian</a:t>
            </a:r>
            <a:r>
              <a:rPr lang="en-US" b="1" dirty="0"/>
              <a:t> </a:t>
            </a:r>
            <a:r>
              <a:rPr lang="en-US" b="1" dirty="0" smtClean="0">
                <a:solidFill>
                  <a:srgbClr val="00B050"/>
                </a:solidFill>
              </a:rPr>
              <a:t>numerals</a:t>
            </a:r>
            <a:endParaRPr lang="ru-RU" dirty="0"/>
          </a:p>
        </p:txBody>
      </p:sp>
      <p:pic>
        <p:nvPicPr>
          <p:cNvPr id="4" name="Объект 3"/>
          <p:cNvPicPr>
            <a:picLocks noGrp="1" noChangeAspect="1"/>
          </p:cNvPicPr>
          <p:nvPr>
            <p:ph idx="1"/>
          </p:nvPr>
        </p:nvPicPr>
        <p:blipFill>
          <a:blip r:embed="rId2"/>
          <a:stretch>
            <a:fillRect/>
          </a:stretch>
        </p:blipFill>
        <p:spPr>
          <a:xfrm>
            <a:off x="3454213" y="1381487"/>
            <a:ext cx="5805846" cy="5210901"/>
          </a:xfrm>
          <a:prstGeom prst="rect">
            <a:avLst/>
          </a:prstGeom>
        </p:spPr>
      </p:pic>
    </p:spTree>
    <p:extLst>
      <p:ext uri="{BB962C8B-B14F-4D97-AF65-F5344CB8AC3E}">
        <p14:creationId xmlns:p14="http://schemas.microsoft.com/office/powerpoint/2010/main" val="112624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0783" y="652508"/>
            <a:ext cx="10515600" cy="1325563"/>
          </a:xfrm>
        </p:spPr>
        <p:txBody>
          <a:bodyPr/>
          <a:lstStyle/>
          <a:p>
            <a:pPr algn="ctr"/>
            <a:r>
              <a:rPr lang="en-US" dirty="0">
                <a:solidFill>
                  <a:srgbClr val="00B050"/>
                </a:solidFill>
              </a:rPr>
              <a:t>Algorithm</a:t>
            </a:r>
            <a:br>
              <a:rPr lang="en-US" dirty="0">
                <a:solidFill>
                  <a:srgbClr val="00B050"/>
                </a:solidFill>
              </a:rPr>
            </a:br>
            <a:endParaRPr lang="ru-RU" dirty="0">
              <a:solidFill>
                <a:srgbClr val="00B050"/>
              </a:solidFill>
            </a:endParaRPr>
          </a:p>
        </p:txBody>
      </p:sp>
      <p:sp>
        <p:nvSpPr>
          <p:cNvPr id="3" name="Объект 2"/>
          <p:cNvSpPr>
            <a:spLocks noGrp="1"/>
          </p:cNvSpPr>
          <p:nvPr>
            <p:ph idx="1"/>
          </p:nvPr>
        </p:nvSpPr>
        <p:spPr>
          <a:xfrm>
            <a:off x="899160" y="2217510"/>
            <a:ext cx="10515600" cy="4351338"/>
          </a:xfrm>
        </p:spPr>
        <p:txBody>
          <a:bodyPr/>
          <a:lstStyle/>
          <a:p>
            <a:pPr marL="0" indent="0">
              <a:buNone/>
            </a:pPr>
            <a:r>
              <a:rPr lang="en-US" dirty="0"/>
              <a:t>Numbers in the Armenian numeral system are obtained by simple addition. Armenian numerals are written left-to-right (as in the Armenian language). Although the order of the numerals is irrelevant since only addition is performed, the convention is to write them in decreasing order of value.</a:t>
            </a:r>
            <a:endParaRPr lang="ru-RU" dirty="0"/>
          </a:p>
        </p:txBody>
      </p:sp>
      <p:pic>
        <p:nvPicPr>
          <p:cNvPr id="3074" name="Picture 2" descr="Watch Learn to Count Numbers 1 to 5 | Prime Vide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7783" y="4285512"/>
            <a:ext cx="3875224" cy="217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21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solidFill>
                  <a:srgbClr val="00B050"/>
                </a:solidFill>
              </a:rPr>
              <a:t>Samples</a:t>
            </a:r>
            <a:r>
              <a:rPr lang="en-US" dirty="0"/>
              <a:t/>
            </a:r>
            <a:br>
              <a:rPr lang="en-US" dirty="0"/>
            </a:br>
            <a:endParaRPr lang="ru-RU" dirty="0"/>
          </a:p>
        </p:txBody>
      </p:sp>
      <p:sp>
        <p:nvSpPr>
          <p:cNvPr id="3" name="Объект 2"/>
          <p:cNvSpPr>
            <a:spLocks noGrp="1"/>
          </p:cNvSpPr>
          <p:nvPr>
            <p:ph idx="1"/>
          </p:nvPr>
        </p:nvSpPr>
        <p:spPr/>
        <p:txBody>
          <a:bodyPr/>
          <a:lstStyle/>
          <a:p>
            <a:r>
              <a:rPr lang="hy-AM" b="1" dirty="0">
                <a:solidFill>
                  <a:schemeClr val="tx1">
                    <a:lumMod val="85000"/>
                    <a:lumOff val="15000"/>
                  </a:schemeClr>
                </a:solidFill>
              </a:rPr>
              <a:t>ՌՋՀԵ = 1975 = 1000 + 900 + 70 + 5</a:t>
            </a:r>
          </a:p>
          <a:p>
            <a:r>
              <a:rPr lang="hy-AM" b="1" dirty="0">
                <a:solidFill>
                  <a:schemeClr val="tx1">
                    <a:lumMod val="85000"/>
                    <a:lumOff val="15000"/>
                  </a:schemeClr>
                </a:solidFill>
              </a:rPr>
              <a:t>ՍՄԻԲ = 2222 = 2000 + 200 + 20 + 2</a:t>
            </a:r>
          </a:p>
          <a:p>
            <a:r>
              <a:rPr lang="hy-AM" b="1" dirty="0">
                <a:solidFill>
                  <a:schemeClr val="tx1">
                    <a:lumMod val="85000"/>
                    <a:lumOff val="15000"/>
                  </a:schemeClr>
                </a:solidFill>
              </a:rPr>
              <a:t>ՍԴ = 2004 = 2000 + 4</a:t>
            </a:r>
          </a:p>
          <a:p>
            <a:r>
              <a:rPr lang="hy-AM" b="1" dirty="0">
                <a:solidFill>
                  <a:schemeClr val="tx1">
                    <a:lumMod val="85000"/>
                    <a:lumOff val="15000"/>
                  </a:schemeClr>
                </a:solidFill>
              </a:rPr>
              <a:t>ՃԻ = 120 = 100 + 20</a:t>
            </a:r>
          </a:p>
          <a:p>
            <a:r>
              <a:rPr lang="hy-AM" b="1" dirty="0">
                <a:solidFill>
                  <a:schemeClr val="tx1">
                    <a:lumMod val="85000"/>
                    <a:lumOff val="15000"/>
                  </a:schemeClr>
                </a:solidFill>
              </a:rPr>
              <a:t>Ծ = 50</a:t>
            </a:r>
          </a:p>
          <a:p>
            <a:endParaRPr lang="ru-RU" b="1" dirty="0">
              <a:solidFill>
                <a:schemeClr val="tx1">
                  <a:lumMod val="85000"/>
                  <a:lumOff val="15000"/>
                </a:schemeClr>
              </a:solidFill>
            </a:endParaRPr>
          </a:p>
        </p:txBody>
      </p:sp>
    </p:spTree>
    <p:extLst>
      <p:ext uri="{BB962C8B-B14F-4D97-AF65-F5344CB8AC3E}">
        <p14:creationId xmlns:p14="http://schemas.microsoft.com/office/powerpoint/2010/main" val="287419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66611" y="4436915"/>
            <a:ext cx="3666455" cy="336607"/>
          </a:xfrm>
        </p:spPr>
        <p:txBody>
          <a:bodyPr>
            <a:normAutofit fontScale="90000"/>
          </a:bodyPr>
          <a:lstStyle/>
          <a:p>
            <a:endParaRPr lang="ru-RU" dirty="0"/>
          </a:p>
        </p:txBody>
      </p:sp>
      <p:sp>
        <p:nvSpPr>
          <p:cNvPr id="3" name="Объект 2"/>
          <p:cNvSpPr>
            <a:spLocks noGrp="1"/>
          </p:cNvSpPr>
          <p:nvPr>
            <p:ph idx="1"/>
          </p:nvPr>
        </p:nvSpPr>
        <p:spPr>
          <a:xfrm>
            <a:off x="812075" y="806723"/>
            <a:ext cx="10515600" cy="4351338"/>
          </a:xfrm>
        </p:spPr>
        <p:txBody>
          <a:bodyPr/>
          <a:lstStyle/>
          <a:p>
            <a:pPr marL="0" indent="0">
              <a:buNone/>
            </a:pPr>
            <a:r>
              <a:rPr lang="en-US" dirty="0"/>
              <a:t>To write numbers greater than 9999, it is necessary to have numerals with values greater than 9000. This is done by drawing a line over them, indicating their value is to be multiplied by 10000. This is similar to Roman numerals, where a line over a character means multiplying the corresponding value by 1000</a:t>
            </a:r>
            <a:r>
              <a:rPr lang="en-US" dirty="0" smtClean="0"/>
              <a:t>.</a:t>
            </a:r>
          </a:p>
          <a:p>
            <a:pPr marL="0" indent="0">
              <a:buNone/>
            </a:pPr>
            <a:r>
              <a:rPr lang="en-US" b="1" dirty="0">
                <a:solidFill>
                  <a:srgbClr val="00B050"/>
                </a:solidFill>
              </a:rPr>
              <a:t>Examples</a:t>
            </a:r>
            <a:r>
              <a:rPr lang="en-US" dirty="0">
                <a:solidFill>
                  <a:srgbClr val="00B050"/>
                </a:solidFill>
              </a:rPr>
              <a:t>:</a:t>
            </a:r>
          </a:p>
          <a:p>
            <a:pPr marL="0" indent="0">
              <a:buNone/>
            </a:pPr>
            <a:r>
              <a:rPr lang="hy-AM" dirty="0"/>
              <a:t>Ա = 10000</a:t>
            </a:r>
          </a:p>
          <a:p>
            <a:pPr marL="0" indent="0">
              <a:buNone/>
            </a:pPr>
            <a:r>
              <a:rPr lang="hy-AM" dirty="0"/>
              <a:t>Ջ = 9000000</a:t>
            </a:r>
          </a:p>
          <a:p>
            <a:pPr marL="0" indent="0">
              <a:buNone/>
            </a:pPr>
            <a:r>
              <a:rPr lang="hy-AM" dirty="0"/>
              <a:t>ՌՃԽԳՌՄԾԵ = 11431255</a:t>
            </a:r>
          </a:p>
          <a:p>
            <a:pPr marL="0" indent="0">
              <a:buNone/>
            </a:pPr>
            <a:endParaRPr lang="ru-RU" dirty="0"/>
          </a:p>
        </p:txBody>
      </p:sp>
      <p:pic>
        <p:nvPicPr>
          <p:cNvPr id="4098" name="Picture 2" descr="Numbers 1 to 10000 | Números de 1 a 10000 |1から10000までの数字 | 从1到10000的数字 |  10.000 Ito ABC - YouTu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83986" y="4258781"/>
            <a:ext cx="4250962" cy="2391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3367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305</Words>
  <Application>Microsoft Office PowerPoint</Application>
  <PresentationFormat>Широкоэкранный</PresentationFormat>
  <Paragraphs>17</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Calibri Light</vt:lpstr>
      <vt:lpstr>Тема Office</vt:lpstr>
      <vt:lpstr>Armenian numerals </vt:lpstr>
      <vt:lpstr>Презентация PowerPoint</vt:lpstr>
      <vt:lpstr>Armenian numerals</vt:lpstr>
      <vt:lpstr>Algorithm </vt:lpstr>
      <vt:lpstr>Samples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Armenian numerals </dc:title>
  <dc:creator>Comp</dc:creator>
  <cp:lastModifiedBy>Comp</cp:lastModifiedBy>
  <cp:revision>2</cp:revision>
  <dcterms:created xsi:type="dcterms:W3CDTF">2022-07-16T19:17:16Z</dcterms:created>
  <dcterms:modified xsi:type="dcterms:W3CDTF">2022-07-16T19:27:24Z</dcterms:modified>
</cp:coreProperties>
</file>