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5" r:id="rId7"/>
    <p:sldId id="258" r:id="rId8"/>
    <p:sldId id="266" r:id="rId9"/>
    <p:sldId id="259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493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26BAC-96A1-4229-B0B8-0D95879AA90E}" v="7" dt="2022-02-18T15:46:48.383"/>
    <p1510:client id="{4AE886C6-2E49-48CD-A45E-9476A1CF89CA}" v="570" dt="2022-02-20T18:50:05.101"/>
    <p1510:client id="{5492984D-2D84-4B27-9E90-129DF5DF80B2}" v="12" dt="2022-03-02T09:10:23.993"/>
    <p1510:client id="{598C956A-4BC0-A542-DF46-7AD03B8B3582}" v="123" dt="2022-03-07T12:33:45.724"/>
    <p1510:client id="{663E8CE1-CDDD-F8FA-D865-427979881EFC}" v="41" dt="2022-03-04T18:22:29.076"/>
    <p1510:client id="{75C4B31A-1668-48C1-BEAA-DDBED03293F4}" v="94" dt="2022-03-09T12:05:12.414"/>
    <p1510:client id="{85DF625A-627C-4639-989C-ADA0AF8AFC5C}" v="98" dt="2022-02-20T16:42:08.263"/>
    <p1510:client id="{8B467502-57F9-4807-86AF-42D6E32FB57E}" v="1" dt="2022-03-04T18:14:01.602"/>
    <p1510:client id="{A033EA64-AEDC-4066-BC62-D7EFBF23C45E}" v="275" dt="2022-02-20T19:58:40.055"/>
    <p1510:client id="{A040F83E-4E60-4144-9336-2128EBF41962}" v="13" dt="2022-03-04T18:00:27.782"/>
    <p1510:client id="{CF369C53-20EF-41CC-A6C2-CA68C86FA3A9}" v="6" dt="2022-03-02T07:50:31.794"/>
    <p1510:client id="{E0F5A62B-C100-4574-B735-F9154D3E5291}" v="16" dt="2022-02-17T07:48:59.678"/>
    <p1510:client id="{E558CE0D-FACB-4921-BE45-9A7483F3F2E5}" v="77" dt="2022-02-18T15:41:13.514"/>
    <p1510:client id="{EAE280CF-5456-4005-BAFF-95BA930C2636}" v="16" dt="2022-02-20T13:47:53.381"/>
    <p1510:client id="{F0FD2CCD-7211-48D2-8A7E-6658B2E76ADC}" v="323" dt="2022-02-27T08:38:50.436"/>
    <p1510:client id="{F5078E19-B1CD-4D6F-A927-FFD62661B546}" v="317" dt="2022-02-20T19:42:09.069"/>
    <p1510:client id="{F50F2663-00BC-45CA-9453-458275C8714E}" v="4" dt="2022-02-09T08:28:44.546"/>
    <p1510:client id="{FC2A69C7-B3D9-464D-AA8C-42649846A477}" v="404" dt="2022-02-17T13:53:02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513" autoAdjust="0"/>
  </p:normalViewPr>
  <p:slideViewPr>
    <p:cSldViewPr snapToGrid="0">
      <p:cViewPr>
        <p:scale>
          <a:sx n="110" d="100"/>
          <a:sy n="110" d="100"/>
        </p:scale>
        <p:origin x="-474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9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5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7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0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7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3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1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4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526211" y="1726212"/>
            <a:ext cx="10159042" cy="2387600"/>
          </a:xfrm>
        </p:spPr>
        <p:txBody>
          <a:bodyPr>
            <a:noAutofit/>
          </a:bodyPr>
          <a:lstStyle/>
          <a:p>
            <a:r>
              <a:rPr lang="lt-LT" sz="9600" b="1" dirty="0">
                <a:latin typeface="Berlin Sans FB" panose="020E0602020502020306" pitchFamily="34" charset="0"/>
              </a:rPr>
              <a:t>Monuments </a:t>
            </a:r>
            <a:r>
              <a:rPr lang="en-US" sz="9600" b="1" dirty="0" smtClean="0">
                <a:latin typeface="Berlin Sans FB" panose="020E0602020502020306" pitchFamily="34" charset="0"/>
              </a:rPr>
              <a:t/>
            </a:r>
            <a:br>
              <a:rPr lang="en-US" sz="9600" b="1" dirty="0" smtClean="0">
                <a:latin typeface="Berlin Sans FB" panose="020E0602020502020306" pitchFamily="34" charset="0"/>
              </a:rPr>
            </a:br>
            <a:r>
              <a:rPr lang="lt-LT" sz="9600" b="1" dirty="0" smtClean="0">
                <a:latin typeface="Berlin Sans FB" panose="020E0602020502020306" pitchFamily="34" charset="0"/>
              </a:rPr>
              <a:t>in </a:t>
            </a:r>
            <a:r>
              <a:rPr lang="en-US" sz="9600" b="1" dirty="0" smtClean="0">
                <a:latin typeface="Berlin Sans FB" panose="020E0602020502020306" pitchFamily="34" charset="0"/>
              </a:rPr>
              <a:t/>
            </a:r>
            <a:br>
              <a:rPr lang="en-US" sz="9600" b="1" dirty="0" smtClean="0">
                <a:latin typeface="Berlin Sans FB" panose="020E0602020502020306" pitchFamily="34" charset="0"/>
              </a:rPr>
            </a:br>
            <a:r>
              <a:rPr lang="lt-LT" sz="9600" b="1" dirty="0" smtClean="0">
                <a:latin typeface="Berlin Sans FB" panose="020E0602020502020306" pitchFamily="34" charset="0"/>
              </a:rPr>
              <a:t>Lithuania</a:t>
            </a:r>
            <a:endParaRPr lang="en-US" sz="9600" b="1" dirty="0">
              <a:latin typeface="Berlin Sans FB" panose="020E0602020502020306" pitchFamily="34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533291" y="4197261"/>
            <a:ext cx="5894717" cy="624905"/>
          </a:xfrm>
        </p:spPr>
        <p:txBody>
          <a:bodyPr/>
          <a:lstStyle/>
          <a:p>
            <a:r>
              <a:rPr lang="en-US" dirty="0" smtClean="0"/>
              <a:t>Alytus </a:t>
            </a:r>
            <a:r>
              <a:rPr lang="en-US" dirty="0" err="1" smtClean="0"/>
              <a:t>Dzukija</a:t>
            </a:r>
            <a:r>
              <a:rPr lang="en-US" dirty="0" smtClean="0"/>
              <a:t> School</a:t>
            </a:r>
            <a:endParaRPr lang="en-US" dirty="0"/>
          </a:p>
        </p:txBody>
      </p:sp>
      <p:sp>
        <p:nvSpPr>
          <p:cNvPr id="4" name="AutoShape 2" descr="Lietuvos vėliava – Vikipedi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5" name="AutoShape 4" descr="Lietuvos vėliava – Vikipedij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1030" name="Picture 6" descr="Lietuvos vėliava – Vikiped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30" y="4899805"/>
            <a:ext cx="2487431" cy="14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ikijos vėliava – Vikipedi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33" y="4899805"/>
            <a:ext cx="2381250" cy="14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talijos vėliava – Vikiped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43" y="4899805"/>
            <a:ext cx="2381250" cy="14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41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Berlin Sans FB Demi" panose="020E0802020502020306" pitchFamily="34" charset="0"/>
              </a:rPr>
              <a:t>Gediminas</a:t>
            </a:r>
            <a:r>
              <a:rPr lang="en-US" b="1" dirty="0">
                <a:latin typeface="Berlin Sans FB Demi" panose="020E0802020502020306" pitchFamily="34" charset="0"/>
              </a:rPr>
              <a:t> Castle Tower</a:t>
            </a:r>
            <a:r>
              <a:rPr lang="lt-LT" b="1" dirty="0">
                <a:latin typeface="Berlin Sans FB Demi" panose="020E0802020502020306" pitchFamily="34" charset="0"/>
              </a:rPr>
              <a:t> (Vilnius)</a:t>
            </a:r>
            <a:endParaRPr lang="en-US" b="1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5" descr="A picture containing sky, clock, outdoor, tower&#10;&#10;Description automatically generated">
            <a:extLst>
              <a:ext uri="{FF2B5EF4-FFF2-40B4-BE49-F238E27FC236}">
                <a16:creationId xmlns="" xmlns:a16="http://schemas.microsoft.com/office/drawing/2014/main" id="{4E371C3D-13B7-4B6E-973F-6C7B667403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6005" y="1861865"/>
            <a:ext cx="5593828" cy="3916595"/>
          </a:xfrm>
        </p:spPr>
      </p:pic>
      <p:sp>
        <p:nvSpPr>
          <p:cNvPr id="5" name="Turinio vietos rezervavimo ženklas 4"/>
          <p:cNvSpPr>
            <a:spLocks noGrp="1"/>
          </p:cNvSpPr>
          <p:nvPr>
            <p:ph sz="half" idx="2"/>
          </p:nvPr>
        </p:nvSpPr>
        <p:spPr>
          <a:xfrm>
            <a:off x="6172200" y="1575790"/>
            <a:ext cx="5522053" cy="508835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457200" algn="just"/>
            <a:r>
              <a:rPr lang="en-US" dirty="0" err="1" smtClean="0">
                <a:cs typeface="Calibri"/>
              </a:rPr>
              <a:t>Gediminas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Tower is an important state and historic symbol of the city of Vilnius and of Lithuania itself. </a:t>
            </a:r>
            <a:endParaRPr lang="lt-LT" dirty="0" smtClean="0">
              <a:cs typeface="Calibri"/>
            </a:endParaRPr>
          </a:p>
          <a:p>
            <a:pPr marL="457200" indent="-457200" algn="just"/>
            <a:r>
              <a:rPr lang="lt-LT" dirty="0" smtClean="0">
                <a:cs typeface="Calibri"/>
              </a:rPr>
              <a:t>It </a:t>
            </a:r>
            <a:r>
              <a:rPr lang="lt-LT" dirty="0" err="1" smtClean="0">
                <a:cs typeface="Calibri"/>
              </a:rPr>
              <a:t>is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the remaining part of </a:t>
            </a:r>
            <a:r>
              <a:rPr lang="lt-LT" dirty="0">
                <a:cs typeface="Calibri"/>
              </a:rPr>
              <a:t>a</a:t>
            </a:r>
            <a:r>
              <a:rPr lang="en-US" dirty="0" smtClean="0">
                <a:cs typeface="Calibri"/>
              </a:rPr>
              <a:t> Castle</a:t>
            </a:r>
            <a:r>
              <a:rPr lang="lt-LT" dirty="0" smtClean="0">
                <a:cs typeface="Calibri"/>
              </a:rPr>
              <a:t> </a:t>
            </a:r>
            <a:r>
              <a:rPr lang="lt-LT" dirty="0" err="1" smtClean="0">
                <a:cs typeface="Calibri"/>
              </a:rPr>
              <a:t>built</a:t>
            </a:r>
            <a:r>
              <a:rPr lang="lt-LT" dirty="0" smtClean="0">
                <a:cs typeface="Calibri"/>
              </a:rPr>
              <a:t> </a:t>
            </a:r>
            <a:r>
              <a:rPr lang="lt-LT" dirty="0" err="1" smtClean="0">
                <a:cs typeface="Calibri"/>
              </a:rPr>
              <a:t>in</a:t>
            </a:r>
            <a:r>
              <a:rPr lang="lt-LT" dirty="0" smtClean="0">
                <a:cs typeface="Calibri"/>
              </a:rPr>
              <a:t> 1409.</a:t>
            </a:r>
          </a:p>
          <a:p>
            <a:pPr marL="457200" indent="-457200" algn="just"/>
            <a:r>
              <a:rPr lang="en-US" dirty="0" smtClean="0">
                <a:cs typeface="Calibri"/>
              </a:rPr>
              <a:t>According </a:t>
            </a:r>
            <a:r>
              <a:rPr lang="en-US" dirty="0">
                <a:cs typeface="Calibri"/>
              </a:rPr>
              <a:t>to a </a:t>
            </a:r>
            <a:r>
              <a:rPr lang="en-US" dirty="0" smtClean="0">
                <a:cs typeface="Calibri"/>
              </a:rPr>
              <a:t>legend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Vilnius </a:t>
            </a:r>
            <a:r>
              <a:rPr lang="en-US" dirty="0">
                <a:cs typeface="Calibri"/>
              </a:rPr>
              <a:t>started with </a:t>
            </a:r>
            <a:r>
              <a:rPr lang="lt-LT" dirty="0" err="1" smtClean="0">
                <a:cs typeface="Calibri"/>
              </a:rPr>
              <a:t>that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castle on the hill. Lithuanian Grand Duke </a:t>
            </a:r>
            <a:r>
              <a:rPr lang="en-US" dirty="0" err="1">
                <a:cs typeface="Calibri"/>
              </a:rPr>
              <a:t>Gediminas</a:t>
            </a:r>
            <a:r>
              <a:rPr lang="en-US" dirty="0">
                <a:cs typeface="Calibri"/>
              </a:rPr>
              <a:t> </a:t>
            </a:r>
            <a:r>
              <a:rPr lang="en-US" dirty="0" smtClean="0">
                <a:cs typeface="Calibri"/>
              </a:rPr>
              <a:t>dreamt </a:t>
            </a:r>
            <a:r>
              <a:rPr lang="en-US" dirty="0">
                <a:cs typeface="Calibri"/>
              </a:rPr>
              <a:t>of an Iron Wolf howling at the top of this </a:t>
            </a:r>
            <a:r>
              <a:rPr lang="en-US" dirty="0" smtClean="0">
                <a:cs typeface="Calibri"/>
              </a:rPr>
              <a:t>hill</a:t>
            </a:r>
            <a:r>
              <a:rPr lang="lt-LT" dirty="0" smtClean="0">
                <a:cs typeface="Calibri"/>
              </a:rPr>
              <a:t>. </a:t>
            </a:r>
            <a:r>
              <a:rPr lang="lt-LT" dirty="0" err="1" smtClean="0">
                <a:cs typeface="Calibri"/>
              </a:rPr>
              <a:t>The</a:t>
            </a:r>
            <a:r>
              <a:rPr lang="lt-LT" dirty="0" smtClean="0">
                <a:cs typeface="Calibri"/>
              </a:rPr>
              <a:t> </a:t>
            </a:r>
            <a:r>
              <a:rPr lang="lt-LT" dirty="0" err="1" smtClean="0">
                <a:cs typeface="Calibri"/>
              </a:rPr>
              <a:t>dream</a:t>
            </a:r>
            <a:r>
              <a:rPr lang="lt-LT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was </a:t>
            </a:r>
            <a:r>
              <a:rPr lang="en-US" dirty="0">
                <a:cs typeface="Calibri"/>
              </a:rPr>
              <a:t>later interpreted as </a:t>
            </a:r>
            <a:r>
              <a:rPr lang="lt-LT" dirty="0" smtClean="0">
                <a:cs typeface="Calibri"/>
              </a:rPr>
              <a:t>a </a:t>
            </a:r>
            <a:r>
              <a:rPr lang="lt-LT" dirty="0" err="1" smtClean="0">
                <a:cs typeface="Calibri"/>
              </a:rPr>
              <a:t>sign</a:t>
            </a:r>
            <a:r>
              <a:rPr lang="lt-LT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of </a:t>
            </a:r>
            <a:r>
              <a:rPr lang="lt-LT" dirty="0" smtClean="0">
                <a:cs typeface="Calibri"/>
              </a:rPr>
              <a:t>a place for </a:t>
            </a:r>
            <a:r>
              <a:rPr lang="en-US" dirty="0" smtClean="0">
                <a:cs typeface="Calibri"/>
              </a:rPr>
              <a:t>a strong capital </a:t>
            </a:r>
            <a:r>
              <a:rPr lang="en-US" dirty="0">
                <a:cs typeface="Calibri"/>
              </a:rPr>
              <a:t>city. </a:t>
            </a:r>
            <a:endParaRPr lang="lt-LT" dirty="0" smtClean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74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23E547-880F-40CF-8910-061569EF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77" y="200602"/>
            <a:ext cx="10515600" cy="1066771"/>
          </a:xfrm>
        </p:spPr>
        <p:txBody>
          <a:bodyPr/>
          <a:lstStyle/>
          <a:p>
            <a:r>
              <a:rPr lang="en-US" b="1" dirty="0" err="1">
                <a:latin typeface="Berlin Sans FB Demi" panose="020E0802020502020306" pitchFamily="34" charset="0"/>
                <a:cs typeface="Calibri Light"/>
              </a:rPr>
              <a:t>Gediminas</a:t>
            </a:r>
            <a:r>
              <a:rPr lang="en-US" b="1" dirty="0">
                <a:latin typeface="Berlin Sans FB Demi" panose="020E0802020502020306" pitchFamily="34" charset="0"/>
                <a:cs typeface="Calibri Light"/>
              </a:rPr>
              <a:t> Castle Tower ( Vilnius)</a:t>
            </a:r>
            <a:endParaRPr lang="en-US" b="1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D4CA274A-B7AE-465A-A8F6-A6947D24C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96" t="-462" r="-10478" b="231"/>
          <a:stretch/>
        </p:blipFill>
        <p:spPr>
          <a:xfrm>
            <a:off x="5711252" y="1140501"/>
            <a:ext cx="4788699" cy="556386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B08F8CAE-0A51-41BA-A34B-F88A8F68E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8633" y="1134256"/>
            <a:ext cx="3660209" cy="5576341"/>
          </a:xfrm>
        </p:spPr>
      </p:pic>
      <p:sp>
        <p:nvSpPr>
          <p:cNvPr id="4" name="Octagon 3">
            <a:extLst>
              <a:ext uri="{FF2B5EF4-FFF2-40B4-BE49-F238E27FC236}">
                <a16:creationId xmlns="" xmlns:a16="http://schemas.microsoft.com/office/drawing/2014/main" id="{FCBF702E-B8D3-481A-953F-A847C88CDBF8}"/>
              </a:ext>
            </a:extLst>
          </p:cNvPr>
          <p:cNvSpPr/>
          <p:nvPr/>
        </p:nvSpPr>
        <p:spPr>
          <a:xfrm rot="300000">
            <a:off x="7350177" y="3821242"/>
            <a:ext cx="1261671" cy="911901"/>
          </a:xfrm>
          <a:prstGeom prst="octag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116FE825-925E-40A6-8A5D-1ED66B8E4910}"/>
              </a:ext>
            </a:extLst>
          </p:cNvPr>
          <p:cNvCxnSpPr/>
          <p:nvPr/>
        </p:nvCxnSpPr>
        <p:spPr>
          <a:xfrm flipH="1">
            <a:off x="8637770" y="3632303"/>
            <a:ext cx="1384090" cy="3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974F54-28D4-467A-BDAB-90D9A242A23E}"/>
              </a:ext>
            </a:extLst>
          </p:cNvPr>
          <p:cNvSpPr txBox="1"/>
          <p:nvPr/>
        </p:nvSpPr>
        <p:spPr>
          <a:xfrm>
            <a:off x="10037320" y="3466631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00B050"/>
                </a:solidFill>
                <a:cs typeface="Calibri"/>
              </a:rPr>
              <a:t>OCTAGONAL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1B3F37-50E5-4FF0-B9AF-F97621E33E36}"/>
              </a:ext>
            </a:extLst>
          </p:cNvPr>
          <p:cNvSpPr/>
          <p:nvPr/>
        </p:nvSpPr>
        <p:spPr>
          <a:xfrm>
            <a:off x="3598724" y="2919901"/>
            <a:ext cx="1174226" cy="91190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E79F205-8746-479E-8869-0FD9D52AF3E8}"/>
              </a:ext>
            </a:extLst>
          </p:cNvPr>
          <p:cNvCxnSpPr/>
          <p:nvPr/>
        </p:nvCxnSpPr>
        <p:spPr>
          <a:xfrm>
            <a:off x="1693732" y="2561912"/>
            <a:ext cx="1813810" cy="3023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471BD3D-5465-4977-B8B1-02A919EDF72E}"/>
              </a:ext>
            </a:extLst>
          </p:cNvPr>
          <p:cNvSpPr txBox="1"/>
          <p:nvPr/>
        </p:nvSpPr>
        <p:spPr>
          <a:xfrm>
            <a:off x="110241" y="2346273"/>
            <a:ext cx="1643921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     </a:t>
            </a:r>
            <a:r>
              <a:rPr lang="en-US">
                <a:solidFill>
                  <a:srgbClr val="00B050"/>
                </a:solidFill>
              </a:rPr>
              <a:t>RECTANGLE</a:t>
            </a:r>
            <a:endParaRPr lang="en-US">
              <a:solidFill>
                <a:srgbClr val="00B050"/>
              </a:solidFill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9DE1372-BAA5-41D7-90F4-FF2EF7648572}"/>
              </a:ext>
            </a:extLst>
          </p:cNvPr>
          <p:cNvSpPr/>
          <p:nvPr/>
        </p:nvSpPr>
        <p:spPr>
          <a:xfrm>
            <a:off x="3362948" y="1570375"/>
            <a:ext cx="499672" cy="29980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636C5F20-1D66-4076-94B5-AE9264B8ACCE}"/>
              </a:ext>
            </a:extLst>
          </p:cNvPr>
          <p:cNvCxnSpPr>
            <a:cxnSpLocks/>
          </p:cNvCxnSpPr>
          <p:nvPr/>
        </p:nvCxnSpPr>
        <p:spPr>
          <a:xfrm flipV="1">
            <a:off x="1706222" y="1852378"/>
            <a:ext cx="1638926" cy="52215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E3899AC9-6196-45C3-8597-BCB4DF2E4789}"/>
              </a:ext>
            </a:extLst>
          </p:cNvPr>
          <p:cNvCxnSpPr/>
          <p:nvPr/>
        </p:nvCxnSpPr>
        <p:spPr>
          <a:xfrm>
            <a:off x="7353299" y="4686299"/>
            <a:ext cx="911901" cy="91190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6C5FE375-67CA-40A8-BED8-F790DC604DE4}"/>
              </a:ext>
            </a:extLst>
          </p:cNvPr>
          <p:cNvCxnSpPr/>
          <p:nvPr/>
        </p:nvCxnSpPr>
        <p:spPr>
          <a:xfrm flipH="1">
            <a:off x="3861058" y="1918584"/>
            <a:ext cx="12493" cy="737016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9313967D-9150-4DD7-AFF3-493355055A5A}"/>
              </a:ext>
            </a:extLst>
          </p:cNvPr>
          <p:cNvCxnSpPr>
            <a:cxnSpLocks/>
          </p:cNvCxnSpPr>
          <p:nvPr/>
        </p:nvCxnSpPr>
        <p:spPr>
          <a:xfrm>
            <a:off x="1693730" y="1849878"/>
            <a:ext cx="2163581" cy="37725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46F507F-9012-4DD0-BF85-A8EE5A23590B}"/>
              </a:ext>
            </a:extLst>
          </p:cNvPr>
          <p:cNvSpPr txBox="1"/>
          <p:nvPr/>
        </p:nvSpPr>
        <p:spPr>
          <a:xfrm>
            <a:off x="116486" y="1665469"/>
            <a:ext cx="15564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                  LINE</a:t>
            </a:r>
          </a:p>
        </p:txBody>
      </p:sp>
    </p:spTree>
    <p:extLst>
      <p:ext uri="{BB962C8B-B14F-4D97-AF65-F5344CB8AC3E}">
        <p14:creationId xmlns:p14="http://schemas.microsoft.com/office/powerpoint/2010/main" val="2827524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erlin Sans FB" panose="020E0602020502020306" pitchFamily="34" charset="0"/>
              </a:rPr>
              <a:t>Vilnius Cathedral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="" xmlns:a16="http://schemas.microsoft.com/office/drawing/2014/main" id="{D507DDD7-4328-4E9B-B721-B0F182F6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3803" y="1933952"/>
            <a:ext cx="5045156" cy="4190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dirty="0">
                <a:ea typeface="+mn-lt"/>
                <a:cs typeface="+mn-lt"/>
              </a:rPr>
              <a:t>Vilnius Cathedral stands in the center of the city.</a:t>
            </a:r>
          </a:p>
          <a:p>
            <a:pPr algn="just"/>
            <a:r>
              <a:rPr lang="lt-LT" dirty="0" smtClean="0">
                <a:cs typeface="Calibri"/>
              </a:rPr>
              <a:t>The </a:t>
            </a:r>
            <a:r>
              <a:rPr lang="en-US" dirty="0" smtClean="0">
                <a:cs typeface="Calibri"/>
              </a:rPr>
              <a:t>Cathedral</a:t>
            </a:r>
            <a:r>
              <a:rPr lang="en-US" dirty="0">
                <a:cs typeface="Calibri"/>
              </a:rPr>
              <a:t> was built in the middle of the XIII century</a:t>
            </a:r>
            <a:r>
              <a:rPr lang="en-US" dirty="0" smtClean="0">
                <a:cs typeface="Calibri"/>
              </a:rPr>
              <a:t>. </a:t>
            </a:r>
            <a:endParaRPr lang="lt-LT" dirty="0" smtClean="0">
              <a:cs typeface="Calibri"/>
            </a:endParaRPr>
          </a:p>
          <a:p>
            <a:pPr algn="just"/>
            <a:r>
              <a:rPr lang="en-US" dirty="0" smtClean="0">
                <a:cs typeface="Calibri"/>
              </a:rPr>
              <a:t>The </a:t>
            </a:r>
            <a:r>
              <a:rPr lang="en-US" dirty="0">
                <a:cs typeface="Calibri"/>
              </a:rPr>
              <a:t>roof of the building </a:t>
            </a:r>
            <a:r>
              <a:rPr lang="en-US" dirty="0" smtClean="0">
                <a:cs typeface="Calibri"/>
              </a:rPr>
              <a:t>is decorated </a:t>
            </a:r>
            <a:r>
              <a:rPr lang="en-US" dirty="0">
                <a:cs typeface="Calibri"/>
              </a:rPr>
              <a:t>with three sculptures of saints.</a:t>
            </a:r>
            <a:r>
              <a:rPr lang="en-US" dirty="0">
                <a:ea typeface="+mn-lt"/>
                <a:cs typeface="+mn-lt"/>
              </a:rPr>
              <a:t> </a:t>
            </a:r>
            <a:endParaRPr lang="lt-LT" dirty="0" smtClean="0">
              <a:ea typeface="+mn-lt"/>
              <a:cs typeface="+mn-lt"/>
            </a:endParaRPr>
          </a:p>
          <a:p>
            <a:pPr algn="just"/>
            <a:r>
              <a:rPr lang="en-US" dirty="0">
                <a:cs typeface="Calibri"/>
              </a:rPr>
              <a:t>The Cathedral </a:t>
            </a:r>
            <a:r>
              <a:rPr lang="en-US" dirty="0" smtClean="0">
                <a:cs typeface="Calibri"/>
              </a:rPr>
              <a:t>underground crypts</a:t>
            </a:r>
            <a:r>
              <a:rPr lang="lt-LT" dirty="0" smtClean="0">
                <a:cs typeface="Calibri"/>
              </a:rPr>
              <a:t> </a:t>
            </a:r>
            <a:r>
              <a:rPr lang="lt-LT" dirty="0" err="1" smtClean="0">
                <a:cs typeface="Calibri"/>
              </a:rPr>
              <a:t>and</a:t>
            </a:r>
            <a:r>
              <a:rPr lang="lt-LT" dirty="0" smtClean="0">
                <a:cs typeface="Calibri"/>
              </a:rPr>
              <a:t> </a:t>
            </a:r>
            <a:r>
              <a:rPr lang="lt-LT" dirty="0" err="1" smtClean="0">
                <a:cs typeface="Calibri"/>
              </a:rPr>
              <a:t>tunnels</a:t>
            </a:r>
            <a:r>
              <a:rPr lang="lt-LT" dirty="0" smtClean="0">
                <a:cs typeface="Calibri"/>
              </a:rPr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7F85C103-D129-4E8A-BA7D-32B55883A4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675" y="1869418"/>
            <a:ext cx="6460241" cy="4112672"/>
          </a:xfrm>
        </p:spPr>
      </p:pic>
    </p:spTree>
    <p:extLst>
      <p:ext uri="{BB962C8B-B14F-4D97-AF65-F5344CB8AC3E}">
        <p14:creationId xmlns:p14="http://schemas.microsoft.com/office/powerpoint/2010/main" val="3862830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4">
            <a:extLst>
              <a:ext uri="{FF2B5EF4-FFF2-40B4-BE49-F238E27FC236}">
                <a16:creationId xmlns=""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97327A-B9C0-493E-B4AC-2E3BCE5C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9" y="241156"/>
            <a:ext cx="5923894" cy="1680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erlin Sans FB Demi" panose="020E0802020502020306" pitchFamily="34" charset="0"/>
                <a:ea typeface="+mj-lt"/>
                <a:cs typeface="+mj-lt"/>
              </a:rPr>
              <a:t>Vilnius Cathedral</a:t>
            </a:r>
          </a:p>
          <a:p>
            <a:endParaRPr lang="en-US" sz="4000" dirty="0">
              <a:cs typeface="Calibri Light"/>
            </a:endParaRPr>
          </a:p>
        </p:txBody>
      </p:sp>
      <p:pic>
        <p:nvPicPr>
          <p:cNvPr id="7" name="Paveikslėlis 7" descr="Paveikslėlis, kuriame yra dangus, laukas, pastatas, kvadratas&#10;&#10;Automatiškai sugeneruotas aprašymas">
            <a:extLst>
              <a:ext uri="{FF2B5EF4-FFF2-40B4-BE49-F238E27FC236}">
                <a16:creationId xmlns="" xmlns:a16="http://schemas.microsoft.com/office/drawing/2014/main" id="{6ACFC192-588A-4826-B202-082B5E77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7" y="1576291"/>
            <a:ext cx="5031897" cy="4742633"/>
          </a:xfrm>
          <a:prstGeom prst="rect">
            <a:avLst/>
          </a:prstGeom>
        </p:spPr>
      </p:pic>
      <p:pic>
        <p:nvPicPr>
          <p:cNvPr id="8" name="Paveikslėlis 8" descr="Paveikslėlis, kuriame yra dangus, laukas, pastatas, senas&#10;&#10;Automatiškai sugeneruotas aprašymas">
            <a:extLst>
              <a:ext uri="{FF2B5EF4-FFF2-40B4-BE49-F238E27FC236}">
                <a16:creationId xmlns="" xmlns:a16="http://schemas.microsoft.com/office/drawing/2014/main" id="{F38DE632-8D75-44C9-AE5C-699DFE728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754" y="1933290"/>
            <a:ext cx="6133623" cy="4099582"/>
          </a:xfrm>
          <a:prstGeom prst="rect">
            <a:avLst/>
          </a:prstGeom>
        </p:spPr>
      </p:pic>
      <p:sp>
        <p:nvSpPr>
          <p:cNvPr id="9" name="Lygiašonis trikampis 8">
            <a:extLst>
              <a:ext uri="{FF2B5EF4-FFF2-40B4-BE49-F238E27FC236}">
                <a16:creationId xmlns="" xmlns:a16="http://schemas.microsoft.com/office/drawing/2014/main" id="{BA469FE9-DC28-4186-A010-DB8D44328BF4}"/>
              </a:ext>
            </a:extLst>
          </p:cNvPr>
          <p:cNvSpPr/>
          <p:nvPr/>
        </p:nvSpPr>
        <p:spPr>
          <a:xfrm>
            <a:off x="1253842" y="2823117"/>
            <a:ext cx="3066585" cy="511097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b="1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A5D391F-FF25-492B-9229-D54E3B006954}"/>
              </a:ext>
            </a:extLst>
          </p:cNvPr>
          <p:cNvSpPr txBox="1"/>
          <p:nvPr/>
        </p:nvSpPr>
        <p:spPr>
          <a:xfrm>
            <a:off x="5543318" y="12129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lt-LT" b="1" err="1">
                <a:solidFill>
                  <a:srgbClr val="00B050"/>
                </a:solidFill>
              </a:rPr>
              <a:t>Triangle</a:t>
            </a:r>
            <a:endParaRPr lang="lt-LT" b="1" err="1">
              <a:solidFill>
                <a:srgbClr val="00B050"/>
              </a:solidFill>
              <a:cs typeface="Calibri"/>
            </a:endParaRPr>
          </a:p>
        </p:txBody>
      </p:sp>
      <p:cxnSp>
        <p:nvCxnSpPr>
          <p:cNvPr id="16" name="Tiesioji rodyklės jungtis 15">
            <a:extLst>
              <a:ext uri="{FF2B5EF4-FFF2-40B4-BE49-F238E27FC236}">
                <a16:creationId xmlns="" xmlns:a16="http://schemas.microsoft.com/office/drawing/2014/main" id="{EEB08B93-8680-4388-8606-26548709A757}"/>
              </a:ext>
            </a:extLst>
          </p:cNvPr>
          <p:cNvCxnSpPr/>
          <p:nvPr/>
        </p:nvCxnSpPr>
        <p:spPr>
          <a:xfrm flipH="1">
            <a:off x="3686408" y="1526788"/>
            <a:ext cx="1901282" cy="13139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Tiesioji rodyklės jungtis 31">
            <a:extLst>
              <a:ext uri="{FF2B5EF4-FFF2-40B4-BE49-F238E27FC236}">
                <a16:creationId xmlns="" xmlns:a16="http://schemas.microsoft.com/office/drawing/2014/main" id="{F40505CD-3C14-4F3F-9981-FE59F77D9088}"/>
              </a:ext>
            </a:extLst>
          </p:cNvPr>
          <p:cNvCxnSpPr>
            <a:cxnSpLocks/>
          </p:cNvCxnSpPr>
          <p:nvPr/>
        </p:nvCxnSpPr>
        <p:spPr>
          <a:xfrm>
            <a:off x="5745666" y="1563958"/>
            <a:ext cx="970157" cy="16949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Tiesioji jungtis 3"/>
          <p:cNvCxnSpPr/>
          <p:nvPr/>
        </p:nvCxnSpPr>
        <p:spPr>
          <a:xfrm flipH="1">
            <a:off x="6532685" y="3258943"/>
            <a:ext cx="378069" cy="56571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Tiesioji jungtis 11"/>
          <p:cNvCxnSpPr/>
          <p:nvPr/>
        </p:nvCxnSpPr>
        <p:spPr>
          <a:xfrm flipH="1">
            <a:off x="6532685" y="3334214"/>
            <a:ext cx="870439" cy="4904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Tiesioji jungtis 12"/>
          <p:cNvCxnSpPr/>
          <p:nvPr/>
        </p:nvCxnSpPr>
        <p:spPr>
          <a:xfrm>
            <a:off x="6910754" y="3258943"/>
            <a:ext cx="492369" cy="752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Stačiakampis 14"/>
          <p:cNvSpPr/>
          <p:nvPr/>
        </p:nvSpPr>
        <p:spPr>
          <a:xfrm>
            <a:off x="1389185" y="3613638"/>
            <a:ext cx="457200" cy="1661747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TextBox 16"/>
          <p:cNvSpPr txBox="1"/>
          <p:nvPr/>
        </p:nvSpPr>
        <p:spPr>
          <a:xfrm>
            <a:off x="360485" y="6418385"/>
            <a:ext cx="191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err="1" smtClean="0">
                <a:solidFill>
                  <a:srgbClr val="FF9900"/>
                </a:solidFill>
              </a:rPr>
              <a:t>Roll</a:t>
            </a:r>
            <a:endParaRPr lang="lt-LT" b="1" dirty="0">
              <a:solidFill>
                <a:srgbClr val="FF9900"/>
              </a:solidFill>
            </a:endParaRPr>
          </a:p>
        </p:txBody>
      </p:sp>
      <p:cxnSp>
        <p:nvCxnSpPr>
          <p:cNvPr id="19" name="Tiesioji rodyklės jungtis 18"/>
          <p:cNvCxnSpPr/>
          <p:nvPr/>
        </p:nvCxnSpPr>
        <p:spPr>
          <a:xfrm flipV="1">
            <a:off x="580292" y="5345723"/>
            <a:ext cx="984739" cy="10726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Stačiakampis 19"/>
          <p:cNvSpPr/>
          <p:nvPr/>
        </p:nvSpPr>
        <p:spPr>
          <a:xfrm>
            <a:off x="4018085" y="4273062"/>
            <a:ext cx="650630" cy="861646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1" name="TextBox 20"/>
          <p:cNvSpPr txBox="1"/>
          <p:nvPr/>
        </p:nvSpPr>
        <p:spPr>
          <a:xfrm>
            <a:off x="3464169" y="6418385"/>
            <a:ext cx="159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err="1" smtClean="0">
                <a:solidFill>
                  <a:srgbClr val="0070C0"/>
                </a:solidFill>
              </a:rPr>
              <a:t>Rectangle</a:t>
            </a:r>
            <a:endParaRPr lang="lt-LT" b="1" dirty="0">
              <a:solidFill>
                <a:srgbClr val="0070C0"/>
              </a:solidFill>
            </a:endParaRPr>
          </a:p>
        </p:txBody>
      </p:sp>
      <p:cxnSp>
        <p:nvCxnSpPr>
          <p:cNvPr id="23" name="Tiesioji rodyklės jungtis 22"/>
          <p:cNvCxnSpPr/>
          <p:nvPr/>
        </p:nvCxnSpPr>
        <p:spPr>
          <a:xfrm flipV="1">
            <a:off x="4018085" y="5205046"/>
            <a:ext cx="302342" cy="1213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Tiesioji rodyklės jungtis 25"/>
          <p:cNvCxnSpPr/>
          <p:nvPr/>
        </p:nvCxnSpPr>
        <p:spPr>
          <a:xfrm flipV="1">
            <a:off x="4637049" y="5022895"/>
            <a:ext cx="4302048" cy="1565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Tiesioji jungtis 26"/>
          <p:cNvCxnSpPr/>
          <p:nvPr/>
        </p:nvCxnSpPr>
        <p:spPr>
          <a:xfrm>
            <a:off x="10234246" y="4035669"/>
            <a:ext cx="729762" cy="17585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aisva forma 27"/>
          <p:cNvSpPr/>
          <p:nvPr/>
        </p:nvSpPr>
        <p:spPr>
          <a:xfrm>
            <a:off x="10243038" y="3675185"/>
            <a:ext cx="694593" cy="360484"/>
          </a:xfrm>
          <a:custGeom>
            <a:avLst/>
            <a:gdLst>
              <a:gd name="connsiteX0" fmla="*/ 0 w 694593"/>
              <a:gd name="connsiteY0" fmla="*/ 281354 h 290146"/>
              <a:gd name="connsiteX1" fmla="*/ 8793 w 694593"/>
              <a:gd name="connsiteY1" fmla="*/ 237392 h 290146"/>
              <a:gd name="connsiteX2" fmla="*/ 17585 w 694593"/>
              <a:gd name="connsiteY2" fmla="*/ 175846 h 290146"/>
              <a:gd name="connsiteX3" fmla="*/ 35170 w 694593"/>
              <a:gd name="connsiteY3" fmla="*/ 123092 h 290146"/>
              <a:gd name="connsiteX4" fmla="*/ 43962 w 694593"/>
              <a:gd name="connsiteY4" fmla="*/ 96715 h 290146"/>
              <a:gd name="connsiteX5" fmla="*/ 96716 w 694593"/>
              <a:gd name="connsiteY5" fmla="*/ 52754 h 290146"/>
              <a:gd name="connsiteX6" fmla="*/ 123093 w 694593"/>
              <a:gd name="connsiteY6" fmla="*/ 43962 h 290146"/>
              <a:gd name="connsiteX7" fmla="*/ 184639 w 694593"/>
              <a:gd name="connsiteY7" fmla="*/ 17585 h 290146"/>
              <a:gd name="connsiteX8" fmla="*/ 237393 w 694593"/>
              <a:gd name="connsiteY8" fmla="*/ 0 h 290146"/>
              <a:gd name="connsiteX9" fmla="*/ 465993 w 694593"/>
              <a:gd name="connsiteY9" fmla="*/ 8792 h 290146"/>
              <a:gd name="connsiteX10" fmla="*/ 492370 w 694593"/>
              <a:gd name="connsiteY10" fmla="*/ 35169 h 290146"/>
              <a:gd name="connsiteX11" fmla="*/ 527539 w 694593"/>
              <a:gd name="connsiteY11" fmla="*/ 52754 h 290146"/>
              <a:gd name="connsiteX12" fmla="*/ 597877 w 694593"/>
              <a:gd name="connsiteY12" fmla="*/ 87923 h 290146"/>
              <a:gd name="connsiteX13" fmla="*/ 641839 w 694593"/>
              <a:gd name="connsiteY13" fmla="*/ 131885 h 290146"/>
              <a:gd name="connsiteX14" fmla="*/ 668216 w 694593"/>
              <a:gd name="connsiteY14" fmla="*/ 167054 h 290146"/>
              <a:gd name="connsiteX15" fmla="*/ 677008 w 694593"/>
              <a:gd name="connsiteY15" fmla="*/ 202223 h 290146"/>
              <a:gd name="connsiteX16" fmla="*/ 685800 w 694593"/>
              <a:gd name="connsiteY16" fmla="*/ 228600 h 290146"/>
              <a:gd name="connsiteX17" fmla="*/ 694593 w 694593"/>
              <a:gd name="connsiteY17" fmla="*/ 290146 h 29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94593" h="290146">
                <a:moveTo>
                  <a:pt x="0" y="281354"/>
                </a:moveTo>
                <a:cubicBezTo>
                  <a:pt x="2931" y="266700"/>
                  <a:pt x="6336" y="252133"/>
                  <a:pt x="8793" y="237392"/>
                </a:cubicBezTo>
                <a:cubicBezTo>
                  <a:pt x="12200" y="216950"/>
                  <a:pt x="12925" y="196039"/>
                  <a:pt x="17585" y="175846"/>
                </a:cubicBezTo>
                <a:cubicBezTo>
                  <a:pt x="21753" y="157785"/>
                  <a:pt x="29308" y="140677"/>
                  <a:pt x="35170" y="123092"/>
                </a:cubicBezTo>
                <a:cubicBezTo>
                  <a:pt x="38101" y="114300"/>
                  <a:pt x="37408" y="103268"/>
                  <a:pt x="43962" y="96715"/>
                </a:cubicBezTo>
                <a:cubicBezTo>
                  <a:pt x="63406" y="77272"/>
                  <a:pt x="72236" y="64994"/>
                  <a:pt x="96716" y="52754"/>
                </a:cubicBezTo>
                <a:cubicBezTo>
                  <a:pt x="105005" y="48609"/>
                  <a:pt x="114301" y="46893"/>
                  <a:pt x="123093" y="43962"/>
                </a:cubicBezTo>
                <a:cubicBezTo>
                  <a:pt x="164941" y="16063"/>
                  <a:pt x="133024" y="33070"/>
                  <a:pt x="184639" y="17585"/>
                </a:cubicBezTo>
                <a:cubicBezTo>
                  <a:pt x="202393" y="12259"/>
                  <a:pt x="237393" y="0"/>
                  <a:pt x="237393" y="0"/>
                </a:cubicBezTo>
                <a:cubicBezTo>
                  <a:pt x="313593" y="2931"/>
                  <a:pt x="390452" y="-1627"/>
                  <a:pt x="465993" y="8792"/>
                </a:cubicBezTo>
                <a:cubicBezTo>
                  <a:pt x="478311" y="10491"/>
                  <a:pt x="482252" y="27942"/>
                  <a:pt x="492370" y="35169"/>
                </a:cubicBezTo>
                <a:cubicBezTo>
                  <a:pt x="503035" y="42787"/>
                  <a:pt x="516874" y="45136"/>
                  <a:pt x="527539" y="52754"/>
                </a:cubicBezTo>
                <a:cubicBezTo>
                  <a:pt x="585006" y="93802"/>
                  <a:pt x="517058" y="71760"/>
                  <a:pt x="597877" y="87923"/>
                </a:cubicBezTo>
                <a:cubicBezTo>
                  <a:pt x="644770" y="158262"/>
                  <a:pt x="583223" y="73269"/>
                  <a:pt x="641839" y="131885"/>
                </a:cubicBezTo>
                <a:cubicBezTo>
                  <a:pt x="652201" y="142247"/>
                  <a:pt x="659424" y="155331"/>
                  <a:pt x="668216" y="167054"/>
                </a:cubicBezTo>
                <a:cubicBezTo>
                  <a:pt x="671147" y="178777"/>
                  <a:pt x="673688" y="190604"/>
                  <a:pt x="677008" y="202223"/>
                </a:cubicBezTo>
                <a:cubicBezTo>
                  <a:pt x="679554" y="211134"/>
                  <a:pt x="683982" y="219512"/>
                  <a:pt x="685800" y="228600"/>
                </a:cubicBezTo>
                <a:cubicBezTo>
                  <a:pt x="689864" y="248921"/>
                  <a:pt x="694593" y="290146"/>
                  <a:pt x="694593" y="29014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9" name="TextBox 28"/>
          <p:cNvSpPr txBox="1"/>
          <p:nvPr/>
        </p:nvSpPr>
        <p:spPr>
          <a:xfrm>
            <a:off x="8869111" y="1157456"/>
            <a:ext cx="238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err="1" smtClean="0">
                <a:solidFill>
                  <a:srgbClr val="FA4936"/>
                </a:solidFill>
              </a:rPr>
              <a:t>Half</a:t>
            </a:r>
            <a:r>
              <a:rPr lang="lt-LT" b="1" dirty="0" smtClean="0">
                <a:solidFill>
                  <a:srgbClr val="FA4936"/>
                </a:solidFill>
              </a:rPr>
              <a:t> </a:t>
            </a:r>
            <a:r>
              <a:rPr lang="lt-LT" b="1" dirty="0" err="1" smtClean="0">
                <a:solidFill>
                  <a:srgbClr val="FA4936"/>
                </a:solidFill>
              </a:rPr>
              <a:t>circle</a:t>
            </a:r>
            <a:endParaRPr lang="lt-LT" b="1" dirty="0">
              <a:solidFill>
                <a:srgbClr val="FA4936"/>
              </a:solidFill>
            </a:endParaRPr>
          </a:p>
        </p:txBody>
      </p:sp>
      <p:cxnSp>
        <p:nvCxnSpPr>
          <p:cNvPr id="33" name="Tiesioji rodyklės jungtis 32"/>
          <p:cNvCxnSpPr/>
          <p:nvPr/>
        </p:nvCxnSpPr>
        <p:spPr>
          <a:xfrm>
            <a:off x="9530862" y="1526788"/>
            <a:ext cx="905607" cy="2086850"/>
          </a:xfrm>
          <a:prstGeom prst="straightConnector1">
            <a:avLst/>
          </a:prstGeom>
          <a:ln w="57150">
            <a:solidFill>
              <a:srgbClr val="FA49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Tiesioji jungtis 38"/>
          <p:cNvCxnSpPr/>
          <p:nvPr/>
        </p:nvCxnSpPr>
        <p:spPr>
          <a:xfrm>
            <a:off x="9152792" y="4176347"/>
            <a:ext cx="0" cy="8252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Tiesioji jungtis 44"/>
          <p:cNvCxnSpPr/>
          <p:nvPr/>
        </p:nvCxnSpPr>
        <p:spPr>
          <a:xfrm>
            <a:off x="8889626" y="4193931"/>
            <a:ext cx="0" cy="8252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Tiesioji jungtis 48"/>
          <p:cNvCxnSpPr/>
          <p:nvPr/>
        </p:nvCxnSpPr>
        <p:spPr>
          <a:xfrm>
            <a:off x="8889626" y="5001641"/>
            <a:ext cx="2631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Tiesioji jungtis 52"/>
          <p:cNvCxnSpPr/>
          <p:nvPr/>
        </p:nvCxnSpPr>
        <p:spPr>
          <a:xfrm>
            <a:off x="8869111" y="4193931"/>
            <a:ext cx="2631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41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erlin Sans FB Demi" panose="020E0802020502020306" pitchFamily="34" charset="0"/>
              </a:rPr>
              <a:t>Bell Tower of Vilnius Cathedral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44CFBF0C-6205-457D-973C-41896DE85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2579" y="1128857"/>
            <a:ext cx="6100926" cy="51133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dirty="0">
              <a:cs typeface="Calibri" panose="020F0502020204030204"/>
            </a:endParaRPr>
          </a:p>
          <a:p>
            <a:pPr indent="576263" algn="just"/>
            <a:r>
              <a:rPr lang="lt-LT" dirty="0" err="1" smtClean="0">
                <a:ea typeface="+mn-lt"/>
                <a:cs typeface="+mn-lt"/>
              </a:rPr>
              <a:t>The</a:t>
            </a:r>
            <a:r>
              <a:rPr lang="lt-LT" dirty="0" smtClean="0">
                <a:ea typeface="+mn-lt"/>
                <a:cs typeface="+mn-lt"/>
              </a:rPr>
              <a:t> </a:t>
            </a:r>
            <a:r>
              <a:rPr lang="en-US" dirty="0" smtClean="0">
                <a:ea typeface="+mn-lt"/>
                <a:cs typeface="+mn-lt"/>
              </a:rPr>
              <a:t>Bell </a:t>
            </a:r>
            <a:r>
              <a:rPr lang="en-US" dirty="0">
                <a:ea typeface="+mn-lt"/>
                <a:cs typeface="+mn-lt"/>
              </a:rPr>
              <a:t>Tower of Vilnius Cathedral is one of the most popular symbols of the city. </a:t>
            </a:r>
            <a:r>
              <a:rPr lang="lt-LT" dirty="0" err="1" smtClean="0">
                <a:ea typeface="+mn-lt"/>
                <a:cs typeface="+mn-lt"/>
              </a:rPr>
              <a:t>It‘s</a:t>
            </a:r>
            <a:r>
              <a:rPr lang="lt-LT" dirty="0" smtClean="0">
                <a:ea typeface="+mn-lt"/>
                <a:cs typeface="+mn-lt"/>
              </a:rPr>
              <a:t> </a:t>
            </a:r>
            <a:r>
              <a:rPr lang="en-US" dirty="0" smtClean="0">
                <a:ea typeface="+mn-lt"/>
                <a:cs typeface="+mn-lt"/>
              </a:rPr>
              <a:t>the </a:t>
            </a:r>
            <a:r>
              <a:rPr lang="en-US" dirty="0">
                <a:ea typeface="+mn-lt"/>
                <a:cs typeface="+mn-lt"/>
              </a:rPr>
              <a:t>main meeting spot </a:t>
            </a:r>
            <a:r>
              <a:rPr lang="lt-LT" dirty="0" err="1" smtClean="0">
                <a:ea typeface="+mn-lt"/>
                <a:cs typeface="+mn-lt"/>
              </a:rPr>
              <a:t>in</a:t>
            </a:r>
            <a:r>
              <a:rPr lang="lt-LT" dirty="0" smtClean="0">
                <a:ea typeface="+mn-lt"/>
                <a:cs typeface="+mn-lt"/>
              </a:rPr>
              <a:t> </a:t>
            </a:r>
            <a:r>
              <a:rPr lang="lt-LT" dirty="0" err="1" smtClean="0">
                <a:ea typeface="+mn-lt"/>
                <a:cs typeface="+mn-lt"/>
              </a:rPr>
              <a:t>the</a:t>
            </a:r>
            <a:r>
              <a:rPr lang="lt-LT" dirty="0" smtClean="0">
                <a:ea typeface="+mn-lt"/>
                <a:cs typeface="+mn-lt"/>
              </a:rPr>
              <a:t> </a:t>
            </a:r>
            <a:r>
              <a:rPr lang="lt-LT" dirty="0" err="1" smtClean="0">
                <a:ea typeface="+mn-lt"/>
                <a:cs typeface="+mn-lt"/>
              </a:rPr>
              <a:t>capital</a:t>
            </a:r>
            <a:r>
              <a:rPr lang="lt-LT" dirty="0" smtClean="0">
                <a:ea typeface="+mn-lt"/>
                <a:cs typeface="+mn-lt"/>
              </a:rPr>
              <a:t> </a:t>
            </a:r>
            <a:r>
              <a:rPr lang="lt-LT" dirty="0" err="1" smtClean="0">
                <a:ea typeface="+mn-lt"/>
                <a:cs typeface="+mn-lt"/>
              </a:rPr>
              <a:t>city</a:t>
            </a:r>
            <a:r>
              <a:rPr lang="lt-LT" dirty="0" smtClean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pPr indent="576263" algn="just"/>
            <a:r>
              <a:rPr lang="en-US" dirty="0">
                <a:cs typeface="Calibri"/>
              </a:rPr>
              <a:t>The tower is 57 meters </a:t>
            </a:r>
            <a:r>
              <a:rPr lang="en-US" dirty="0" smtClean="0">
                <a:cs typeface="Calibri"/>
              </a:rPr>
              <a:t>high. </a:t>
            </a:r>
            <a:r>
              <a:rPr lang="en-US" dirty="0">
                <a:cs typeface="Calibri"/>
              </a:rPr>
              <a:t>It was built in the XIII century as </a:t>
            </a:r>
            <a:r>
              <a:rPr lang="lt-LT" dirty="0" smtClean="0">
                <a:cs typeface="Calibri"/>
              </a:rPr>
              <a:t>a</a:t>
            </a:r>
            <a:r>
              <a:rPr lang="en-US" dirty="0">
                <a:cs typeface="Calibri"/>
              </a:rPr>
              <a:t> defensive tower of the </a:t>
            </a:r>
            <a:r>
              <a:rPr lang="en-US" dirty="0" smtClean="0">
                <a:cs typeface="Calibri"/>
              </a:rPr>
              <a:t>castle</a:t>
            </a:r>
            <a:r>
              <a:rPr lang="en-US" dirty="0">
                <a:cs typeface="Calibri"/>
              </a:rPr>
              <a:t>. </a:t>
            </a:r>
            <a:endParaRPr lang="lt-LT" dirty="0" smtClean="0">
              <a:cs typeface="Calibri"/>
            </a:endParaRPr>
          </a:p>
          <a:p>
            <a:pPr indent="576263" algn="just"/>
            <a:r>
              <a:rPr lang="lt-LT" dirty="0" err="1" smtClean="0">
                <a:cs typeface="Calibri"/>
              </a:rPr>
              <a:t>The</a:t>
            </a:r>
            <a:r>
              <a:rPr lang="lt-LT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Tower </a:t>
            </a:r>
            <a:r>
              <a:rPr lang="en-US" dirty="0">
                <a:cs typeface="Calibri"/>
              </a:rPr>
              <a:t>has the oldest  and the most important city clock.</a:t>
            </a:r>
          </a:p>
        </p:txBody>
      </p:sp>
      <p:pic>
        <p:nvPicPr>
          <p:cNvPr id="7" name="Picture 7" descr="A picture containing sky, outdoor, city&#10;&#10;Description automatically generated">
            <a:extLst>
              <a:ext uri="{FF2B5EF4-FFF2-40B4-BE49-F238E27FC236}">
                <a16:creationId xmlns="" xmlns:a16="http://schemas.microsoft.com/office/drawing/2014/main" id="{E3F38FD2-A26C-4125-90EC-4D85E619FA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219" y="1799402"/>
            <a:ext cx="5868648" cy="4785609"/>
          </a:xfrm>
        </p:spPr>
      </p:pic>
    </p:spTree>
    <p:extLst>
      <p:ext uri="{BB962C8B-B14F-4D97-AF65-F5344CB8AC3E}">
        <p14:creationId xmlns:p14="http://schemas.microsoft.com/office/powerpoint/2010/main" val="292539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A2AF95-CE44-46EE-B38D-CC10BD88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pPr algn="ctr"/>
            <a:r>
              <a:rPr lang="en-US" b="1" dirty="0">
                <a:latin typeface="Berlin Sans FB Demi" panose="020E0802020502020306" pitchFamily="34" charset="0"/>
                <a:ea typeface="+mj-lt"/>
                <a:cs typeface="+mj-lt"/>
              </a:rPr>
              <a:t>Bell Tower of Vilnius Cathedral</a:t>
            </a:r>
          </a:p>
          <a:p>
            <a:endParaRPr lang="en-US" dirty="0">
              <a:cs typeface="Calibri Ligh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432C41B0-CA0F-4219-91FE-E5BE29454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095" y="1247781"/>
            <a:ext cx="3057345" cy="5048789"/>
          </a:xfrm>
          <a:ln>
            <a:solidFill>
              <a:srgbClr val="FA4936"/>
            </a:solidFill>
          </a:ln>
        </p:spPr>
      </p:pic>
      <p:cxnSp>
        <p:nvCxnSpPr>
          <p:cNvPr id="7" name="Tiesioji rodyklės jungtis 6"/>
          <p:cNvCxnSpPr/>
          <p:nvPr/>
        </p:nvCxnSpPr>
        <p:spPr>
          <a:xfrm flipH="1" flipV="1">
            <a:off x="2715768" y="4197096"/>
            <a:ext cx="18287" cy="192024"/>
          </a:xfrm>
          <a:prstGeom prst="straightConnector1">
            <a:avLst/>
          </a:prstGeom>
          <a:ln w="57150">
            <a:solidFill>
              <a:srgbClr val="FA49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iesioji rodyklės jungtis 9"/>
          <p:cNvCxnSpPr/>
          <p:nvPr/>
        </p:nvCxnSpPr>
        <p:spPr>
          <a:xfrm>
            <a:off x="2889504" y="5120640"/>
            <a:ext cx="0" cy="182880"/>
          </a:xfrm>
          <a:prstGeom prst="straightConnector1">
            <a:avLst/>
          </a:prstGeom>
          <a:ln w="57150">
            <a:solidFill>
              <a:srgbClr val="FA49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Katedros varpinės laikrodis eina jau 345 me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39" y="1238637"/>
            <a:ext cx="6193336" cy="412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Tiesioji jungtis 13"/>
          <p:cNvCxnSpPr/>
          <p:nvPr/>
        </p:nvCxnSpPr>
        <p:spPr>
          <a:xfrm flipV="1">
            <a:off x="8046720" y="3191256"/>
            <a:ext cx="448056" cy="45720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iesioji jungtis 14"/>
          <p:cNvCxnSpPr/>
          <p:nvPr/>
        </p:nvCxnSpPr>
        <p:spPr>
          <a:xfrm flipV="1">
            <a:off x="8494776" y="2907792"/>
            <a:ext cx="274320" cy="283464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Tiesioji jungtis 19"/>
          <p:cNvCxnSpPr/>
          <p:nvPr/>
        </p:nvCxnSpPr>
        <p:spPr>
          <a:xfrm>
            <a:off x="7682457" y="3049524"/>
            <a:ext cx="364263" cy="187452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Tiesioji jungtis 20"/>
          <p:cNvCxnSpPr/>
          <p:nvPr/>
        </p:nvCxnSpPr>
        <p:spPr>
          <a:xfrm>
            <a:off x="7580376" y="2679192"/>
            <a:ext cx="123363" cy="372618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Tiesioji jungtis 22"/>
          <p:cNvCxnSpPr/>
          <p:nvPr/>
        </p:nvCxnSpPr>
        <p:spPr>
          <a:xfrm>
            <a:off x="8645733" y="2562981"/>
            <a:ext cx="123363" cy="372618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Tiesioji jungtis 23"/>
          <p:cNvCxnSpPr/>
          <p:nvPr/>
        </p:nvCxnSpPr>
        <p:spPr>
          <a:xfrm flipV="1">
            <a:off x="7580376" y="2400300"/>
            <a:ext cx="298731" cy="289560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iesioji jungtis 25"/>
          <p:cNvCxnSpPr/>
          <p:nvPr/>
        </p:nvCxnSpPr>
        <p:spPr>
          <a:xfrm flipV="1">
            <a:off x="7864588" y="2322951"/>
            <a:ext cx="406160" cy="108204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Tiesioji jungtis 27"/>
          <p:cNvCxnSpPr/>
          <p:nvPr/>
        </p:nvCxnSpPr>
        <p:spPr>
          <a:xfrm>
            <a:off x="8251378" y="2348472"/>
            <a:ext cx="394355" cy="196608"/>
          </a:xfrm>
          <a:prstGeom prst="line">
            <a:avLst/>
          </a:prstGeom>
          <a:ln w="57150">
            <a:solidFill>
              <a:srgbClr val="FA4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Tiesioji rodyklės jungtis 1029"/>
          <p:cNvCxnSpPr/>
          <p:nvPr/>
        </p:nvCxnSpPr>
        <p:spPr>
          <a:xfrm flipH="1" flipV="1">
            <a:off x="8251378" y="3303082"/>
            <a:ext cx="19370" cy="2494214"/>
          </a:xfrm>
          <a:prstGeom prst="straightConnector1">
            <a:avLst/>
          </a:prstGeom>
          <a:ln w="57150">
            <a:solidFill>
              <a:srgbClr val="FA49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1031"/>
          <p:cNvSpPr txBox="1"/>
          <p:nvPr/>
        </p:nvSpPr>
        <p:spPr>
          <a:xfrm>
            <a:off x="7804404" y="5875160"/>
            <a:ext cx="192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err="1" smtClean="0">
                <a:solidFill>
                  <a:srgbClr val="FA4936"/>
                </a:solidFill>
              </a:rPr>
              <a:t>Octagone</a:t>
            </a:r>
            <a:endParaRPr lang="lt-LT" b="1" dirty="0">
              <a:solidFill>
                <a:srgbClr val="FA49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8879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A220FDD544E535468EED2A165D20E152" ma:contentTypeVersion="6" ma:contentTypeDescription="Kurkite naują dokumentą." ma:contentTypeScope="" ma:versionID="cb307693968ec4cc1a744b33819eaa75">
  <xsd:schema xmlns:xsd="http://www.w3.org/2001/XMLSchema" xmlns:xs="http://www.w3.org/2001/XMLSchema" xmlns:p="http://schemas.microsoft.com/office/2006/metadata/properties" xmlns:ns2="f925c662-ac05-4401-8032-ccfbe7e8b3c3" targetNamespace="http://schemas.microsoft.com/office/2006/metadata/properties" ma:root="true" ma:fieldsID="015ebf6acf4cc3d1f418a9401b2cc13d" ns2:_="">
    <xsd:import namespace="f925c662-ac05-4401-8032-ccfbe7e8b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5c662-ac05-4401-8032-ccfbe7e8b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061DE6-A8BE-45C2-BB84-6097AA759546}">
  <ds:schemaRefs>
    <ds:schemaRef ds:uri="f925c662-ac05-4401-8032-ccfbe7e8b3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F6C8715-726F-4C5C-A2A1-7299E21D4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E639B4-A4F7-4FF1-AFDA-35D7D3E6486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158</Words>
  <Application>Microsoft Office PowerPoint</Application>
  <PresentationFormat>Custom</PresentationFormat>
  <Paragraphs>29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„Office“ tema</vt:lpstr>
      <vt:lpstr>Monuments  in  Lithuania</vt:lpstr>
      <vt:lpstr>Gediminas Castle Tower (Vilnius)</vt:lpstr>
      <vt:lpstr>Gediminas Castle Tower ( Vilnius)</vt:lpstr>
      <vt:lpstr>Vilnius Cathedral</vt:lpstr>
      <vt:lpstr>Vilnius Cathedral </vt:lpstr>
      <vt:lpstr>Bell Tower of Vilnius Cathedral</vt:lpstr>
      <vt:lpstr>Bell Tower of Vilnius Cathedral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Monuments in Lithuania</dc:title>
  <dc:creator>Mokytoja</dc:creator>
  <cp:lastModifiedBy>Lenovo</cp:lastModifiedBy>
  <cp:revision>27</cp:revision>
  <dcterms:created xsi:type="dcterms:W3CDTF">2022-02-07T15:27:59Z</dcterms:created>
  <dcterms:modified xsi:type="dcterms:W3CDTF">2022-03-13T18:46:28Z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0x010100A220FDD544E535468EED2A165D20E152</vt:lpwstr>
  </property>
</Properties>
</file>