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1" r:id="rId5"/>
    <p:sldId id="264" r:id="rId6"/>
    <p:sldId id="265" r:id="rId7"/>
    <p:sldId id="266" r:id="rId8"/>
    <p:sldId id="267" r:id="rId9"/>
    <p:sldId id="269" r:id="rId10"/>
    <p:sldId id="270" r:id="rId11"/>
    <p:sldId id="271" r:id="rId12"/>
    <p:sldId id="272" r:id="rId13"/>
    <p:sldId id="273" r:id="rId14"/>
    <p:sldId id="274" r:id="rId1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A6F7"/>
    <a:srgbClr val="0099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94660"/>
  </p:normalViewPr>
  <p:slideViewPr>
    <p:cSldViewPr>
      <p:cViewPr varScale="1">
        <p:scale>
          <a:sx n="83" d="100"/>
          <a:sy n="83" d="100"/>
        </p:scale>
        <p:origin x="-141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1C6343-4257-4105-8FB7-7E0122CF1537}" type="doc">
      <dgm:prSet loTypeId="urn:microsoft.com/office/officeart/2005/8/layout/cycle2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DE379729-F27A-40E6-9228-46F22B67BBA0}">
      <dgm:prSet/>
      <dgm:spPr>
        <a:solidFill>
          <a:srgbClr val="0099CC"/>
        </a:solidFill>
      </dgm:spPr>
      <dgm:t>
        <a:bodyPr/>
        <a:lstStyle/>
        <a:p>
          <a:pPr rtl="0"/>
          <a:r>
            <a:rPr lang="hr-HR" smtClean="0"/>
            <a:t>Za četvrtinu klimatskih promjena odgovorna je poljoprivreda i uzgoj hrane.</a:t>
          </a:r>
          <a:endParaRPr lang="hr-HR"/>
        </a:p>
      </dgm:t>
    </dgm:pt>
    <dgm:pt modelId="{DD121643-B9D1-432A-A2E3-C81D897192D6}" type="parTrans" cxnId="{57BE0C14-5DDC-4432-BC48-5892A275AF1F}">
      <dgm:prSet/>
      <dgm:spPr/>
      <dgm:t>
        <a:bodyPr/>
        <a:lstStyle/>
        <a:p>
          <a:endParaRPr lang="hr-HR"/>
        </a:p>
      </dgm:t>
    </dgm:pt>
    <dgm:pt modelId="{82462C8E-D1CE-412C-939D-205F0507DDF9}" type="sibTrans" cxnId="{57BE0C14-5DDC-4432-BC48-5892A275AF1F}">
      <dgm:prSet/>
      <dgm:spPr/>
      <dgm:t>
        <a:bodyPr/>
        <a:lstStyle/>
        <a:p>
          <a:endParaRPr lang="hr-HR"/>
        </a:p>
      </dgm:t>
    </dgm:pt>
    <dgm:pt modelId="{5499B62E-8A30-4D40-9578-369E93284282}">
      <dgm:prSet/>
      <dgm:spPr>
        <a:solidFill>
          <a:srgbClr val="7DA6F7"/>
        </a:solidFill>
      </dgm:spPr>
      <dgm:t>
        <a:bodyPr/>
        <a:lstStyle/>
        <a:p>
          <a:pPr rtl="0"/>
          <a:r>
            <a:rPr lang="hr-HR" dirty="0" smtClean="0"/>
            <a:t>Posljedice klimatskih promjena:</a:t>
          </a:r>
          <a:endParaRPr lang="hr-HR" dirty="0"/>
        </a:p>
      </dgm:t>
    </dgm:pt>
    <dgm:pt modelId="{2A9F2B95-88E8-4862-85BF-A7D971BCA31C}" type="parTrans" cxnId="{98128C21-FA59-49D6-AB98-4C6910DA4936}">
      <dgm:prSet/>
      <dgm:spPr/>
      <dgm:t>
        <a:bodyPr/>
        <a:lstStyle/>
        <a:p>
          <a:endParaRPr lang="hr-HR"/>
        </a:p>
      </dgm:t>
    </dgm:pt>
    <dgm:pt modelId="{CC449A2D-A7C0-4990-BE53-603940BDD89C}" type="sibTrans" cxnId="{98128C21-FA59-49D6-AB98-4C6910DA4936}">
      <dgm:prSet/>
      <dgm:spPr/>
      <dgm:t>
        <a:bodyPr/>
        <a:lstStyle/>
        <a:p>
          <a:endParaRPr lang="hr-HR"/>
        </a:p>
      </dgm:t>
    </dgm:pt>
    <dgm:pt modelId="{EBD60FF0-5E1A-4D25-AC0B-EDF16CD6592D}">
      <dgm:prSet/>
      <dgm:spPr>
        <a:solidFill>
          <a:srgbClr val="7DA6F7"/>
        </a:solidFill>
      </dgm:spPr>
      <dgm:t>
        <a:bodyPr/>
        <a:lstStyle/>
        <a:p>
          <a:pPr rtl="0"/>
          <a:r>
            <a:rPr lang="hr-HR" b="1" smtClean="0"/>
            <a:t>RAST TEMPERATURE </a:t>
          </a:r>
          <a:endParaRPr lang="hr-HR"/>
        </a:p>
      </dgm:t>
    </dgm:pt>
    <dgm:pt modelId="{1B14FA87-8EF3-4819-BEC8-935EC92F317C}" type="parTrans" cxnId="{CE6165B2-653C-41DA-9B54-A6A7D0B68E97}">
      <dgm:prSet/>
      <dgm:spPr/>
      <dgm:t>
        <a:bodyPr/>
        <a:lstStyle/>
        <a:p>
          <a:endParaRPr lang="hr-HR"/>
        </a:p>
      </dgm:t>
    </dgm:pt>
    <dgm:pt modelId="{3AE9280E-DE01-4C56-9084-AA3118D7CEA6}" type="sibTrans" cxnId="{CE6165B2-653C-41DA-9B54-A6A7D0B68E97}">
      <dgm:prSet/>
      <dgm:spPr/>
      <dgm:t>
        <a:bodyPr/>
        <a:lstStyle/>
        <a:p>
          <a:endParaRPr lang="hr-HR"/>
        </a:p>
      </dgm:t>
    </dgm:pt>
    <dgm:pt modelId="{D9F93707-7A78-4C04-87E6-9721AA1591F9}">
      <dgm:prSet/>
      <dgm:spPr>
        <a:solidFill>
          <a:srgbClr val="7DA6F7"/>
        </a:solidFill>
      </dgm:spPr>
      <dgm:t>
        <a:bodyPr/>
        <a:lstStyle/>
        <a:p>
          <a:pPr rtl="0"/>
          <a:r>
            <a:rPr lang="hr-HR" smtClean="0"/>
            <a:t>OLUJE POSTAJU SNAŽNIJE, UČESTALIJE I NEPRIVIDLJIVIJE</a:t>
          </a:r>
          <a:endParaRPr lang="hr-HR"/>
        </a:p>
      </dgm:t>
    </dgm:pt>
    <dgm:pt modelId="{04F2A7B0-542A-4AAC-ABCB-A9AD49FDDA6B}" type="parTrans" cxnId="{D2247432-A026-4AA7-8C30-ADCCAC168DEE}">
      <dgm:prSet/>
      <dgm:spPr/>
      <dgm:t>
        <a:bodyPr/>
        <a:lstStyle/>
        <a:p>
          <a:endParaRPr lang="hr-HR"/>
        </a:p>
      </dgm:t>
    </dgm:pt>
    <dgm:pt modelId="{751B7BC1-2EAA-4522-9C6B-585DECDC6611}" type="sibTrans" cxnId="{D2247432-A026-4AA7-8C30-ADCCAC168DEE}">
      <dgm:prSet/>
      <dgm:spPr/>
      <dgm:t>
        <a:bodyPr/>
        <a:lstStyle/>
        <a:p>
          <a:endParaRPr lang="hr-HR"/>
        </a:p>
      </dgm:t>
    </dgm:pt>
    <dgm:pt modelId="{36B928A1-4DD3-4656-AC40-F4A13E59701A}">
      <dgm:prSet/>
      <dgm:spPr>
        <a:solidFill>
          <a:srgbClr val="7DA6F7"/>
        </a:solidFill>
      </dgm:spPr>
      <dgm:t>
        <a:bodyPr/>
        <a:lstStyle/>
        <a:p>
          <a:pPr rtl="0"/>
          <a:r>
            <a:rPr lang="hr-HR" smtClean="0"/>
            <a:t>POLJOPRIVREDNI USJEVI PROPADAJU</a:t>
          </a:r>
          <a:endParaRPr lang="hr-HR"/>
        </a:p>
      </dgm:t>
    </dgm:pt>
    <dgm:pt modelId="{47F25862-60DE-40E3-A2D2-E1E2C00721B1}" type="parTrans" cxnId="{FC1300EC-BE0D-4129-BF67-D0037D1E9218}">
      <dgm:prSet/>
      <dgm:spPr/>
      <dgm:t>
        <a:bodyPr/>
        <a:lstStyle/>
        <a:p>
          <a:endParaRPr lang="hr-HR"/>
        </a:p>
      </dgm:t>
    </dgm:pt>
    <dgm:pt modelId="{3F6E3100-4945-444A-9029-80B0002299F2}" type="sibTrans" cxnId="{FC1300EC-BE0D-4129-BF67-D0037D1E9218}">
      <dgm:prSet/>
      <dgm:spPr/>
      <dgm:t>
        <a:bodyPr/>
        <a:lstStyle/>
        <a:p>
          <a:endParaRPr lang="hr-HR"/>
        </a:p>
      </dgm:t>
    </dgm:pt>
    <dgm:pt modelId="{7CCA3408-F5AA-4BB0-AC87-F44A464F79FB}">
      <dgm:prSet/>
      <dgm:spPr>
        <a:solidFill>
          <a:srgbClr val="7DA6F7"/>
        </a:solidFill>
      </dgm:spPr>
      <dgm:t>
        <a:bodyPr/>
        <a:lstStyle/>
        <a:p>
          <a:pPr rtl="0"/>
          <a:r>
            <a:rPr lang="hr-HR" smtClean="0"/>
            <a:t>POPULACIJE INSEKATA, POSEBICE ČELA, OPADAJU PRIJETEĆI TAKO KOLAPSOM ČITAVIH EKOSUSTAVA </a:t>
          </a:r>
          <a:endParaRPr lang="hr-HR"/>
        </a:p>
      </dgm:t>
    </dgm:pt>
    <dgm:pt modelId="{FD793B19-D303-413F-B183-B0A74B9E6565}" type="parTrans" cxnId="{9DBD4CF2-D041-4B4A-BB1A-3E1FBFA28594}">
      <dgm:prSet/>
      <dgm:spPr/>
      <dgm:t>
        <a:bodyPr/>
        <a:lstStyle/>
        <a:p>
          <a:endParaRPr lang="hr-HR"/>
        </a:p>
      </dgm:t>
    </dgm:pt>
    <dgm:pt modelId="{521940AC-35B4-4359-A348-AB3836B58B62}" type="sibTrans" cxnId="{9DBD4CF2-D041-4B4A-BB1A-3E1FBFA28594}">
      <dgm:prSet/>
      <dgm:spPr/>
      <dgm:t>
        <a:bodyPr/>
        <a:lstStyle/>
        <a:p>
          <a:endParaRPr lang="hr-HR"/>
        </a:p>
      </dgm:t>
    </dgm:pt>
    <dgm:pt modelId="{7B32DA39-633A-46D9-A92E-B1C29458CDC9}">
      <dgm:prSet/>
      <dgm:spPr>
        <a:solidFill>
          <a:srgbClr val="7DA6F7"/>
        </a:solidFill>
      </dgm:spPr>
      <dgm:t>
        <a:bodyPr/>
        <a:lstStyle/>
        <a:p>
          <a:pPr rtl="0"/>
          <a:r>
            <a:rPr lang="hr-HR" b="1" smtClean="0"/>
            <a:t>OBALNIM ZAJEDNICAMA PRIJETI PORAZ RAZINE MORA</a:t>
          </a:r>
          <a:endParaRPr lang="hr-HR"/>
        </a:p>
      </dgm:t>
    </dgm:pt>
    <dgm:pt modelId="{91715A56-E64D-4631-8EA0-7F543E494204}" type="parTrans" cxnId="{8B97B93D-00BC-47D5-8A02-91CA8F28205E}">
      <dgm:prSet/>
      <dgm:spPr/>
      <dgm:t>
        <a:bodyPr/>
        <a:lstStyle/>
        <a:p>
          <a:endParaRPr lang="hr-HR"/>
        </a:p>
      </dgm:t>
    </dgm:pt>
    <dgm:pt modelId="{F328B243-78CE-4087-BF99-403ECCA1826F}" type="sibTrans" cxnId="{8B97B93D-00BC-47D5-8A02-91CA8F28205E}">
      <dgm:prSet/>
      <dgm:spPr/>
      <dgm:t>
        <a:bodyPr/>
        <a:lstStyle/>
        <a:p>
          <a:endParaRPr lang="hr-HR"/>
        </a:p>
      </dgm:t>
    </dgm:pt>
    <dgm:pt modelId="{4309B45E-7170-46C9-A2A7-CAD74AF83728}" type="pres">
      <dgm:prSet presAssocID="{041C6343-4257-4105-8FB7-7E0122CF1537}" presName="cycle" presStyleCnt="0">
        <dgm:presLayoutVars>
          <dgm:dir/>
          <dgm:resizeHandles val="exact"/>
        </dgm:presLayoutVars>
      </dgm:prSet>
      <dgm:spPr/>
    </dgm:pt>
    <dgm:pt modelId="{2B22F1C9-F9D7-4380-8C97-91E6093FA839}" type="pres">
      <dgm:prSet presAssocID="{DE379729-F27A-40E6-9228-46F22B67BBA0}" presName="node" presStyleLbl="node1" presStyleIdx="0" presStyleCnt="2">
        <dgm:presLayoutVars>
          <dgm:bulletEnabled val="1"/>
        </dgm:presLayoutVars>
      </dgm:prSet>
      <dgm:spPr/>
    </dgm:pt>
    <dgm:pt modelId="{AF2176AF-C8AC-443A-9E93-3D8A2C680E46}" type="pres">
      <dgm:prSet presAssocID="{82462C8E-D1CE-412C-939D-205F0507DDF9}" presName="sibTrans" presStyleLbl="sibTrans2D1" presStyleIdx="0" presStyleCnt="2" custLinFactNeighborX="2180" custLinFactNeighborY="10629"/>
      <dgm:spPr/>
    </dgm:pt>
    <dgm:pt modelId="{55609CE2-48F5-4CC9-824A-155C548E85FA}" type="pres">
      <dgm:prSet presAssocID="{82462C8E-D1CE-412C-939D-205F0507DDF9}" presName="connectorText" presStyleLbl="sibTrans2D1" presStyleIdx="0" presStyleCnt="2"/>
      <dgm:spPr/>
    </dgm:pt>
    <dgm:pt modelId="{9A8433A1-B5D3-4E79-9BC3-6DBB764785BD}" type="pres">
      <dgm:prSet presAssocID="{5499B62E-8A30-4D40-9578-369E93284282}" presName="node" presStyleLbl="node1" presStyleIdx="1" presStyleCnt="2">
        <dgm:presLayoutVars>
          <dgm:bulletEnabled val="1"/>
        </dgm:presLayoutVars>
      </dgm:prSet>
      <dgm:spPr/>
    </dgm:pt>
    <dgm:pt modelId="{49355A5E-6B05-4DDA-B752-593058AAD997}" type="pres">
      <dgm:prSet presAssocID="{CC449A2D-A7C0-4990-BE53-603940BDD89C}" presName="sibTrans" presStyleLbl="sibTrans2D1" presStyleIdx="1" presStyleCnt="2"/>
      <dgm:spPr/>
    </dgm:pt>
    <dgm:pt modelId="{D474B994-9115-49F2-9EA9-25D483DA3082}" type="pres">
      <dgm:prSet presAssocID="{CC449A2D-A7C0-4990-BE53-603940BDD89C}" presName="connectorText" presStyleLbl="sibTrans2D1" presStyleIdx="1" presStyleCnt="2"/>
      <dgm:spPr/>
    </dgm:pt>
  </dgm:ptLst>
  <dgm:cxnLst>
    <dgm:cxn modelId="{9DBD4CF2-D041-4B4A-BB1A-3E1FBFA28594}" srcId="{5499B62E-8A30-4D40-9578-369E93284282}" destId="{7CCA3408-F5AA-4BB0-AC87-F44A464F79FB}" srcOrd="3" destOrd="0" parTransId="{FD793B19-D303-413F-B183-B0A74B9E6565}" sibTransId="{521940AC-35B4-4359-A348-AB3836B58B62}"/>
    <dgm:cxn modelId="{57BE0C14-5DDC-4432-BC48-5892A275AF1F}" srcId="{041C6343-4257-4105-8FB7-7E0122CF1537}" destId="{DE379729-F27A-40E6-9228-46F22B67BBA0}" srcOrd="0" destOrd="0" parTransId="{DD121643-B9D1-432A-A2E3-C81D897192D6}" sibTransId="{82462C8E-D1CE-412C-939D-205F0507DDF9}"/>
    <dgm:cxn modelId="{C74C28D2-AE4C-4C0E-AE7B-FA345B3D61BA}" type="presOf" srcId="{7CCA3408-F5AA-4BB0-AC87-F44A464F79FB}" destId="{9A8433A1-B5D3-4E79-9BC3-6DBB764785BD}" srcOrd="0" destOrd="4" presId="urn:microsoft.com/office/officeart/2005/8/layout/cycle2"/>
    <dgm:cxn modelId="{FB30D01E-81F9-42A4-B21F-7CE4818BCD06}" type="presOf" srcId="{5499B62E-8A30-4D40-9578-369E93284282}" destId="{9A8433A1-B5D3-4E79-9BC3-6DBB764785BD}" srcOrd="0" destOrd="0" presId="urn:microsoft.com/office/officeart/2005/8/layout/cycle2"/>
    <dgm:cxn modelId="{0D4BF8BD-A9AF-4BF7-86B6-09A05D3BA1AB}" type="presOf" srcId="{82462C8E-D1CE-412C-939D-205F0507DDF9}" destId="{55609CE2-48F5-4CC9-824A-155C548E85FA}" srcOrd="1" destOrd="0" presId="urn:microsoft.com/office/officeart/2005/8/layout/cycle2"/>
    <dgm:cxn modelId="{DEFA489D-270C-4A5C-ADD2-03505507742D}" type="presOf" srcId="{CC449A2D-A7C0-4990-BE53-603940BDD89C}" destId="{D474B994-9115-49F2-9EA9-25D483DA3082}" srcOrd="1" destOrd="0" presId="urn:microsoft.com/office/officeart/2005/8/layout/cycle2"/>
    <dgm:cxn modelId="{FC1300EC-BE0D-4129-BF67-D0037D1E9218}" srcId="{5499B62E-8A30-4D40-9578-369E93284282}" destId="{36B928A1-4DD3-4656-AC40-F4A13E59701A}" srcOrd="2" destOrd="0" parTransId="{47F25862-60DE-40E3-A2D2-E1E2C00721B1}" sibTransId="{3F6E3100-4945-444A-9029-80B0002299F2}"/>
    <dgm:cxn modelId="{2B4D6BEB-78B0-4523-8221-9E9ABD13744A}" type="presOf" srcId="{36B928A1-4DD3-4656-AC40-F4A13E59701A}" destId="{9A8433A1-B5D3-4E79-9BC3-6DBB764785BD}" srcOrd="0" destOrd="3" presId="urn:microsoft.com/office/officeart/2005/8/layout/cycle2"/>
    <dgm:cxn modelId="{D0323042-2378-4980-8E71-1900186B2E6D}" type="presOf" srcId="{CC449A2D-A7C0-4990-BE53-603940BDD89C}" destId="{49355A5E-6B05-4DDA-B752-593058AAD997}" srcOrd="0" destOrd="0" presId="urn:microsoft.com/office/officeart/2005/8/layout/cycle2"/>
    <dgm:cxn modelId="{8B97B93D-00BC-47D5-8A02-91CA8F28205E}" srcId="{5499B62E-8A30-4D40-9578-369E93284282}" destId="{7B32DA39-633A-46D9-A92E-B1C29458CDC9}" srcOrd="4" destOrd="0" parTransId="{91715A56-E64D-4631-8EA0-7F543E494204}" sibTransId="{F328B243-78CE-4087-BF99-403ECCA1826F}"/>
    <dgm:cxn modelId="{BF39302C-A6B5-49D8-87FA-47D9700350BC}" type="presOf" srcId="{D9F93707-7A78-4C04-87E6-9721AA1591F9}" destId="{9A8433A1-B5D3-4E79-9BC3-6DBB764785BD}" srcOrd="0" destOrd="2" presId="urn:microsoft.com/office/officeart/2005/8/layout/cycle2"/>
    <dgm:cxn modelId="{98128C21-FA59-49D6-AB98-4C6910DA4936}" srcId="{041C6343-4257-4105-8FB7-7E0122CF1537}" destId="{5499B62E-8A30-4D40-9578-369E93284282}" srcOrd="1" destOrd="0" parTransId="{2A9F2B95-88E8-4862-85BF-A7D971BCA31C}" sibTransId="{CC449A2D-A7C0-4990-BE53-603940BDD89C}"/>
    <dgm:cxn modelId="{7E864D04-C645-4D6D-9327-67B1C98B363C}" type="presOf" srcId="{82462C8E-D1CE-412C-939D-205F0507DDF9}" destId="{AF2176AF-C8AC-443A-9E93-3D8A2C680E46}" srcOrd="0" destOrd="0" presId="urn:microsoft.com/office/officeart/2005/8/layout/cycle2"/>
    <dgm:cxn modelId="{FA6DEEAC-CD72-46EA-88EE-47FB664C746C}" type="presOf" srcId="{DE379729-F27A-40E6-9228-46F22B67BBA0}" destId="{2B22F1C9-F9D7-4380-8C97-91E6093FA839}" srcOrd="0" destOrd="0" presId="urn:microsoft.com/office/officeart/2005/8/layout/cycle2"/>
    <dgm:cxn modelId="{DCEF9033-08C3-4FD7-9E98-2764593FE63A}" type="presOf" srcId="{7B32DA39-633A-46D9-A92E-B1C29458CDC9}" destId="{9A8433A1-B5D3-4E79-9BC3-6DBB764785BD}" srcOrd="0" destOrd="5" presId="urn:microsoft.com/office/officeart/2005/8/layout/cycle2"/>
    <dgm:cxn modelId="{D2247432-A026-4AA7-8C30-ADCCAC168DEE}" srcId="{5499B62E-8A30-4D40-9578-369E93284282}" destId="{D9F93707-7A78-4C04-87E6-9721AA1591F9}" srcOrd="1" destOrd="0" parTransId="{04F2A7B0-542A-4AAC-ABCB-A9AD49FDDA6B}" sibTransId="{751B7BC1-2EAA-4522-9C6B-585DECDC6611}"/>
    <dgm:cxn modelId="{0A6D8DF8-EDA3-4F50-9339-C5AC67391FDC}" type="presOf" srcId="{EBD60FF0-5E1A-4D25-AC0B-EDF16CD6592D}" destId="{9A8433A1-B5D3-4E79-9BC3-6DBB764785BD}" srcOrd="0" destOrd="1" presId="urn:microsoft.com/office/officeart/2005/8/layout/cycle2"/>
    <dgm:cxn modelId="{6B34AFD1-A0D5-4081-B48C-BE9EE7FD7D2D}" type="presOf" srcId="{041C6343-4257-4105-8FB7-7E0122CF1537}" destId="{4309B45E-7170-46C9-A2A7-CAD74AF83728}" srcOrd="0" destOrd="0" presId="urn:microsoft.com/office/officeart/2005/8/layout/cycle2"/>
    <dgm:cxn modelId="{CE6165B2-653C-41DA-9B54-A6A7D0B68E97}" srcId="{5499B62E-8A30-4D40-9578-369E93284282}" destId="{EBD60FF0-5E1A-4D25-AC0B-EDF16CD6592D}" srcOrd="0" destOrd="0" parTransId="{1B14FA87-8EF3-4819-BEC8-935EC92F317C}" sibTransId="{3AE9280E-DE01-4C56-9084-AA3118D7CEA6}"/>
    <dgm:cxn modelId="{B59F33D5-ACB5-4E12-B266-36B25ACA96BD}" type="presParOf" srcId="{4309B45E-7170-46C9-A2A7-CAD74AF83728}" destId="{2B22F1C9-F9D7-4380-8C97-91E6093FA839}" srcOrd="0" destOrd="0" presId="urn:microsoft.com/office/officeart/2005/8/layout/cycle2"/>
    <dgm:cxn modelId="{98C39706-A3B7-4315-8E7A-7807A8F1A31A}" type="presParOf" srcId="{4309B45E-7170-46C9-A2A7-CAD74AF83728}" destId="{AF2176AF-C8AC-443A-9E93-3D8A2C680E46}" srcOrd="1" destOrd="0" presId="urn:microsoft.com/office/officeart/2005/8/layout/cycle2"/>
    <dgm:cxn modelId="{75ED780F-F4A2-4049-9838-42521AA51A28}" type="presParOf" srcId="{AF2176AF-C8AC-443A-9E93-3D8A2C680E46}" destId="{55609CE2-48F5-4CC9-824A-155C548E85FA}" srcOrd="0" destOrd="0" presId="urn:microsoft.com/office/officeart/2005/8/layout/cycle2"/>
    <dgm:cxn modelId="{4E92DD12-1257-4DD0-B404-7815E2C4DE94}" type="presParOf" srcId="{4309B45E-7170-46C9-A2A7-CAD74AF83728}" destId="{9A8433A1-B5D3-4E79-9BC3-6DBB764785BD}" srcOrd="2" destOrd="0" presId="urn:microsoft.com/office/officeart/2005/8/layout/cycle2"/>
    <dgm:cxn modelId="{1B61E4E1-7DA6-4DCA-8E8E-CCC4CA30D8BD}" type="presParOf" srcId="{4309B45E-7170-46C9-A2A7-CAD74AF83728}" destId="{49355A5E-6B05-4DDA-B752-593058AAD997}" srcOrd="3" destOrd="0" presId="urn:microsoft.com/office/officeart/2005/8/layout/cycle2"/>
    <dgm:cxn modelId="{7405CC34-9965-474C-87F0-3428FB9A9AB0}" type="presParOf" srcId="{49355A5E-6B05-4DDA-B752-593058AAD997}" destId="{D474B994-9115-49F2-9EA9-25D483DA3082}" srcOrd="0" destOrd="0" presId="urn:microsoft.com/office/officeart/2005/8/layout/cycle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9352A8-7B1F-4CEB-B4C6-BCC738A84062}" type="doc">
      <dgm:prSet loTypeId="urn:microsoft.com/office/officeart/2005/8/layout/vList3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hr-HR"/>
        </a:p>
      </dgm:t>
    </dgm:pt>
    <dgm:pt modelId="{0B775ACD-12C1-44F3-A710-DA7E4CD60D45}">
      <dgm:prSet/>
      <dgm:spPr/>
      <dgm:t>
        <a:bodyPr/>
        <a:lstStyle/>
        <a:p>
          <a:pPr rtl="0"/>
          <a:r>
            <a:rPr lang="hr-HR" dirty="0" smtClean="0"/>
            <a:t>Temperatura Zemlje konstantno raste još od kraja 19. stoljeća.</a:t>
          </a:r>
          <a:endParaRPr lang="hr-HR" dirty="0"/>
        </a:p>
      </dgm:t>
    </dgm:pt>
    <dgm:pt modelId="{CFE46192-DA14-49B8-896E-26B4F7E0CE45}" type="parTrans" cxnId="{543D6FCB-8DCA-4309-A46A-D0D9F5926964}">
      <dgm:prSet/>
      <dgm:spPr/>
      <dgm:t>
        <a:bodyPr/>
        <a:lstStyle/>
        <a:p>
          <a:endParaRPr lang="hr-HR"/>
        </a:p>
      </dgm:t>
    </dgm:pt>
    <dgm:pt modelId="{7EFE6E9E-4ECD-4EF4-A680-B9B3BC4E9634}" type="sibTrans" cxnId="{543D6FCB-8DCA-4309-A46A-D0D9F5926964}">
      <dgm:prSet/>
      <dgm:spPr/>
      <dgm:t>
        <a:bodyPr/>
        <a:lstStyle/>
        <a:p>
          <a:endParaRPr lang="hr-HR"/>
        </a:p>
      </dgm:t>
    </dgm:pt>
    <dgm:pt modelId="{59839A2C-4EE0-4299-B12C-4B9D9390F165}">
      <dgm:prSet/>
      <dgm:spPr/>
      <dgm:t>
        <a:bodyPr/>
        <a:lstStyle/>
        <a:p>
          <a:pPr rtl="0"/>
          <a:r>
            <a:rPr lang="hr-HR" smtClean="0"/>
            <a:t>Najveći krivci </a:t>
          </a:r>
          <a:r>
            <a:rPr lang="hr-HR" smtClean="0">
              <a:sym typeface="Wingdings"/>
            </a:rPr>
            <a:t></a:t>
          </a:r>
          <a:r>
            <a:rPr lang="hr-HR" smtClean="0"/>
            <a:t> ljudi </a:t>
          </a:r>
          <a:endParaRPr lang="hr-HR"/>
        </a:p>
      </dgm:t>
    </dgm:pt>
    <dgm:pt modelId="{CA8AA73A-C87F-4922-9238-A6D353243464}" type="parTrans" cxnId="{4BD40906-937E-4865-8A28-200A1AB2D0ED}">
      <dgm:prSet/>
      <dgm:spPr/>
      <dgm:t>
        <a:bodyPr/>
        <a:lstStyle/>
        <a:p>
          <a:endParaRPr lang="hr-HR"/>
        </a:p>
      </dgm:t>
    </dgm:pt>
    <dgm:pt modelId="{E1B07E38-9616-4F36-B593-D406CF33DFA9}" type="sibTrans" cxnId="{4BD40906-937E-4865-8A28-200A1AB2D0ED}">
      <dgm:prSet/>
      <dgm:spPr/>
      <dgm:t>
        <a:bodyPr/>
        <a:lstStyle/>
        <a:p>
          <a:endParaRPr lang="hr-HR"/>
        </a:p>
      </dgm:t>
    </dgm:pt>
    <dgm:pt modelId="{C44786AE-E744-45A9-A920-F927134D7A44}">
      <dgm:prSet/>
      <dgm:spPr/>
      <dgm:t>
        <a:bodyPr/>
        <a:lstStyle/>
        <a:p>
          <a:pPr rtl="0"/>
          <a:r>
            <a:rPr lang="hr-HR" dirty="0" smtClean="0"/>
            <a:t>Globalno zagrijavanje </a:t>
          </a:r>
          <a:r>
            <a:rPr lang="hr-HR" dirty="0" smtClean="0">
              <a:sym typeface="Wingdings"/>
            </a:rPr>
            <a:t></a:t>
          </a:r>
          <a:r>
            <a:rPr lang="hr-HR" dirty="0" smtClean="0"/>
            <a:t> izravni rezultat ljudskih aktivnosti, ponajviše izgaranja fosilnih goriva. Praksa koja je započela tijekom industrijske revolucije i emitira stakleničke plinove u atmosferu.</a:t>
          </a:r>
          <a:endParaRPr lang="hr-HR" dirty="0"/>
        </a:p>
      </dgm:t>
    </dgm:pt>
    <dgm:pt modelId="{6682D06B-281B-4D64-8B2B-DFE64DB857A4}" type="parTrans" cxnId="{77DB5360-E083-46AA-B305-E7FDC38A18DC}">
      <dgm:prSet/>
      <dgm:spPr/>
      <dgm:t>
        <a:bodyPr/>
        <a:lstStyle/>
        <a:p>
          <a:endParaRPr lang="hr-HR"/>
        </a:p>
      </dgm:t>
    </dgm:pt>
    <dgm:pt modelId="{F3F42ED4-A977-4BC8-8501-32809822464D}" type="sibTrans" cxnId="{77DB5360-E083-46AA-B305-E7FDC38A18DC}">
      <dgm:prSet/>
      <dgm:spPr/>
      <dgm:t>
        <a:bodyPr/>
        <a:lstStyle/>
        <a:p>
          <a:endParaRPr lang="hr-HR"/>
        </a:p>
      </dgm:t>
    </dgm:pt>
    <dgm:pt modelId="{D03F2048-4A0D-4C22-8774-1975851B98B5}" type="pres">
      <dgm:prSet presAssocID="{B49352A8-7B1F-4CEB-B4C6-BCC738A84062}" presName="linearFlow" presStyleCnt="0">
        <dgm:presLayoutVars>
          <dgm:dir/>
          <dgm:resizeHandles val="exact"/>
        </dgm:presLayoutVars>
      </dgm:prSet>
      <dgm:spPr/>
    </dgm:pt>
    <dgm:pt modelId="{2AACD669-F338-4018-8D3B-A60D7B6000D4}" type="pres">
      <dgm:prSet presAssocID="{0B775ACD-12C1-44F3-A710-DA7E4CD60D45}" presName="composite" presStyleCnt="0"/>
      <dgm:spPr/>
    </dgm:pt>
    <dgm:pt modelId="{F4BC475E-3437-41E2-82B5-A640983360F7}" type="pres">
      <dgm:prSet presAssocID="{0B775ACD-12C1-44F3-A710-DA7E4CD60D45}" presName="imgShp" presStyleLbl="fgImgPlace1" presStyleIdx="0" presStyleCnt="3" custScaleX="82488" custScaleY="8280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</dgm:spPr>
    </dgm:pt>
    <dgm:pt modelId="{161BF4E8-D835-4F14-84FB-F86A790BEF67}" type="pres">
      <dgm:prSet presAssocID="{0B775ACD-12C1-44F3-A710-DA7E4CD60D45}" presName="txShp" presStyleLbl="node1" presStyleIdx="0" presStyleCnt="3">
        <dgm:presLayoutVars>
          <dgm:bulletEnabled val="1"/>
        </dgm:presLayoutVars>
      </dgm:prSet>
      <dgm:spPr/>
    </dgm:pt>
    <dgm:pt modelId="{322D3901-1A7D-4743-A453-D885081C2CBE}" type="pres">
      <dgm:prSet presAssocID="{7EFE6E9E-4ECD-4EF4-A680-B9B3BC4E9634}" presName="spacing" presStyleCnt="0"/>
      <dgm:spPr/>
    </dgm:pt>
    <dgm:pt modelId="{C2533F78-1B97-446E-AB48-42BAF944E371}" type="pres">
      <dgm:prSet presAssocID="{59839A2C-4EE0-4299-B12C-4B9D9390F165}" presName="composite" presStyleCnt="0"/>
      <dgm:spPr/>
    </dgm:pt>
    <dgm:pt modelId="{B381CEE4-BCC3-4E0B-B361-36FABFC761D5}" type="pres">
      <dgm:prSet presAssocID="{59839A2C-4EE0-4299-B12C-4B9D9390F165}" presName="imgShp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71C5783B-C9DE-4ABE-B9C9-09101B9A3B1E}" type="pres">
      <dgm:prSet presAssocID="{59839A2C-4EE0-4299-B12C-4B9D9390F165}" presName="txShp" presStyleLbl="node1" presStyleIdx="1" presStyleCnt="3">
        <dgm:presLayoutVars>
          <dgm:bulletEnabled val="1"/>
        </dgm:presLayoutVars>
      </dgm:prSet>
      <dgm:spPr/>
    </dgm:pt>
    <dgm:pt modelId="{095BD635-9FBA-4D76-B247-936A72B0FDF6}" type="pres">
      <dgm:prSet presAssocID="{E1B07E38-9616-4F36-B593-D406CF33DFA9}" presName="spacing" presStyleCnt="0"/>
      <dgm:spPr/>
    </dgm:pt>
    <dgm:pt modelId="{9BCD16F4-5654-496A-990E-BC9B99C6C139}" type="pres">
      <dgm:prSet presAssocID="{C44786AE-E744-45A9-A920-F927134D7A44}" presName="composite" presStyleCnt="0"/>
      <dgm:spPr/>
    </dgm:pt>
    <dgm:pt modelId="{C9F38F2E-AAD3-4DE5-BB3E-A6EF3ECDA27F}" type="pres">
      <dgm:prSet presAssocID="{C44786AE-E744-45A9-A920-F927134D7A44}" presName="imgShp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</dgm:pt>
    <dgm:pt modelId="{96CD43CC-CCE2-45FD-8C64-92DCFE5D3BCD}" type="pres">
      <dgm:prSet presAssocID="{C44786AE-E744-45A9-A920-F927134D7A44}" presName="txShp" presStyleLbl="node1" presStyleIdx="2" presStyleCnt="3">
        <dgm:presLayoutVars>
          <dgm:bulletEnabled val="1"/>
        </dgm:presLayoutVars>
      </dgm:prSet>
      <dgm:spPr/>
    </dgm:pt>
  </dgm:ptLst>
  <dgm:cxnLst>
    <dgm:cxn modelId="{ADA4381D-2A74-4145-ACF5-1CEF05C4D630}" type="presOf" srcId="{B49352A8-7B1F-4CEB-B4C6-BCC738A84062}" destId="{D03F2048-4A0D-4C22-8774-1975851B98B5}" srcOrd="0" destOrd="0" presId="urn:microsoft.com/office/officeart/2005/8/layout/vList3"/>
    <dgm:cxn modelId="{0EC3DD2A-9A39-4FBE-8928-A58AB132BF55}" type="presOf" srcId="{59839A2C-4EE0-4299-B12C-4B9D9390F165}" destId="{71C5783B-C9DE-4ABE-B9C9-09101B9A3B1E}" srcOrd="0" destOrd="0" presId="urn:microsoft.com/office/officeart/2005/8/layout/vList3"/>
    <dgm:cxn modelId="{4BD40906-937E-4865-8A28-200A1AB2D0ED}" srcId="{B49352A8-7B1F-4CEB-B4C6-BCC738A84062}" destId="{59839A2C-4EE0-4299-B12C-4B9D9390F165}" srcOrd="1" destOrd="0" parTransId="{CA8AA73A-C87F-4922-9238-A6D353243464}" sibTransId="{E1B07E38-9616-4F36-B593-D406CF33DFA9}"/>
    <dgm:cxn modelId="{543D6FCB-8DCA-4309-A46A-D0D9F5926964}" srcId="{B49352A8-7B1F-4CEB-B4C6-BCC738A84062}" destId="{0B775ACD-12C1-44F3-A710-DA7E4CD60D45}" srcOrd="0" destOrd="0" parTransId="{CFE46192-DA14-49B8-896E-26B4F7E0CE45}" sibTransId="{7EFE6E9E-4ECD-4EF4-A680-B9B3BC4E9634}"/>
    <dgm:cxn modelId="{73DE6C47-247D-40CE-AB2A-0F07F36D7F8A}" type="presOf" srcId="{C44786AE-E744-45A9-A920-F927134D7A44}" destId="{96CD43CC-CCE2-45FD-8C64-92DCFE5D3BCD}" srcOrd="0" destOrd="0" presId="urn:microsoft.com/office/officeart/2005/8/layout/vList3"/>
    <dgm:cxn modelId="{77DB5360-E083-46AA-B305-E7FDC38A18DC}" srcId="{B49352A8-7B1F-4CEB-B4C6-BCC738A84062}" destId="{C44786AE-E744-45A9-A920-F927134D7A44}" srcOrd="2" destOrd="0" parTransId="{6682D06B-281B-4D64-8B2B-DFE64DB857A4}" sibTransId="{F3F42ED4-A977-4BC8-8501-32809822464D}"/>
    <dgm:cxn modelId="{84D9E527-40E8-46FC-8694-3E268D8BE5E6}" type="presOf" srcId="{0B775ACD-12C1-44F3-A710-DA7E4CD60D45}" destId="{161BF4E8-D835-4F14-84FB-F86A790BEF67}" srcOrd="0" destOrd="0" presId="urn:microsoft.com/office/officeart/2005/8/layout/vList3"/>
    <dgm:cxn modelId="{F508283F-AACE-4237-B5C8-A0194960CD8B}" type="presParOf" srcId="{D03F2048-4A0D-4C22-8774-1975851B98B5}" destId="{2AACD669-F338-4018-8D3B-A60D7B6000D4}" srcOrd="0" destOrd="0" presId="urn:microsoft.com/office/officeart/2005/8/layout/vList3"/>
    <dgm:cxn modelId="{964492B5-2E5E-4F9C-831B-7CC55A4F4973}" type="presParOf" srcId="{2AACD669-F338-4018-8D3B-A60D7B6000D4}" destId="{F4BC475E-3437-41E2-82B5-A640983360F7}" srcOrd="0" destOrd="0" presId="urn:microsoft.com/office/officeart/2005/8/layout/vList3"/>
    <dgm:cxn modelId="{D466D33F-A79E-45C1-A562-FD7CEE2E4A1B}" type="presParOf" srcId="{2AACD669-F338-4018-8D3B-A60D7B6000D4}" destId="{161BF4E8-D835-4F14-84FB-F86A790BEF67}" srcOrd="1" destOrd="0" presId="urn:microsoft.com/office/officeart/2005/8/layout/vList3"/>
    <dgm:cxn modelId="{88DCDD04-9506-4776-A10A-0C47676ADE75}" type="presParOf" srcId="{D03F2048-4A0D-4C22-8774-1975851B98B5}" destId="{322D3901-1A7D-4743-A453-D885081C2CBE}" srcOrd="1" destOrd="0" presId="urn:microsoft.com/office/officeart/2005/8/layout/vList3"/>
    <dgm:cxn modelId="{FD7418B8-6264-4439-A4A1-089D8177158A}" type="presParOf" srcId="{D03F2048-4A0D-4C22-8774-1975851B98B5}" destId="{C2533F78-1B97-446E-AB48-42BAF944E371}" srcOrd="2" destOrd="0" presId="urn:microsoft.com/office/officeart/2005/8/layout/vList3"/>
    <dgm:cxn modelId="{AF01B490-2327-41C2-9027-07F87D4F9FF8}" type="presParOf" srcId="{C2533F78-1B97-446E-AB48-42BAF944E371}" destId="{B381CEE4-BCC3-4E0B-B361-36FABFC761D5}" srcOrd="0" destOrd="0" presId="urn:microsoft.com/office/officeart/2005/8/layout/vList3"/>
    <dgm:cxn modelId="{4257CD95-7135-4887-B9A9-8A797B8E7371}" type="presParOf" srcId="{C2533F78-1B97-446E-AB48-42BAF944E371}" destId="{71C5783B-C9DE-4ABE-B9C9-09101B9A3B1E}" srcOrd="1" destOrd="0" presId="urn:microsoft.com/office/officeart/2005/8/layout/vList3"/>
    <dgm:cxn modelId="{521C0B32-D946-4CBE-A8ED-5C9908AB4920}" type="presParOf" srcId="{D03F2048-4A0D-4C22-8774-1975851B98B5}" destId="{095BD635-9FBA-4D76-B247-936A72B0FDF6}" srcOrd="3" destOrd="0" presId="urn:microsoft.com/office/officeart/2005/8/layout/vList3"/>
    <dgm:cxn modelId="{1A6337CD-1C2A-43F8-83DD-723C38279D91}" type="presParOf" srcId="{D03F2048-4A0D-4C22-8774-1975851B98B5}" destId="{9BCD16F4-5654-496A-990E-BC9B99C6C139}" srcOrd="4" destOrd="0" presId="urn:microsoft.com/office/officeart/2005/8/layout/vList3"/>
    <dgm:cxn modelId="{E103A0C2-1AEC-4856-B91B-F57D61F22DD1}" type="presParOf" srcId="{9BCD16F4-5654-496A-990E-BC9B99C6C139}" destId="{C9F38F2E-AAD3-4DE5-BB3E-A6EF3ECDA27F}" srcOrd="0" destOrd="0" presId="urn:microsoft.com/office/officeart/2005/8/layout/vList3"/>
    <dgm:cxn modelId="{B17E5D9B-0467-453D-9D94-F7ED12CB3BD5}" type="presParOf" srcId="{9BCD16F4-5654-496A-990E-BC9B99C6C139}" destId="{96CD43CC-CCE2-45FD-8C64-92DCFE5D3BC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22F1C9-F9D7-4380-8C97-91E6093FA839}">
      <dsp:nvSpPr>
        <dsp:cNvPr id="0" name=""/>
        <dsp:cNvSpPr/>
      </dsp:nvSpPr>
      <dsp:spPr>
        <a:xfrm>
          <a:off x="1759" y="1068853"/>
          <a:ext cx="3307515" cy="3307515"/>
        </a:xfrm>
        <a:prstGeom prst="ellipse">
          <a:avLst/>
        </a:prstGeom>
        <a:solidFill>
          <a:srgbClr val="0099CC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smtClean="0"/>
            <a:t>Za četvrtinu klimatskih promjena odgovorna je poljoprivreda i uzgoj hrane.</a:t>
          </a:r>
          <a:endParaRPr lang="hr-HR" sz="1400" kern="1200"/>
        </a:p>
      </dsp:txBody>
      <dsp:txXfrm>
        <a:off x="486133" y="1553227"/>
        <a:ext cx="2338767" cy="2338767"/>
      </dsp:txXfrm>
    </dsp:sp>
    <dsp:sp modelId="{AF2176AF-C8AC-443A-9E93-3D8A2C680E46}">
      <dsp:nvSpPr>
        <dsp:cNvPr id="0" name=""/>
        <dsp:cNvSpPr/>
      </dsp:nvSpPr>
      <dsp:spPr>
        <a:xfrm>
          <a:off x="3096342" y="720075"/>
          <a:ext cx="2061428" cy="11162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100" kern="1200"/>
        </a:p>
      </dsp:txBody>
      <dsp:txXfrm>
        <a:off x="3096342" y="943332"/>
        <a:ext cx="1726542" cy="669772"/>
      </dsp:txXfrm>
    </dsp:sp>
    <dsp:sp modelId="{9A8433A1-B5D3-4E79-9BC3-6DBB764785BD}">
      <dsp:nvSpPr>
        <dsp:cNvPr id="0" name=""/>
        <dsp:cNvSpPr/>
      </dsp:nvSpPr>
      <dsp:spPr>
        <a:xfrm>
          <a:off x="4971644" y="1068853"/>
          <a:ext cx="3307515" cy="3307515"/>
        </a:xfrm>
        <a:prstGeom prst="ellipse">
          <a:avLst/>
        </a:prstGeom>
        <a:solidFill>
          <a:srgbClr val="7DA6F7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Posljedice klimatskih promjena:</a:t>
          </a:r>
          <a:endParaRPr lang="hr-HR" sz="14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100" b="1" kern="1200" smtClean="0"/>
            <a:t>RAST TEMPERATURE </a:t>
          </a:r>
          <a:endParaRPr lang="hr-HR" sz="1100" kern="120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100" kern="1200" smtClean="0"/>
            <a:t>OLUJE POSTAJU SNAŽNIJE, UČESTALIJE I NEPRIVIDLJIVIJE</a:t>
          </a:r>
          <a:endParaRPr lang="hr-HR" sz="1100" kern="120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100" kern="1200" smtClean="0"/>
            <a:t>POLJOPRIVREDNI USJEVI PROPADAJU</a:t>
          </a:r>
          <a:endParaRPr lang="hr-HR" sz="1100" kern="120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100" kern="1200" smtClean="0"/>
            <a:t>POPULACIJE INSEKATA, POSEBICE ČELA, OPADAJU PRIJETEĆI TAKO KOLAPSOM ČITAVIH EKOSUSTAVA </a:t>
          </a:r>
          <a:endParaRPr lang="hr-HR" sz="1100" kern="120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100" b="1" kern="1200" smtClean="0"/>
            <a:t>OBALNIM ZAJEDNICAMA PRIJETI PORAZ RAZINE MORA</a:t>
          </a:r>
          <a:endParaRPr lang="hr-HR" sz="1100" kern="1200"/>
        </a:p>
      </dsp:txBody>
      <dsp:txXfrm>
        <a:off x="5456018" y="1553227"/>
        <a:ext cx="2338767" cy="2338767"/>
      </dsp:txXfrm>
    </dsp:sp>
    <dsp:sp modelId="{49355A5E-6B05-4DDA-B752-593058AAD997}">
      <dsp:nvSpPr>
        <dsp:cNvPr id="0" name=""/>
        <dsp:cNvSpPr/>
      </dsp:nvSpPr>
      <dsp:spPr>
        <a:xfrm rot="10800000">
          <a:off x="3168087" y="3727510"/>
          <a:ext cx="2061428" cy="11162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100" kern="1200"/>
        </a:p>
      </dsp:txBody>
      <dsp:txXfrm rot="10800000">
        <a:off x="3502973" y="3950767"/>
        <a:ext cx="1726542" cy="6697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1BF4E8-D835-4F14-84FB-F86A790BEF67}">
      <dsp:nvSpPr>
        <dsp:cNvPr id="0" name=""/>
        <dsp:cNvSpPr/>
      </dsp:nvSpPr>
      <dsp:spPr>
        <a:xfrm rot="10800000">
          <a:off x="988083" y="161336"/>
          <a:ext cx="2777348" cy="1399115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6971" tIns="41910" rIns="78232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/>
            <a:t>Temperatura Zemlje konstantno raste još od kraja 19. stoljeća.</a:t>
          </a:r>
          <a:endParaRPr lang="hr-HR" sz="1100" kern="1200" dirty="0"/>
        </a:p>
      </dsp:txBody>
      <dsp:txXfrm rot="10800000">
        <a:off x="1337862" y="161336"/>
        <a:ext cx="2427569" cy="1399115"/>
      </dsp:txXfrm>
    </dsp:sp>
    <dsp:sp modelId="{F4BC475E-3437-41E2-82B5-A640983360F7}">
      <dsp:nvSpPr>
        <dsp:cNvPr id="0" name=""/>
        <dsp:cNvSpPr/>
      </dsp:nvSpPr>
      <dsp:spPr>
        <a:xfrm>
          <a:off x="411032" y="281625"/>
          <a:ext cx="1154102" cy="115853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1C5783B-C9DE-4ABE-B9C9-09101B9A3B1E}">
      <dsp:nvSpPr>
        <dsp:cNvPr id="0" name=""/>
        <dsp:cNvSpPr/>
      </dsp:nvSpPr>
      <dsp:spPr>
        <a:xfrm rot="10800000">
          <a:off x="1049336" y="1978098"/>
          <a:ext cx="2777348" cy="1399115"/>
        </a:xfrm>
        <a:prstGeom prst="homePlate">
          <a:avLst/>
        </a:prstGeom>
        <a:solidFill>
          <a:schemeClr val="accent2">
            <a:hueOff val="-368613"/>
            <a:satOff val="44335"/>
            <a:lumOff val="509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6971" tIns="41910" rIns="78232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smtClean="0"/>
            <a:t>Najveći krivci </a:t>
          </a:r>
          <a:r>
            <a:rPr lang="hr-HR" sz="1100" kern="1200" smtClean="0">
              <a:sym typeface="Wingdings"/>
            </a:rPr>
            <a:t></a:t>
          </a:r>
          <a:r>
            <a:rPr lang="hr-HR" sz="1100" kern="1200" smtClean="0"/>
            <a:t> ljudi </a:t>
          </a:r>
          <a:endParaRPr lang="hr-HR" sz="1100" kern="1200"/>
        </a:p>
      </dsp:txBody>
      <dsp:txXfrm rot="10800000">
        <a:off x="1399115" y="1978098"/>
        <a:ext cx="2427569" cy="1399115"/>
      </dsp:txXfrm>
    </dsp:sp>
    <dsp:sp modelId="{B381CEE4-BCC3-4E0B-B361-36FABFC761D5}">
      <dsp:nvSpPr>
        <dsp:cNvPr id="0" name=""/>
        <dsp:cNvSpPr/>
      </dsp:nvSpPr>
      <dsp:spPr>
        <a:xfrm>
          <a:off x="349778" y="1978098"/>
          <a:ext cx="1399115" cy="139911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6CD43CC-CCE2-45FD-8C64-92DCFE5D3BCD}">
      <dsp:nvSpPr>
        <dsp:cNvPr id="0" name=""/>
        <dsp:cNvSpPr/>
      </dsp:nvSpPr>
      <dsp:spPr>
        <a:xfrm rot="10800000">
          <a:off x="1049336" y="3794860"/>
          <a:ext cx="2777348" cy="1399115"/>
        </a:xfrm>
        <a:prstGeom prst="homePlate">
          <a:avLst/>
        </a:prstGeom>
        <a:solidFill>
          <a:schemeClr val="accent2">
            <a:hueOff val="-737226"/>
            <a:satOff val="88670"/>
            <a:lumOff val="10196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6971" tIns="41910" rIns="78232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/>
            <a:t>Globalno zagrijavanje </a:t>
          </a:r>
          <a:r>
            <a:rPr lang="hr-HR" sz="1100" kern="1200" dirty="0" smtClean="0">
              <a:sym typeface="Wingdings"/>
            </a:rPr>
            <a:t></a:t>
          </a:r>
          <a:r>
            <a:rPr lang="hr-HR" sz="1100" kern="1200" dirty="0" smtClean="0"/>
            <a:t> izravni rezultat ljudskih aktivnosti, ponajviše izgaranja fosilnih goriva. Praksa koja je započela tijekom industrijske revolucije i emitira stakleničke plinove u atmosferu.</a:t>
          </a:r>
          <a:endParaRPr lang="hr-HR" sz="1100" kern="1200" dirty="0"/>
        </a:p>
      </dsp:txBody>
      <dsp:txXfrm rot="10800000">
        <a:off x="1399115" y="3794860"/>
        <a:ext cx="2427569" cy="1399115"/>
      </dsp:txXfrm>
    </dsp:sp>
    <dsp:sp modelId="{C9F38F2E-AAD3-4DE5-BB3E-A6EF3ECDA27F}">
      <dsp:nvSpPr>
        <dsp:cNvPr id="0" name=""/>
        <dsp:cNvSpPr/>
      </dsp:nvSpPr>
      <dsp:spPr>
        <a:xfrm>
          <a:off x="349778" y="3794860"/>
          <a:ext cx="1399115" cy="1399115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3C773-7565-4A4A-A9EE-8650CD51DF31}" type="datetimeFigureOut">
              <a:rPr lang="hr-HR" smtClean="0"/>
              <a:t>21.12.2020.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7E422B5-0AEB-4453-A7B9-6717D55F8C15}" type="slidenum">
              <a:rPr lang="hr-HR" smtClean="0"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3C773-7565-4A4A-A9EE-8650CD51DF31}" type="datetimeFigureOut">
              <a:rPr lang="hr-HR" smtClean="0"/>
              <a:t>21.12.2020.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22B5-0AEB-4453-A7B9-6717D55F8C15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7E422B5-0AEB-4453-A7B9-6717D55F8C15}" type="slidenum">
              <a:rPr lang="hr-HR" smtClean="0"/>
              <a:t>‹#›</a:t>
            </a:fld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3C773-7565-4A4A-A9EE-8650CD51DF31}" type="datetimeFigureOut">
              <a:rPr lang="hr-HR" smtClean="0"/>
              <a:t>21.12.2020.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3C773-7565-4A4A-A9EE-8650CD51DF31}" type="datetimeFigureOut">
              <a:rPr lang="hr-HR" smtClean="0"/>
              <a:t>21.12.2020.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7E422B5-0AEB-4453-A7B9-6717D55F8C15}" type="slidenum">
              <a:rPr lang="hr-HR" smtClean="0"/>
              <a:t>‹#›</a:t>
            </a:fld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3C773-7565-4A4A-A9EE-8650CD51DF31}" type="datetimeFigureOut">
              <a:rPr lang="hr-HR" smtClean="0"/>
              <a:t>21.12.2020.</a:t>
            </a:fld>
            <a:endParaRPr lang="hr-H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7E422B5-0AEB-4453-A7B9-6717D55F8C15}" type="slidenum">
              <a:rPr lang="hr-HR" smtClean="0"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613C773-7565-4A4A-A9EE-8650CD51DF31}" type="datetimeFigureOut">
              <a:rPr lang="hr-HR" smtClean="0"/>
              <a:t>21.12.2020.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22B5-0AEB-4453-A7B9-6717D55F8C15}" type="slidenum">
              <a:rPr lang="hr-HR" smtClean="0"/>
              <a:t>‹#›</a:t>
            </a:fld>
            <a:endParaRPr lang="hr-H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3C773-7565-4A4A-A9EE-8650CD51DF31}" type="datetimeFigureOut">
              <a:rPr lang="hr-HR" smtClean="0"/>
              <a:t>21.12.2020.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hr-HR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7E422B5-0AEB-4453-A7B9-6717D55F8C15}" type="slidenum">
              <a:rPr lang="hr-HR" smtClean="0"/>
              <a:t>‹#›</a:t>
            </a:fld>
            <a:endParaRPr lang="hr-HR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3C773-7565-4A4A-A9EE-8650CD51DF31}" type="datetimeFigureOut">
              <a:rPr lang="hr-HR" smtClean="0"/>
              <a:t>21.12.2020.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7E422B5-0AEB-4453-A7B9-6717D55F8C1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3C773-7565-4A4A-A9EE-8650CD51DF31}" type="datetimeFigureOut">
              <a:rPr lang="hr-HR" smtClean="0"/>
              <a:t>21.12.2020.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7E422B5-0AEB-4453-A7B9-6717D55F8C1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7E422B5-0AEB-4453-A7B9-6717D55F8C15}" type="slidenum">
              <a:rPr lang="hr-HR" smtClean="0"/>
              <a:t>‹#›</a:t>
            </a:fld>
            <a:endParaRPr lang="hr-HR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3C773-7565-4A4A-A9EE-8650CD51DF31}" type="datetimeFigureOut">
              <a:rPr lang="hr-HR" smtClean="0"/>
              <a:t>21.12.2020.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7E422B5-0AEB-4453-A7B9-6717D55F8C15}" type="slidenum">
              <a:rPr lang="hr-HR" smtClean="0"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613C773-7565-4A4A-A9EE-8650CD51DF31}" type="datetimeFigureOut">
              <a:rPr lang="hr-HR" smtClean="0"/>
              <a:t>21.12.2020.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613C773-7565-4A4A-A9EE-8650CD51DF31}" type="datetimeFigureOut">
              <a:rPr lang="hr-HR" smtClean="0"/>
              <a:t>21.12.2020.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7E422B5-0AEB-4453-A7B9-6717D55F8C15}" type="slidenum">
              <a:rPr lang="hr-HR" smtClean="0"/>
              <a:t>‹#›</a:t>
            </a:fld>
            <a:endParaRPr lang="hr-HR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f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Utjecaj PREHRANE na našu okolinu</a:t>
            </a:r>
            <a:endParaRPr lang="hr-H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9872" y="635034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Otapam li ledenjake?</a:t>
            </a: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260648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pc="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INDUSTRIJSKA PROIZVODNJA HRANE VELIKIH KOMPANIJA</a:t>
            </a:r>
            <a:endParaRPr lang="hr-HR" sz="2400" b="1" spc="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13416" y="2420888"/>
            <a:ext cx="5338904" cy="193899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Tvornice proizvodnje mesa kozumiraju ogromne količine </a:t>
            </a:r>
            <a:r>
              <a:rPr lang="hr-H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energije</a:t>
            </a:r>
            <a:r>
              <a:rPr lang="hr-H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zagađuju izvore vode te izbacuju velike količine CO2 te zahtjevaju neprestano povećavanje uzgoja kukuruza, soje i ostalih žitarica  </a:t>
            </a:r>
            <a:r>
              <a:rPr lang="hr-H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dovodi do krčenja šuma</a:t>
            </a:r>
            <a:endParaRPr lang="hr-HR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855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4. PRIJEVOZ I DOSTAVA HRANE </a:t>
            </a:r>
            <a:endParaRPr lang="hr-HR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416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dirty="0" smtClean="0"/>
              <a:t>Za dostavu hrane (kako bi bilo što brže) najčešće se koriste automobilna i motorna vozila što je izvor ispušnih plinova. Svakim paljenjem vozila pridonosi se onečišćenju okoliša.</a:t>
            </a:r>
            <a:endParaRPr lang="hr-H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92" y="3068960"/>
            <a:ext cx="2736304" cy="18623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0"/>
          <a:stretch/>
        </p:blipFill>
        <p:spPr>
          <a:xfrm>
            <a:off x="145368" y="4912513"/>
            <a:ext cx="2763736" cy="154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60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32656"/>
            <a:ext cx="3545944" cy="5890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Curved Connector 4"/>
          <p:cNvCxnSpPr/>
          <p:nvPr/>
        </p:nvCxnSpPr>
        <p:spPr>
          <a:xfrm>
            <a:off x="3059833" y="3278078"/>
            <a:ext cx="2088233" cy="1519076"/>
          </a:xfrm>
          <a:prstGeom prst="curvedConnector3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835696" y="1412776"/>
            <a:ext cx="19442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solidFill>
                  <a:schemeClr val="accent1">
                    <a:lumMod val="50000"/>
                  </a:schemeClr>
                </a:solidFill>
              </a:rPr>
              <a:t>Prikaz ugljičnog otiska je važan jer ima najveći utjecaj na globalno zagrijavanje!</a:t>
            </a:r>
            <a:endParaRPr lang="hr-HR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37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Kako pomoći?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sz="1800" dirty="0" smtClean="0">
                <a:latin typeface="Times New Roman" pitchFamily="18" charset="0"/>
                <a:cs typeface="Times New Roman" pitchFamily="18" charset="0"/>
              </a:rPr>
              <a:t>Male promjene u našem svakodnevnom životu mogu imati velik utjecaj, a njihovim širenjem na obitelj, prijatelje i zajednicu već smo mnogo učinili.</a:t>
            </a:r>
          </a:p>
          <a:p>
            <a:r>
              <a:rPr lang="hr-HR" sz="1800" dirty="0" smtClean="0">
                <a:latin typeface="Times New Roman" pitchFamily="18" charset="0"/>
                <a:cs typeface="Times New Roman" pitchFamily="18" charset="0"/>
              </a:rPr>
              <a:t>Preporuća se manja konzumacije životinjskih proizvoda, što više zelenila.</a:t>
            </a:r>
          </a:p>
          <a:p>
            <a:r>
              <a:rPr lang="hr-HR" sz="1800" dirty="0" smtClean="0">
                <a:latin typeface="Times New Roman" pitchFamily="18" charset="0"/>
                <a:cs typeface="Times New Roman" pitchFamily="18" charset="0"/>
              </a:rPr>
              <a:t>Fleksitarijanska prehrana </a:t>
            </a:r>
            <a:r>
              <a:rPr lang="hr-HR" sz="1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bazira se na biljnim proteinima, voću i povrću te cjelovitim žitaricama.</a:t>
            </a:r>
          </a:p>
          <a:p>
            <a:r>
              <a:rPr lang="hr-HR" sz="1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Apstitencija od mesa na tanjuru – za one koji se ne mogu sasvim odreći mesnih proizvoda i mala restrikcija ima veliko značenje.</a:t>
            </a:r>
          </a:p>
          <a:p>
            <a:r>
              <a:rPr lang="hr-HR" sz="1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Prelazak na mediteransku prehranu  riba ima prednost pred mesom, glavni izvor bjelančevina </a:t>
            </a:r>
          </a:p>
          <a:p>
            <a:r>
              <a:rPr lang="hr-HR" sz="1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Jesti organski lokalno  jesti hranu koja dolazi iz naše bliže okolice</a:t>
            </a:r>
          </a:p>
          <a:p>
            <a:r>
              <a:rPr lang="hr-HR" sz="1800" dirty="0" smtClean="0">
                <a:latin typeface="Times New Roman" pitchFamily="18" charset="0"/>
                <a:cs typeface="Times New Roman" pitchFamily="18" charset="0"/>
              </a:rPr>
              <a:t>Smanjenje otpada </a:t>
            </a:r>
            <a:r>
              <a:rPr lang="hr-HR" sz="1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manje bacanja hrane</a:t>
            </a:r>
          </a:p>
          <a:p>
            <a:r>
              <a:rPr lang="hr-HR" sz="1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Odlazak u trgovinu pješice ili biciklom, odnosi se i na dostavu hrane </a:t>
            </a:r>
          </a:p>
          <a:p>
            <a:r>
              <a:rPr lang="hr-HR" sz="1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Kompostiranje organskog otpada  recikliranje otpada iz hrane i vraćamo u zemlju kao vitalne hranjive tvari za život biljaka </a:t>
            </a:r>
          </a:p>
          <a:p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98359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97152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accent3">
                    <a:lumMod val="75000"/>
                  </a:schemeClr>
                </a:solidFill>
              </a:rPr>
              <a:t>Prezentaciju izradile: </a:t>
            </a:r>
            <a:r>
              <a:rPr lang="hr-HR" b="1" i="1" dirty="0" smtClean="0">
                <a:solidFill>
                  <a:schemeClr val="accent3">
                    <a:lumMod val="75000"/>
                  </a:schemeClr>
                </a:solidFill>
              </a:rPr>
              <a:t>Paula Šare </a:t>
            </a:r>
            <a:r>
              <a:rPr lang="hr-HR" dirty="0" smtClean="0">
                <a:solidFill>
                  <a:schemeClr val="accent3">
                    <a:lumMod val="75000"/>
                  </a:schemeClr>
                </a:solidFill>
              </a:rPr>
              <a:t>i </a:t>
            </a:r>
            <a:r>
              <a:rPr lang="hr-HR" b="1" i="1" dirty="0" smtClean="0">
                <a:solidFill>
                  <a:schemeClr val="accent3">
                    <a:lumMod val="75000"/>
                  </a:schemeClr>
                </a:solidFill>
              </a:rPr>
              <a:t>Laura Lovrinov </a:t>
            </a:r>
            <a:r>
              <a:rPr lang="hr-HR" dirty="0" smtClean="0">
                <a:solidFill>
                  <a:schemeClr val="accent3">
                    <a:lumMod val="75000"/>
                  </a:schemeClr>
                </a:solidFill>
              </a:rPr>
              <a:t>učenice 2. a razreda Gimnazije Franje Petrića</a:t>
            </a:r>
            <a:endParaRPr lang="hr-HR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50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OPĆENITO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Prehrana započinje čim nastane živo biće: majčin odabir hrane utječe na prehranu nerođenog i novorođenog djeteta.</a:t>
            </a:r>
          </a:p>
          <a:p>
            <a:endParaRPr lang="hr-HR" sz="20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>
              <a:buClr>
                <a:srgbClr val="94C600"/>
              </a:buClr>
            </a:pPr>
            <a:r>
              <a:rPr lang="hr-HR" sz="1600" i="1" dirty="0">
                <a:solidFill>
                  <a:prstClr val="black"/>
                </a:solidFill>
              </a:rPr>
              <a:t>Što je to prehrana?</a:t>
            </a:r>
            <a:r>
              <a:rPr lang="hr-HR" sz="1700" i="1" dirty="0">
                <a:solidFill>
                  <a:prstClr val="black"/>
                </a:solidFill>
              </a:rPr>
              <a:t> </a:t>
            </a:r>
            <a:r>
              <a:rPr lang="hr-HR" sz="1700" dirty="0">
                <a:solidFill>
                  <a:prstClr val="black"/>
                </a:solidFill>
              </a:rPr>
              <a:t>Prehrana je jedna od potreba svakog čovjeka na Zemlji, to je proces u kojem čovjek unosi u organizam hranu, a hrana se procesom probave prerađuje u energiju.</a:t>
            </a:r>
          </a:p>
          <a:p>
            <a:endParaRPr lang="hr-H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28" y="3429000"/>
            <a:ext cx="3937704" cy="1681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429000"/>
            <a:ext cx="36576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251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PRAVILNA PREHRANA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sz="1800" dirty="0" smtClean="0"/>
              <a:t>Raznolikost i umjerenost je osnova pravilne prehrane.</a:t>
            </a:r>
          </a:p>
          <a:p>
            <a:endParaRPr lang="hr-HR" sz="1800" dirty="0" smtClean="0"/>
          </a:p>
          <a:p>
            <a:r>
              <a:rPr lang="hr-HR" sz="1800" dirty="0" smtClean="0"/>
              <a:t>Važno je dnevno u organizam unijeti dovoljne količine svih hranjivih tvari tako da se tijelo (organizam) zadrži u zdravom stanju.</a:t>
            </a:r>
          </a:p>
          <a:p>
            <a:endParaRPr lang="hr-HR" sz="1800" dirty="0" smtClean="0"/>
          </a:p>
          <a:p>
            <a:r>
              <a:rPr lang="hr-HR" sz="1800" dirty="0" smtClean="0"/>
              <a:t>Prehrana treba sadržavati:</a:t>
            </a:r>
          </a:p>
          <a:p>
            <a:pPr>
              <a:buFont typeface="Wingdings" pitchFamily="2" charset="2"/>
              <a:buChar char="ü"/>
            </a:pPr>
            <a:r>
              <a:rPr lang="hr-HR" sz="1800" dirty="0"/>
              <a:t> </a:t>
            </a:r>
            <a:r>
              <a:rPr lang="hr-HR" sz="1800" dirty="0" smtClean="0"/>
              <a:t>       VITAMINE</a:t>
            </a:r>
          </a:p>
          <a:p>
            <a:pPr>
              <a:buFont typeface="Wingdings" pitchFamily="2" charset="2"/>
              <a:buChar char="ü"/>
            </a:pPr>
            <a:r>
              <a:rPr lang="hr-HR" sz="1800" dirty="0"/>
              <a:t> </a:t>
            </a:r>
            <a:r>
              <a:rPr lang="hr-HR" sz="1800" dirty="0" smtClean="0"/>
              <a:t>       </a:t>
            </a:r>
            <a:r>
              <a:rPr lang="hr-HR" sz="1700" b="1" dirty="0" smtClean="0"/>
              <a:t>UGLJIKOHIDRATE</a:t>
            </a:r>
          </a:p>
          <a:p>
            <a:pPr>
              <a:buFont typeface="Wingdings" pitchFamily="2" charset="2"/>
              <a:buChar char="ü"/>
            </a:pPr>
            <a:r>
              <a:rPr lang="hr-HR" sz="1700" b="1" dirty="0"/>
              <a:t> </a:t>
            </a:r>
            <a:r>
              <a:rPr lang="hr-HR" sz="1700" b="1" dirty="0" smtClean="0"/>
              <a:t>       BJELANČEVINE</a:t>
            </a:r>
          </a:p>
          <a:p>
            <a:pPr>
              <a:buFont typeface="Wingdings" pitchFamily="2" charset="2"/>
              <a:buChar char="ü"/>
            </a:pPr>
            <a:r>
              <a:rPr lang="hr-HR" sz="1700" b="1" dirty="0"/>
              <a:t> </a:t>
            </a:r>
            <a:r>
              <a:rPr lang="hr-HR" sz="1700" b="1" dirty="0" smtClean="0"/>
              <a:t>       MASTI I ULJA</a:t>
            </a:r>
          </a:p>
          <a:p>
            <a:pPr>
              <a:buFont typeface="Wingdings" pitchFamily="2" charset="2"/>
              <a:buChar char="ü"/>
            </a:pPr>
            <a:r>
              <a:rPr lang="hr-HR" sz="1800" dirty="0"/>
              <a:t> </a:t>
            </a:r>
            <a:r>
              <a:rPr lang="hr-HR" sz="1800" dirty="0" smtClean="0"/>
              <a:t>       MINERALI</a:t>
            </a:r>
          </a:p>
          <a:p>
            <a:pPr marL="0" indent="0">
              <a:buNone/>
            </a:pPr>
            <a:endParaRPr lang="hr-HR" sz="1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72816"/>
            <a:ext cx="4215413" cy="4017288"/>
          </a:xfrm>
        </p:spPr>
      </p:pic>
      <p:sp>
        <p:nvSpPr>
          <p:cNvPr id="6" name="Right Brace 5"/>
          <p:cNvSpPr/>
          <p:nvPr/>
        </p:nvSpPr>
        <p:spPr>
          <a:xfrm>
            <a:off x="3215304" y="4699976"/>
            <a:ext cx="305160" cy="10081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3520464" y="4691364"/>
            <a:ext cx="936104" cy="957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100" b="1" dirty="0" smtClean="0">
                <a:solidFill>
                  <a:srgbClr val="00B050"/>
                </a:solidFill>
              </a:rPr>
              <a:t>Biološki važni spojevi</a:t>
            </a:r>
            <a:endParaRPr lang="hr-HR" sz="11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63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Hrana može biti izvor zdravlja, ali i bolesti</a:t>
            </a:r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637832" y="1628800"/>
            <a:ext cx="7992888" cy="14773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hr-HR" dirty="0" smtClean="0"/>
              <a:t>Pravilna prehrana tijekom života pomaže spriječiti pothranjenost u svim njezinim oblicima kao i niz nezaraznih bolesti i stanja 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hr-HR" dirty="0" smtClean="0"/>
              <a:t>U današnje vrijeme sve više se jedu namirnice bogate energijom mastima, šećerom, solima te raznim aditivima.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hr-HR" dirty="0" smtClean="0"/>
              <a:t>Takva prehrana dovodi do: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32" y="3388800"/>
            <a:ext cx="1872208" cy="9361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221345"/>
            <a:ext cx="1599456" cy="11048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276" y="3452232"/>
            <a:ext cx="1968852" cy="8408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229873"/>
            <a:ext cx="1949952" cy="109635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55576" y="4509120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/>
              <a:t>Visok krvni tlak</a:t>
            </a:r>
            <a:endParaRPr lang="hr-HR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2857080" y="4509120"/>
            <a:ext cx="1671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Pretilost</a:t>
            </a:r>
            <a:endParaRPr lang="hr-HR" dirty="0"/>
          </a:p>
        </p:txBody>
      </p:sp>
      <p:sp>
        <p:nvSpPr>
          <p:cNvPr id="14" name="TextBox 13"/>
          <p:cNvSpPr txBox="1"/>
          <p:nvPr/>
        </p:nvSpPr>
        <p:spPr>
          <a:xfrm>
            <a:off x="4932040" y="4476124"/>
            <a:ext cx="2103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Anemija</a:t>
            </a:r>
            <a:endParaRPr lang="hr-HR" dirty="0"/>
          </a:p>
        </p:txBody>
      </p:sp>
      <p:sp>
        <p:nvSpPr>
          <p:cNvPr id="15" name="TextBox 14"/>
          <p:cNvSpPr txBox="1"/>
          <p:nvPr/>
        </p:nvSpPr>
        <p:spPr>
          <a:xfrm>
            <a:off x="6876256" y="4509120"/>
            <a:ext cx="187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Visok šećer</a:t>
            </a:r>
            <a:endParaRPr lang="hr-HR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5085184"/>
            <a:ext cx="1201316" cy="73680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905" y="4987585"/>
            <a:ext cx="1241278" cy="82751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955118" y="5821683"/>
            <a:ext cx="1345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/>
              <a:t>Probadanje u prsima</a:t>
            </a:r>
            <a:endParaRPr lang="hr-HR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3779912" y="5949280"/>
            <a:ext cx="1241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/>
              <a:t>Krhki nokti</a:t>
            </a:r>
            <a:endParaRPr lang="hr-HR" sz="14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240" y="5018936"/>
            <a:ext cx="1417340" cy="86930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069014" y="5950225"/>
            <a:ext cx="16896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/>
              <a:t>Umor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22270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1988840"/>
            <a:ext cx="58326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PREHRAMBENE NAVIKE UTJEČU NA OKOLIŠ I KLIMU!</a:t>
            </a:r>
            <a:endParaRPr lang="hr-HR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9704" y="3990703"/>
            <a:ext cx="5112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Važno je razumijeti kako</a:t>
            </a:r>
          </a:p>
          <a:p>
            <a:pPr algn="ctr"/>
            <a:r>
              <a:rPr lang="hr-HR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hrana i klima</a:t>
            </a:r>
          </a:p>
          <a:p>
            <a:pPr algn="ctr"/>
            <a:r>
              <a:rPr lang="hr-HR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utječu jedna na drugo!</a:t>
            </a:r>
            <a:endParaRPr lang="hr-HR" sz="20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148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18578042"/>
              </p:ext>
            </p:extLst>
          </p:nvPr>
        </p:nvGraphicFramePr>
        <p:xfrm>
          <a:off x="395536" y="620688"/>
          <a:ext cx="8280920" cy="5445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6256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88728338"/>
              </p:ext>
            </p:extLst>
          </p:nvPr>
        </p:nvGraphicFramePr>
        <p:xfrm>
          <a:off x="234376" y="404664"/>
          <a:ext cx="4176464" cy="5355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860032" y="548680"/>
            <a:ext cx="3672408" cy="2000548"/>
          </a:xfrm>
          <a:prstGeom prst="rect">
            <a:avLst/>
          </a:prstGeom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 smtClean="0"/>
              <a:t>STAKLENIČKI PLINOVI </a:t>
            </a:r>
            <a:r>
              <a:rPr lang="hr-HR" dirty="0" smtClean="0">
                <a:sym typeface="Wingdings" pitchFamily="2" charset="2"/>
              </a:rPr>
              <a:t> ostaju zarobljeni u atmosferi i sprječavaju da toplina napusti planet  H</a:t>
            </a:r>
            <a:r>
              <a:rPr lang="hr-HR" dirty="0">
                <a:sym typeface="Wingdings" pitchFamily="2" charset="2"/>
              </a:rPr>
              <a:t>2</a:t>
            </a:r>
            <a:r>
              <a:rPr lang="hr-HR" dirty="0" smtClean="0">
                <a:sym typeface="Wingdings" pitchFamily="2" charset="2"/>
              </a:rPr>
              <a:t>O </a:t>
            </a:r>
          </a:p>
          <a:p>
            <a:r>
              <a:rPr lang="hr-HR" sz="1600" i="1" dirty="0" smtClean="0">
                <a:sym typeface="Wingdings" pitchFamily="2" charset="2"/>
              </a:rPr>
              <a:t>(vodena para)</a:t>
            </a:r>
            <a:r>
              <a:rPr lang="hr-HR" dirty="0" smtClean="0">
                <a:sym typeface="Wingdings" pitchFamily="2" charset="2"/>
              </a:rPr>
              <a:t>, CO2 </a:t>
            </a:r>
            <a:r>
              <a:rPr lang="hr-HR" sz="1600" i="1" dirty="0" smtClean="0">
                <a:sym typeface="Wingdings" pitchFamily="2" charset="2"/>
              </a:rPr>
              <a:t>(ugljikov dioksid), </a:t>
            </a:r>
            <a:r>
              <a:rPr lang="hr-HR" dirty="0" smtClean="0">
                <a:sym typeface="Wingdings" pitchFamily="2" charset="2"/>
              </a:rPr>
              <a:t>CH4 </a:t>
            </a:r>
            <a:r>
              <a:rPr lang="hr-HR" sz="1600" i="1" dirty="0" smtClean="0">
                <a:sym typeface="Wingdings" pitchFamily="2" charset="2"/>
              </a:rPr>
              <a:t>(metan), </a:t>
            </a:r>
            <a:r>
              <a:rPr lang="hr-HR" dirty="0" smtClean="0">
                <a:sym typeface="Wingdings" pitchFamily="2" charset="2"/>
              </a:rPr>
              <a:t>N2O </a:t>
            </a:r>
            <a:r>
              <a:rPr lang="hr-HR" sz="1600" i="1" dirty="0" smtClean="0">
                <a:sym typeface="Wingdings" pitchFamily="2" charset="2"/>
              </a:rPr>
              <a:t>(didušik oksid)</a:t>
            </a:r>
            <a:endParaRPr lang="hr-HR" sz="16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780928"/>
            <a:ext cx="4546523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49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34400" cy="758952"/>
          </a:xfrm>
        </p:spPr>
        <p:txBody>
          <a:bodyPr>
            <a:noAutofit/>
          </a:bodyPr>
          <a:lstStyle/>
          <a:p>
            <a:r>
              <a:rPr lang="hr-HR" sz="2400" b="1" dirty="0" smtClean="0"/>
              <a:t>Činjenice o hrani i klimatskim promjenama koje treba znati</a:t>
            </a:r>
            <a:endParaRPr lang="hr-HR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5264" y="1484784"/>
            <a:ext cx="3744416" cy="50783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r-HR" sz="2000" b="1" spc="600" dirty="0" smtClean="0"/>
              <a:t> STOČARSTVO</a:t>
            </a:r>
            <a:r>
              <a:rPr lang="hr-HR" sz="1600" dirty="0" smtClean="0"/>
              <a:t> </a:t>
            </a:r>
            <a:r>
              <a:rPr lang="hr-HR" sz="1600" dirty="0">
                <a:sym typeface="Wingdings" pitchFamily="2" charset="2"/>
              </a:rPr>
              <a:t> odgovorno za visoku količinu globalne emisije, stakleničkih plinova (uzrok: životinje i njihov izmet)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hr-HR" sz="1600" u="sng" dirty="0">
                <a:sym typeface="Wingdings" pitchFamily="2" charset="2"/>
              </a:rPr>
              <a:t>KRAVE</a:t>
            </a:r>
            <a:r>
              <a:rPr lang="hr-HR" sz="1600" dirty="0">
                <a:sym typeface="Wingdings" pitchFamily="2" charset="2"/>
              </a:rPr>
              <a:t>  odgovorne za većinski dio toga jer njihov izmet i podrigivanje oslobađaju metan koji je 28 puta razorniji od C02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hr-HR" sz="1600" u="sng" dirty="0">
                <a:sym typeface="Wingdings" pitchFamily="2" charset="2"/>
              </a:rPr>
              <a:t>PRERADA</a:t>
            </a:r>
            <a:r>
              <a:rPr lang="hr-HR" sz="1600" dirty="0">
                <a:sym typeface="Wingdings" pitchFamily="2" charset="2"/>
              </a:rPr>
              <a:t>  iskorištavanje voda; preradom mesa troše se velike količine vode (npr. Za preradu govedine potrebno je 15.4 L vode). Poljoprivredna gospodarstva onečišćuju vodu na različite načine, s time da je dio povezan s obradom zemlje, a dio sa stočarstvom.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hr-HR" sz="1600" u="sng" dirty="0">
                <a:sym typeface="Wingdings" pitchFamily="2" charset="2"/>
              </a:rPr>
              <a:t> POTROŠNJA MLIJEKA, SIRA I MASLACA </a:t>
            </a:r>
            <a:r>
              <a:rPr lang="hr-HR" sz="1600" dirty="0">
                <a:sym typeface="Wingdings" pitchFamily="2" charset="2"/>
              </a:rPr>
              <a:t> utječe na ugljični otisak</a:t>
            </a:r>
            <a:endParaRPr lang="hr-HR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199" y="1515647"/>
            <a:ext cx="3180673" cy="2385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199" y="4005062"/>
            <a:ext cx="3463313" cy="1948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545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2. KRČENJE ŠUMA</a:t>
            </a:r>
            <a:br>
              <a:rPr lang="hr-HR" dirty="0" smtClean="0"/>
            </a:br>
            <a:r>
              <a:rPr lang="hr-HR" sz="1800" dirty="0">
                <a:solidFill>
                  <a:schemeClr val="accent1">
                    <a:lumMod val="50000"/>
                  </a:schemeClr>
                </a:solidFill>
              </a:rPr>
              <a:t>Za stvaranje pašnjaka i poljoprivredne zemlje.</a:t>
            </a:r>
            <a:r>
              <a:rPr lang="hr-HR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/>
            </a:r>
            <a:br>
              <a:rPr lang="hr-HR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endParaRPr lang="hr-HR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8" r="11628"/>
          <a:stretch>
            <a:fillRect/>
          </a:stretch>
        </p:blipFill>
        <p:spPr>
          <a:xfrm>
            <a:off x="3203848" y="908720"/>
            <a:ext cx="5064807" cy="3683496"/>
          </a:xfrm>
        </p:spPr>
      </p:pic>
      <p:sp>
        <p:nvSpPr>
          <p:cNvPr id="6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Ne samo da uništava staništa već ugroženih vrsta već i oslobađa ugljični dioksid u atmosferu koju su te biljke i drveća apsorbirali.</a:t>
            </a:r>
            <a:endParaRPr lang="hr-HR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40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9C624C0816CA9479582FAE6137195F8" ma:contentTypeVersion="2" ma:contentTypeDescription="Stvaranje novog dokumenta." ma:contentTypeScope="" ma:versionID="46ed8377c0dc2b5c8584af3bfd60c6aa">
  <xsd:schema xmlns:xsd="http://www.w3.org/2001/XMLSchema" xmlns:xs="http://www.w3.org/2001/XMLSchema" xmlns:p="http://schemas.microsoft.com/office/2006/metadata/properties" xmlns:ns2="40151bff-da23-49b4-a2f8-fc2bb1febcbf" targetNamespace="http://schemas.microsoft.com/office/2006/metadata/properties" ma:root="true" ma:fieldsID="ae05deea6ecbd29b8c13a16e0743b6b6" ns2:_="">
    <xsd:import namespace="40151bff-da23-49b4-a2f8-fc2bb1febc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151bff-da23-49b4-a2f8-fc2bb1febc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1E907F1-AFE9-449F-819D-06D161F1A835}"/>
</file>

<file path=customXml/itemProps2.xml><?xml version="1.0" encoding="utf-8"?>
<ds:datastoreItem xmlns:ds="http://schemas.openxmlformats.org/officeDocument/2006/customXml" ds:itemID="{432A9450-9183-45AB-8744-FECC47598119}"/>
</file>

<file path=customXml/itemProps3.xml><?xml version="1.0" encoding="utf-8"?>
<ds:datastoreItem xmlns:ds="http://schemas.openxmlformats.org/officeDocument/2006/customXml" ds:itemID="{31D7D5D8-47D3-40E4-AD53-89C35C7B8F0F}"/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189</TotalTime>
  <Words>705</Words>
  <Application>Microsoft Office PowerPoint</Application>
  <PresentationFormat>On-screen Show (4:3)</PresentationFormat>
  <Paragraphs>67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Civic</vt:lpstr>
      <vt:lpstr>Utjecaj PREHRANE na našu okolinu</vt:lpstr>
      <vt:lpstr>OPĆENITO</vt:lpstr>
      <vt:lpstr>PRAVILNA PREHRANA</vt:lpstr>
      <vt:lpstr>Hrana može biti izvor zdravlja, ali i bolesti</vt:lpstr>
      <vt:lpstr>PowerPoint Presentation</vt:lpstr>
      <vt:lpstr>PowerPoint Presentation</vt:lpstr>
      <vt:lpstr>PowerPoint Presentation</vt:lpstr>
      <vt:lpstr>Činjenice o hrani i klimatskim promjenama koje treba znati</vt:lpstr>
      <vt:lpstr>2. KRČENJE ŠUMA Za stvaranje pašnjaka i poljoprivredne zemlje. </vt:lpstr>
      <vt:lpstr>PowerPoint Presentation</vt:lpstr>
      <vt:lpstr>4. PRIJEVOZ I DOSTAVA HRANE </vt:lpstr>
      <vt:lpstr>PowerPoint Presentation</vt:lpstr>
      <vt:lpstr>Kako pomoći?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PREHRANA</dc:title>
  <dc:creator>Paula</dc:creator>
  <cp:lastModifiedBy>Paula</cp:lastModifiedBy>
  <cp:revision>19</cp:revision>
  <dcterms:created xsi:type="dcterms:W3CDTF">2020-12-21T09:03:21Z</dcterms:created>
  <dcterms:modified xsi:type="dcterms:W3CDTF">2020-12-21T12:13:18Z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0x01010079C624C0816CA9479582FAE6137195F8</vt:lpwstr>
  </property>
</Properties>
</file>