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94" r:id="rId6"/>
    <p:sldId id="257" r:id="rId7"/>
    <p:sldId id="259" r:id="rId8"/>
    <p:sldId id="258" r:id="rId9"/>
    <p:sldId id="275" r:id="rId10"/>
    <p:sldId id="295" r:id="rId11"/>
    <p:sldId id="273" r:id="rId12"/>
    <p:sldId id="296" r:id="rId13"/>
    <p:sldId id="265" r:id="rId14"/>
    <p:sldId id="279" r:id="rId15"/>
    <p:sldId id="297" r:id="rId16"/>
    <p:sldId id="263" r:id="rId17"/>
    <p:sldId id="298" r:id="rId18"/>
    <p:sldId id="264" r:id="rId19"/>
    <p:sldId id="288" r:id="rId20"/>
    <p:sldId id="289" r:id="rId21"/>
    <p:sldId id="290" r:id="rId22"/>
    <p:sldId id="291" r:id="rId23"/>
    <p:sldId id="292" r:id="rId24"/>
    <p:sldId id="261" r:id="rId25"/>
    <p:sldId id="299" r:id="rId26"/>
    <p:sldId id="300" r:id="rId27"/>
    <p:sldId id="266" r:id="rId28"/>
    <p:sldId id="293" r:id="rId29"/>
    <p:sldId id="274" r:id="rId30"/>
    <p:sldId id="283" r:id="rId31"/>
    <p:sldId id="262" r:id="rId32"/>
    <p:sldId id="287" r:id="rId33"/>
    <p:sldId id="276" r:id="rId34"/>
    <p:sldId id="301" r:id="rId35"/>
    <p:sldId id="284" r:id="rId36"/>
    <p:sldId id="277" r:id="rId37"/>
    <p:sldId id="285" r:id="rId38"/>
    <p:sldId id="286" r:id="rId39"/>
    <p:sldId id="302" r:id="rId40"/>
    <p:sldId id="278" r:id="rId41"/>
    <p:sldId id="282" r:id="rId42"/>
    <p:sldId id="303" r:id="rId43"/>
    <p:sldId id="30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A5333-2AA3-115A-CC4E-1AC4419D3450}" v="4" dt="2021-01-31T20:55:39.244"/>
    <p1510:client id="{35370391-B8DF-404A-A2CB-D5D23F6C3F08}" v="15" dt="2021-01-31T20:20:45.346"/>
    <p1510:client id="{51C3F3C1-72DC-4D30-AE5E-24E13DD2419E}" v="6" dt="2021-01-31T20:22:53.953"/>
    <p1510:client id="{708A7A8E-1CF8-4007-B11A-4406BF4626D8}" v="6" dt="2021-02-02T09:38:47.402"/>
    <p1510:client id="{91A07CC1-1D6A-4C7F-951C-03CD7958C1BF}" v="283" dt="2021-02-01T20:06:38.692"/>
    <p1510:client id="{DF158CA6-40F4-47E3-911C-79B7C2CFE101}" v="2" dt="2021-01-31T20:49:16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28D0172-F2E0-4763-9C35-F022664959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F6FB2B2-CE21-407F-B22E-302DADC2C3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="" xmlns:a16="http://schemas.microsoft.com/office/drawing/2014/main" id="{9F2851FB-E841-4509-8A6D-A416376EA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59B8C5B-8DFD-452D-9954-27BF76701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8000"/>
              <a:t>Prehrambene navike(rezultati ankete)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F8D5D5B4-F6D9-4D5B-891A-396B3EE82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r>
              <a:rPr lang="hr-HR" sz="2400">
                <a:solidFill>
                  <a:schemeClr val="bg2"/>
                </a:solidFill>
              </a:rPr>
              <a:t>Gimnazija franje petrića</a:t>
            </a:r>
          </a:p>
        </p:txBody>
      </p:sp>
    </p:spTree>
    <p:extLst>
      <p:ext uri="{BB962C8B-B14F-4D97-AF65-F5344CB8AC3E}">
        <p14:creationId xmlns:p14="http://schemas.microsoft.com/office/powerpoint/2010/main" val="76567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hart, pie chart&#10;&#10;Description automatically generated">
            <a:extLst>
              <a:ext uri="{FF2B5EF4-FFF2-40B4-BE49-F238E27FC236}">
                <a16:creationId xmlns="" xmlns:a16="http://schemas.microsoft.com/office/drawing/2014/main" id="{050CEC13-B811-4A78-867E-466BD4C0B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71" y="643467"/>
            <a:ext cx="9272258" cy="5571066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462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="" xmlns:a16="http://schemas.microsoft.com/office/drawing/2014/main" id="{DD52FDB8-9020-4E21-A9F6-731B97390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09" y="643467"/>
            <a:ext cx="9252981" cy="5571066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109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3BE52487-A5A5-4422-A4EC-14F1B5D4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6" y="643467"/>
            <a:ext cx="9285107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833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Chart, pie chart&#10;&#10;Description automatically generated">
            <a:extLst>
              <a:ext uri="{FF2B5EF4-FFF2-40B4-BE49-F238E27FC236}">
                <a16:creationId xmlns="" xmlns:a16="http://schemas.microsoft.com/office/drawing/2014/main" id="{9A447240-577A-44D4-B620-ABD25747A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153" y="696074"/>
            <a:ext cx="8483868" cy="54658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4810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33057E86-8C39-4D4D-8372-F63D121A6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3" y="643467"/>
            <a:ext cx="9948333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6352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2">
            <a:extLst>
              <a:ext uri="{FF2B5EF4-FFF2-40B4-BE49-F238E27FC236}">
                <a16:creationId xmlns="" xmlns:a16="http://schemas.microsoft.com/office/drawing/2014/main" id="{3492C6E3-4C94-4B48-AB31-7FE4C8048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638" y="643467"/>
            <a:ext cx="8123174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937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2">
            <a:extLst>
              <a:ext uri="{FF2B5EF4-FFF2-40B4-BE49-F238E27FC236}">
                <a16:creationId xmlns="" xmlns:a16="http://schemas.microsoft.com/office/drawing/2014/main" id="{0E53B6D1-26D9-401A-B74A-33E3F3E0A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5" y="643467"/>
            <a:ext cx="9285110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251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2">
            <a:extLst>
              <a:ext uri="{FF2B5EF4-FFF2-40B4-BE49-F238E27FC236}">
                <a16:creationId xmlns="" xmlns:a16="http://schemas.microsoft.com/office/drawing/2014/main" id="{7F77D2E1-1806-4EDA-B19E-D21D901EC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76" y="643467"/>
            <a:ext cx="8826447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7211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2">
            <a:extLst>
              <a:ext uri="{FF2B5EF4-FFF2-40B4-BE49-F238E27FC236}">
                <a16:creationId xmlns="" xmlns:a16="http://schemas.microsoft.com/office/drawing/2014/main" id="{881654F0-CAC7-4615-A56F-1D195510E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659" y="643467"/>
            <a:ext cx="8340681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5975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2">
            <a:extLst>
              <a:ext uri="{FF2B5EF4-FFF2-40B4-BE49-F238E27FC236}">
                <a16:creationId xmlns="" xmlns:a16="http://schemas.microsoft.com/office/drawing/2014/main" id="{78AA4EDC-1435-499A-8F29-B52341DF1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95" y="643467"/>
            <a:ext cx="9009209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539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7">
            <a:extLst>
              <a:ext uri="{FF2B5EF4-FFF2-40B4-BE49-F238E27FC236}">
                <a16:creationId xmlns="" xmlns:a16="http://schemas.microsoft.com/office/drawing/2014/main" id="{76323F7F-FC7C-41A8-BDF7-A965A979DC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FDA84E-2D39-4CE1-BF37-056CAABE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algn="ctr"/>
            <a:r>
              <a:rPr lang="hr-HR" sz="6000"/>
              <a:t>       </a:t>
            </a:r>
            <a:r>
              <a:rPr lang="en-US" sz="6000" err="1"/>
              <a:t>Uvod</a:t>
            </a:r>
            <a:endParaRPr lang="en-US" sz="6000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7DC29FF4-A115-427C-9832-C65C94DA2D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">
            <a:extLst>
              <a:ext uri="{FF2B5EF4-FFF2-40B4-BE49-F238E27FC236}">
                <a16:creationId xmlns="" xmlns:a16="http://schemas.microsoft.com/office/drawing/2014/main" id="{4B29F939-D4B2-4185-A8DB-F390F6DBE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A11D18-DB35-4F07-B9F0-B11A683A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6578592" cy="36586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err="1">
                <a:solidFill>
                  <a:schemeClr val="bg1"/>
                </a:solidFill>
              </a:rPr>
              <a:t>Gimnazija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Franje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Petrića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uključila</a:t>
            </a:r>
            <a:r>
              <a:rPr lang="en-US">
                <a:solidFill>
                  <a:schemeClr val="bg1"/>
                </a:solidFill>
              </a:rPr>
              <a:t> se u </a:t>
            </a:r>
            <a:r>
              <a:rPr lang="en-US" err="1">
                <a:solidFill>
                  <a:schemeClr val="bg1"/>
                </a:solidFill>
              </a:rPr>
              <a:t>projekt</a:t>
            </a:r>
            <a:r>
              <a:rPr lang="en-US">
                <a:solidFill>
                  <a:schemeClr val="bg1"/>
                </a:solidFill>
              </a:rPr>
              <a:t> „</a:t>
            </a:r>
            <a:r>
              <a:rPr lang="en-US" err="1">
                <a:solidFill>
                  <a:schemeClr val="bg1"/>
                </a:solidFill>
              </a:rPr>
              <a:t>Otapam</a:t>
            </a:r>
            <a:r>
              <a:rPr lang="en-US">
                <a:solidFill>
                  <a:schemeClr val="bg1"/>
                </a:solidFill>
              </a:rPr>
              <a:t> li </a:t>
            </a:r>
            <a:r>
              <a:rPr lang="en-US" err="1">
                <a:solidFill>
                  <a:schemeClr val="bg1"/>
                </a:solidFill>
              </a:rPr>
              <a:t>ledenjake</a:t>
            </a:r>
            <a:r>
              <a:rPr lang="en-US">
                <a:solidFill>
                  <a:schemeClr val="bg1"/>
                </a:solidFill>
              </a:rPr>
              <a:t>“ </a:t>
            </a:r>
            <a:r>
              <a:rPr lang="en-US" err="1">
                <a:solidFill>
                  <a:schemeClr val="bg1"/>
                </a:solidFill>
              </a:rPr>
              <a:t>povodom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kojeg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želi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osvijestiti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svoje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učenike</a:t>
            </a:r>
            <a:r>
              <a:rPr lang="en-US">
                <a:solidFill>
                  <a:schemeClr val="bg1"/>
                </a:solidFill>
              </a:rPr>
              <a:t> o </a:t>
            </a:r>
            <a:r>
              <a:rPr lang="en-US" err="1">
                <a:solidFill>
                  <a:schemeClr val="bg1"/>
                </a:solidFill>
              </a:rPr>
              <a:t>njihovom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utjecaju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okoliš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globalno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zatopljenje</a:t>
            </a:r>
            <a:r>
              <a:rPr lang="en-US">
                <a:solidFill>
                  <a:schemeClr val="bg1"/>
                </a:solidFill>
              </a:rPr>
              <a:t>. Svi </a:t>
            </a:r>
            <a:r>
              <a:rPr lang="en-US" err="1">
                <a:solidFill>
                  <a:schemeClr val="bg1"/>
                </a:solidFill>
              </a:rPr>
              <a:t>smo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već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jako</a:t>
            </a:r>
            <a:r>
              <a:rPr lang="en-US">
                <a:solidFill>
                  <a:schemeClr val="bg1"/>
                </a:solidFill>
              </a:rPr>
              <a:t> dobro </a:t>
            </a:r>
            <a:r>
              <a:rPr lang="en-US" err="1">
                <a:solidFill>
                  <a:schemeClr val="bg1"/>
                </a:solidFill>
              </a:rPr>
              <a:t>upoznati</a:t>
            </a:r>
            <a:r>
              <a:rPr lang="en-US">
                <a:solidFill>
                  <a:schemeClr val="bg1"/>
                </a:solidFill>
              </a:rPr>
              <a:t> s </a:t>
            </a:r>
            <a:r>
              <a:rPr lang="en-US" err="1">
                <a:solidFill>
                  <a:schemeClr val="bg1"/>
                </a:solidFill>
              </a:rPr>
              <a:t>brojnim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uzrocima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ali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posljedicama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ovog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problema</a:t>
            </a:r>
            <a:r>
              <a:rPr lang="en-US">
                <a:solidFill>
                  <a:schemeClr val="bg1"/>
                </a:solidFill>
              </a:rPr>
              <a:t> koji je </a:t>
            </a:r>
            <a:r>
              <a:rPr lang="en-US" err="1">
                <a:solidFill>
                  <a:schemeClr val="bg1"/>
                </a:solidFill>
              </a:rPr>
              <a:t>zahvatio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cijeli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svijet</a:t>
            </a:r>
            <a:r>
              <a:rPr lang="en-US">
                <a:solidFill>
                  <a:schemeClr val="bg1"/>
                </a:solidFill>
              </a:rPr>
              <a:t>. No, </a:t>
            </a:r>
            <a:r>
              <a:rPr lang="en-US" err="1">
                <a:solidFill>
                  <a:schemeClr val="bg1"/>
                </a:solidFill>
              </a:rPr>
              <a:t>koliko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zapravo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naše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prehrambene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navike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bitne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kako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utječu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globalno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zatopljenje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odlučili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smo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istražiti</a:t>
            </a:r>
            <a:r>
              <a:rPr lang="hr-HR">
                <a:solidFill>
                  <a:schemeClr val="bg1"/>
                </a:solidFill>
              </a:rPr>
              <a:t> pomoću </a:t>
            </a:r>
            <a:r>
              <a:rPr lang="en-US" err="1">
                <a:solidFill>
                  <a:schemeClr val="bg1"/>
                </a:solidFill>
              </a:rPr>
              <a:t>anket</a:t>
            </a:r>
            <a:r>
              <a:rPr lang="hr-HR">
                <a:solidFill>
                  <a:schemeClr val="bg1"/>
                </a:solidFill>
              </a:rPr>
              <a:t>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kojoj</a:t>
            </a:r>
            <a:r>
              <a:rPr lang="en-US">
                <a:solidFill>
                  <a:schemeClr val="bg1"/>
                </a:solidFill>
              </a:rPr>
              <a:t> je </a:t>
            </a:r>
            <a:r>
              <a:rPr lang="en-US" err="1">
                <a:solidFill>
                  <a:schemeClr val="bg1"/>
                </a:solidFill>
              </a:rPr>
              <a:t>pristupilo</a:t>
            </a:r>
            <a:r>
              <a:rPr lang="en-US">
                <a:solidFill>
                  <a:schemeClr val="bg1"/>
                </a:solidFill>
              </a:rPr>
              <a:t> 180 </a:t>
            </a:r>
            <a:r>
              <a:rPr lang="en-US" err="1">
                <a:solidFill>
                  <a:schemeClr val="bg1"/>
                </a:solidFill>
              </a:rPr>
              <a:t>učenika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naše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škole</a:t>
            </a:r>
            <a:r>
              <a:rPr lang="en-US">
                <a:solidFill>
                  <a:schemeClr val="bg1"/>
                </a:solidFill>
              </a:rPr>
              <a:t>, a </a:t>
            </a:r>
            <a:r>
              <a:rPr lang="en-US" err="1">
                <a:solidFill>
                  <a:schemeClr val="bg1"/>
                </a:solidFill>
              </a:rPr>
              <a:t>čije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ćete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rezultate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statistički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obrađene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vidjeti</a:t>
            </a:r>
            <a:r>
              <a:rPr lang="en-US">
                <a:solidFill>
                  <a:schemeClr val="bg1"/>
                </a:solidFill>
              </a:rPr>
              <a:t> u </a:t>
            </a:r>
            <a:r>
              <a:rPr lang="en-US" err="1">
                <a:solidFill>
                  <a:schemeClr val="bg1"/>
                </a:solidFill>
              </a:rPr>
              <a:t>nastavku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prezentacije</a:t>
            </a:r>
            <a:r>
              <a:rPr lang="en-US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959" y="3012170"/>
            <a:ext cx="4191300" cy="256717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9052711" y="5579341"/>
            <a:ext cx="3138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err="1" smtClean="0"/>
              <a:t>I</a:t>
            </a:r>
            <a:r>
              <a:rPr lang="hr-HR" sz="1000" dirty="0" err="1" smtClean="0">
                <a:solidFill>
                  <a:schemeClr val="bg1"/>
                </a:solidFill>
              </a:rPr>
              <a:t>izvor</a:t>
            </a:r>
            <a:r>
              <a:rPr lang="hr-HR" sz="1000" dirty="0" smtClean="0">
                <a:solidFill>
                  <a:schemeClr val="bg1"/>
                </a:solidFill>
              </a:rPr>
              <a:t>: pixabay.com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1254840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2">
            <a:extLst>
              <a:ext uri="{FF2B5EF4-FFF2-40B4-BE49-F238E27FC236}">
                <a16:creationId xmlns="" xmlns:a16="http://schemas.microsoft.com/office/drawing/2014/main" id="{1C60C122-A90B-41D2-A94A-C0563BD8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040" y="643467"/>
            <a:ext cx="9109919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5449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hart, pie chart&#10;&#10;Description automatically generated">
            <a:extLst>
              <a:ext uri="{FF2B5EF4-FFF2-40B4-BE49-F238E27FC236}">
                <a16:creationId xmlns="" xmlns:a16="http://schemas.microsoft.com/office/drawing/2014/main" id="{F5E34EA2-83C0-4610-916B-5E806902E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5" y="643467"/>
            <a:ext cx="9285110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1022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F971F75B-7769-4B3C-93D7-8AEFBB6F6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647" y="806874"/>
            <a:ext cx="8346165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2868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D423CB64-32EE-4AFA-91CD-C48A304D3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49" y="643467"/>
            <a:ext cx="8473102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6778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="" xmlns:a16="http://schemas.microsoft.com/office/drawing/2014/main" id="{B26A6795-F9AF-4F96-BDE7-3D43D4FB4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267" y="643467"/>
            <a:ext cx="9787465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7882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="" xmlns:a16="http://schemas.microsoft.com/office/drawing/2014/main" id="{CEFF88B8-69B6-4F90-8AB0-B3B91CF98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5" y="643467"/>
            <a:ext cx="9285110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2363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920A51CE-434D-41A7-9981-AB8E2E6BC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6811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="" xmlns:a16="http://schemas.microsoft.com/office/drawing/2014/main" id="{4BC8E8CC-819A-42B5-B638-BAF61F838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71" y="643467"/>
            <a:ext cx="9272258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6279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hart, pie chart&#10;&#10;Description automatically generated">
            <a:extLst>
              <a:ext uri="{FF2B5EF4-FFF2-40B4-BE49-F238E27FC236}">
                <a16:creationId xmlns="" xmlns:a16="http://schemas.microsoft.com/office/drawing/2014/main" id="{F4E762F8-27CD-4EDD-9D56-8503D82CD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71" y="643467"/>
            <a:ext cx="9272258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0450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hart, pie chart&#10;&#10;Description automatically generated">
            <a:extLst>
              <a:ext uri="{FF2B5EF4-FFF2-40B4-BE49-F238E27FC236}">
                <a16:creationId xmlns="" xmlns:a16="http://schemas.microsoft.com/office/drawing/2014/main" id="{F6F63A76-3669-4E0F-8D5A-A86139C43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09" y="643467"/>
            <a:ext cx="9252981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021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hart, pie chart&#10;&#10;Description automatically generated">
            <a:extLst>
              <a:ext uri="{FF2B5EF4-FFF2-40B4-BE49-F238E27FC236}">
                <a16:creationId xmlns="" xmlns:a16="http://schemas.microsoft.com/office/drawing/2014/main" id="{935CCAA3-FE8C-4969-B0E1-19014AE11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602" y="643467"/>
            <a:ext cx="9285110" cy="5571066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1658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="" xmlns:a16="http://schemas.microsoft.com/office/drawing/2014/main" id="{55B39177-9D35-4D7C-B646-29F2F3B0A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09" y="643467"/>
            <a:ext cx="9252981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906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44A3DC0-075B-47B5-A120-F0C4BEBF3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59" y="643467"/>
            <a:ext cx="9442481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7681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ECDD5C-152A-4CC7-8333-0F367B3A6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F5C92A3-369B-43F3-BDCE-E560B1B0EC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EBE9F1A-B38D-446E-83AE-14B17CE77F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5B5014-A7EC-4BA6-9C83-8840CF81DB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22C43AB-86D7-420D-8AD7-DC0A15FDD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E3EB826-A471-488F-9E8A-D65528A3C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="" xmlns:a16="http://schemas.microsoft.com/office/drawing/2014/main" id="{1D946B83-6FB2-4E1B-81A1-C097EC17B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4629" y="643467"/>
            <a:ext cx="8962741" cy="5571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09C81D20-0F63-46E4-BA3C-4EF1AAE8E6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5772" y="1546397"/>
            <a:ext cx="1889924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95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3">
            <a:extLst>
              <a:ext uri="{FF2B5EF4-FFF2-40B4-BE49-F238E27FC236}">
                <a16:creationId xmlns="" xmlns:a16="http://schemas.microsoft.com/office/drawing/2014/main" id="{6FBD900A-34FE-4B4D-BE08-92B8C38C4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90" y="643467"/>
            <a:ext cx="9246820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8317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="" xmlns:a16="http://schemas.microsoft.com/office/drawing/2014/main" id="{16AE8F8B-912C-4022-B249-7383FFCC5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5" y="643467"/>
            <a:ext cx="9285110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829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="" xmlns:a16="http://schemas.microsoft.com/office/drawing/2014/main" id="{05D93E2D-CEC0-4E4F-A451-7C58309AF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640" y="643467"/>
            <a:ext cx="6408720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8129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ECD48836-5C16-4D63-BFF7-786F9759F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148" y="643467"/>
            <a:ext cx="8913704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3248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="" xmlns:a16="http://schemas.microsoft.com/office/drawing/2014/main" id="{08080D76-0E93-40EA-B01C-3197E074C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519" y="643467"/>
            <a:ext cx="8842962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4809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="" xmlns:a16="http://schemas.microsoft.com/office/drawing/2014/main" id="{0BFC168B-E17A-49F4-8F61-DF3B866E2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488" y="643467"/>
            <a:ext cx="5445303" cy="5571066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9810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0974DF0-9EC9-495F-BB58-685E8167C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6" y="643467"/>
            <a:ext cx="9285107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920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hart, pie chart&#10;&#10;Description automatically generated">
            <a:extLst>
              <a:ext uri="{FF2B5EF4-FFF2-40B4-BE49-F238E27FC236}">
                <a16:creationId xmlns="" xmlns:a16="http://schemas.microsoft.com/office/drawing/2014/main" id="{6AB3C1E6-161D-44C1-9174-2ED8E3AC9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5" y="643467"/>
            <a:ext cx="9285110" cy="5571066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9112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4CD14DB-BB81-479F-A1FC-1C75640E9F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943A91B-7CA7-4592-A975-73B1BF8C4C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="" xmlns:a16="http://schemas.microsoft.com/office/drawing/2014/main" id="{EC471314-E46A-414B-8D91-74880E84F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="" xmlns:a16="http://schemas.microsoft.com/office/drawing/2014/main" id="{6A681326-1C9D-44A3-A627-3871BDAE4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90DAADD-1CF2-45BA-AA4A-428AF720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60" y="472666"/>
            <a:ext cx="8947522" cy="1400530"/>
          </a:xfrm>
        </p:spPr>
        <p:txBody>
          <a:bodyPr anchor="ctr">
            <a:normAutofit/>
          </a:bodyPr>
          <a:lstStyle/>
          <a:p>
            <a:pPr algn="ctr"/>
            <a:r>
              <a:rPr lang="hr-HR">
                <a:solidFill>
                  <a:srgbClr val="FFFFFF"/>
                </a:solidFill>
              </a:rPr>
              <a:t>   </a:t>
            </a:r>
            <a:r>
              <a:rPr lang="hr-HR" sz="4400">
                <a:solidFill>
                  <a:srgbClr val="FFFFFF"/>
                </a:solidFill>
              </a:rPr>
              <a:t>Zaključak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47A4FE0C-D533-428C-ADC7-881ED74A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035" y="2613184"/>
            <a:ext cx="8946541" cy="34848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hr-HR" dirty="0"/>
              <a:t>U razgovoru s </a:t>
            </a:r>
            <a:r>
              <a:rPr lang="hr-HR" dirty="0" err="1" smtClean="0"/>
              <a:t>nutricionisticom</a:t>
            </a:r>
            <a:r>
              <a:rPr lang="hr-HR" dirty="0" smtClean="0"/>
              <a:t> </a:t>
            </a:r>
            <a:r>
              <a:rPr lang="hr-HR" dirty="0"/>
              <a:t>došli smo do zaključka da su prehrambene navike kod većine  učenika dobre te da se hrane zdravo, raznoliko i uravnoteženo. Takav način prehrane pozitivno utječe na ugljični otisak koji kao pojedinci ili škola, odnosno zajednica emitiramo u atmosferu. Na početku i na kraju ankete postavljeno je pet istih pitanja kako bi vidjeli hoće li se mišljenja učenika promijeniti tijekom njezina rješavanja. Iz </a:t>
            </a:r>
            <a:r>
              <a:rPr lang="hr-HR" dirty="0" smtClean="0"/>
              <a:t>priloženog se vidi </a:t>
            </a:r>
            <a:r>
              <a:rPr lang="hr-HR" dirty="0"/>
              <a:t>da je bilo manjih izmjena, ali su uglavnom svi ostali pri svojim prvotnim stavovima. Za kraj, možemo reći kako među učenicima postoji činjenično znanje o zdravoj prehrani koje koriste kako bi svoje prehrambene navike učinili </a:t>
            </a:r>
            <a:r>
              <a:rPr lang="hr-HR" dirty="0" smtClean="0"/>
              <a:t>što </a:t>
            </a:r>
            <a:r>
              <a:rPr lang="hr-HR" dirty="0"/>
              <a:t>boljima. Svakako, postoji i mjesta za napredak, </a:t>
            </a:r>
            <a:r>
              <a:rPr lang="hr-HR"/>
              <a:t>ali </a:t>
            </a:r>
            <a:r>
              <a:rPr lang="hr-HR" smtClean="0"/>
              <a:t>i ono </a:t>
            </a:r>
            <a:r>
              <a:rPr lang="hr-HR" dirty="0"/>
              <a:t>što je najbitnije, želja za istim. </a:t>
            </a:r>
          </a:p>
        </p:txBody>
      </p:sp>
    </p:spTree>
    <p:extLst>
      <p:ext uri="{BB962C8B-B14F-4D97-AF65-F5344CB8AC3E}">
        <p14:creationId xmlns:p14="http://schemas.microsoft.com/office/powerpoint/2010/main" val="136217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="" xmlns:a16="http://schemas.microsoft.com/office/drawing/2014/main" id="{2982602A-1D70-4877-96C9-85FF2CE7D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5" y="643467"/>
            <a:ext cx="9285110" cy="5571066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33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chart&#10;&#10;Description automatically generated">
            <a:extLst>
              <a:ext uri="{FF2B5EF4-FFF2-40B4-BE49-F238E27FC236}">
                <a16:creationId xmlns="" xmlns:a16="http://schemas.microsoft.com/office/drawing/2014/main" id="{79FEBDAD-7AC5-4156-81A5-F7F5A6F4D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71" y="643467"/>
            <a:ext cx="9272258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158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7951BC4-FD9D-49F4-9515-D6B785983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6" y="643467"/>
            <a:ext cx="9285107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41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pie chart&#10;&#10;Description automatically generated">
            <a:extLst>
              <a:ext uri="{FF2B5EF4-FFF2-40B4-BE49-F238E27FC236}">
                <a16:creationId xmlns="" xmlns:a16="http://schemas.microsoft.com/office/drawing/2014/main" id="{F3F548ED-6BAD-4C4B-A641-BCB3CC93B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815" y="643467"/>
            <a:ext cx="8978369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885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C642DF89-9997-4DB0-85E6-E813DD201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97" y="643467"/>
            <a:ext cx="9688805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3580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0E02FAA450F4AB97E6AD73AC4E38A" ma:contentTypeVersion="12" ma:contentTypeDescription="Create a new document." ma:contentTypeScope="" ma:versionID="e529c8727d41ded0b0281908e29bdeaa">
  <xsd:schema xmlns:xsd="http://www.w3.org/2001/XMLSchema" xmlns:xs="http://www.w3.org/2001/XMLSchema" xmlns:p="http://schemas.microsoft.com/office/2006/metadata/properties" xmlns:ns3="bc39634f-0dea-49af-ac54-cef8e4dadb9c" xmlns:ns4="f9c8e87a-1df1-4a78-94b4-feb50775094c" targetNamespace="http://schemas.microsoft.com/office/2006/metadata/properties" ma:root="true" ma:fieldsID="70873d8f0e37ed26dc5239acfba52ae9" ns3:_="" ns4:_="">
    <xsd:import namespace="bc39634f-0dea-49af-ac54-cef8e4dadb9c"/>
    <xsd:import namespace="f9c8e87a-1df1-4a78-94b4-feb50775094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9634f-0dea-49af-ac54-cef8e4dadb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e87a-1df1-4a78-94b4-feb507750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08B296-162E-4C01-ADD0-568AB189F866}">
  <ds:schemaRefs>
    <ds:schemaRef ds:uri="bc39634f-0dea-49af-ac54-cef8e4dadb9c"/>
    <ds:schemaRef ds:uri="f9c8e87a-1df1-4a78-94b4-feb5077509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796DFE-B54D-4956-A6B0-78C270D0ED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0DCBE0-E3EF-4D8C-8A3D-4DF544D9E392}">
  <ds:schemaRefs>
    <ds:schemaRef ds:uri="bc39634f-0dea-49af-ac54-cef8e4dadb9c"/>
    <ds:schemaRef ds:uri="f9c8e87a-1df1-4a78-94b4-feb5077509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</Words>
  <Application>Microsoft Office PowerPoint</Application>
  <PresentationFormat>Široki zaslon</PresentationFormat>
  <Paragraphs>7</Paragraphs>
  <Slides>40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40</vt:i4>
      </vt:variant>
    </vt:vector>
  </HeadingPairs>
  <TitlesOfParts>
    <vt:vector size="44" baseType="lpstr">
      <vt:lpstr>Arial</vt:lpstr>
      <vt:lpstr>Century Gothic</vt:lpstr>
      <vt:lpstr>Wingdings 3</vt:lpstr>
      <vt:lpstr>Ion</vt:lpstr>
      <vt:lpstr>Prehrambene navike(rezultati ankete)</vt:lpstr>
      <vt:lpstr>       Uvod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 Zaključak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Prehrambene navike(rezultati ankete)</dc:title>
  <dc:creator>Petra Mlinarić</dc:creator>
  <cp:lastModifiedBy>Mandić</cp:lastModifiedBy>
  <cp:revision>6</cp:revision>
  <dcterms:created xsi:type="dcterms:W3CDTF">2021-01-31T21:07:47Z</dcterms:created>
  <dcterms:modified xsi:type="dcterms:W3CDTF">2021-02-03T19:09:06Z</dcterms:modified>
</cp:coreProperties>
</file>