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100" d="100"/>
          <a:sy n="100" d="100"/>
        </p:scale>
        <p:origin x="-11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Are you a boy or a girl?</a:t>
            </a:r>
          </a:p>
        </c:rich>
      </c:tx>
      <c:layout>
        <c:manualLayout>
          <c:xMode val="edge"/>
          <c:yMode val="edge"/>
          <c:x val="0.104211278868868"/>
          <c:y val="0.02514995005115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Are you a boy or a girl?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6000"/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6000"/>
                    </a:pPr>
                    <a:r>
                      <a:rPr lang="en-US" sz="6000"/>
                      <a:t>52%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24.0</c:v>
                </c:pt>
                <c:pt idx="1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60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Girls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226508696044823"/>
          <c:y val="0.016673181809720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What has influenced your choice?</c:v>
                </c:pt>
              </c:strCache>
            </c:strRef>
          </c:tx>
          <c:dLbls>
            <c:dLbl>
              <c:idx val="5"/>
              <c:layout>
                <c:manualLayout>
                  <c:x val="0.0630431627862302"/>
                  <c:y val="0.07057296029485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School results</c:v>
                </c:pt>
                <c:pt idx="1">
                  <c:v>Family</c:v>
                </c:pt>
                <c:pt idx="2">
                  <c:v>Interests</c:v>
                </c:pt>
                <c:pt idx="3">
                  <c:v>Friends</c:v>
                </c:pt>
                <c:pt idx="4">
                  <c:v>Vocations</c:v>
                </c:pt>
                <c:pt idx="5">
                  <c:v>Career adviser</c:v>
                </c:pt>
                <c:pt idx="6">
                  <c:v>Others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16.0</c:v>
                </c:pt>
                <c:pt idx="1">
                  <c:v>11.0</c:v>
                </c:pt>
                <c:pt idx="2">
                  <c:v>28.0</c:v>
                </c:pt>
                <c:pt idx="3">
                  <c:v>5.0</c:v>
                </c:pt>
                <c:pt idx="4">
                  <c:v>38.0</c:v>
                </c:pt>
                <c:pt idx="5">
                  <c:v>5.0</c:v>
                </c:pt>
                <c:pt idx="6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84119276831482"/>
          <c:y val="0.235498687664042"/>
          <c:w val="0.268314935142456"/>
          <c:h val="0.690576543623536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Boys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226508696044823"/>
          <c:y val="0.016673181809720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What has influenced your choice?</c:v>
                </c:pt>
              </c:strCache>
            </c:strRef>
          </c:tx>
          <c:dLbls>
            <c:dLbl>
              <c:idx val="5"/>
              <c:layout>
                <c:manualLayout>
                  <c:x val="0.0630431627862302"/>
                  <c:y val="0.07057296029485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School results</c:v>
                </c:pt>
                <c:pt idx="1">
                  <c:v>Family</c:v>
                </c:pt>
                <c:pt idx="2">
                  <c:v>Interests</c:v>
                </c:pt>
                <c:pt idx="3">
                  <c:v>Friends</c:v>
                </c:pt>
                <c:pt idx="4">
                  <c:v>Vocations</c:v>
                </c:pt>
                <c:pt idx="5">
                  <c:v>Career adviser</c:v>
                </c:pt>
                <c:pt idx="6">
                  <c:v>Others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24.0</c:v>
                </c:pt>
                <c:pt idx="1">
                  <c:v>10.0</c:v>
                </c:pt>
                <c:pt idx="2">
                  <c:v>24.0</c:v>
                </c:pt>
                <c:pt idx="3">
                  <c:v>7.0</c:v>
                </c:pt>
                <c:pt idx="4">
                  <c:v>35.0</c:v>
                </c:pt>
                <c:pt idx="5">
                  <c:v>4.0</c:v>
                </c:pt>
                <c:pt idx="6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84119276831482"/>
          <c:y val="0.235498687664042"/>
          <c:w val="0.268314935142456"/>
          <c:h val="0.690576543623536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Girls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0587591808710187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3043750537212"/>
          <c:y val="0.154187101848011"/>
          <c:w val="0.430007121894915"/>
          <c:h val="0.7427366557311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old are you?</c:v>
                </c:pt>
              </c:strCache>
            </c:strRef>
          </c:tx>
          <c:dLbls>
            <c:dLbl>
              <c:idx val="0"/>
              <c:delete val="1"/>
            </c:dLbl>
            <c:dLbl>
              <c:idx val="2"/>
              <c:layout>
                <c:manualLayout>
                  <c:x val="0.125140020559024"/>
                  <c:y val="-0.07248074487143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699244909374008"/>
                  <c:y val="0.09306372164472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177987278309465"/>
                  <c:y val="0.01086258446917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15 years old</c:v>
                </c:pt>
                <c:pt idx="1">
                  <c:v>16 years old</c:v>
                </c:pt>
                <c:pt idx="2">
                  <c:v>17 years old</c:v>
                </c:pt>
                <c:pt idx="3">
                  <c:v>18 years old</c:v>
                </c:pt>
                <c:pt idx="4">
                  <c:v>19 years old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0.0</c:v>
                </c:pt>
                <c:pt idx="1">
                  <c:v>9.0</c:v>
                </c:pt>
                <c:pt idx="2">
                  <c:v>16.0</c:v>
                </c:pt>
                <c:pt idx="3">
                  <c:v>5.0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28737531845913"/>
          <c:y val="0.323917621252373"/>
          <c:w val="0.245033047234529"/>
          <c:h val="0.541532706871882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Boys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0587591808710187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3043750537212"/>
          <c:y val="0.154187101848011"/>
          <c:w val="0.430007121894915"/>
          <c:h val="0.7427366557311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old are you?</c:v>
                </c:pt>
              </c:strCache>
            </c:strRef>
          </c:tx>
          <c:dLbls>
            <c:dLbl>
              <c:idx val="0"/>
              <c:delete val="1"/>
            </c:dLbl>
            <c:dLbl>
              <c:idx val="2"/>
              <c:layout>
                <c:manualLayout>
                  <c:x val="0.125140020559024"/>
                  <c:y val="-0.07248074487143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699244909374008"/>
                  <c:y val="0.09306372164472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121997026785384"/>
                  <c:y val="0.003348090291554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15 years old</c:v>
                </c:pt>
                <c:pt idx="1">
                  <c:v>16 years old</c:v>
                </c:pt>
                <c:pt idx="2">
                  <c:v>17 years old</c:v>
                </c:pt>
                <c:pt idx="3">
                  <c:v>18 years old</c:v>
                </c:pt>
                <c:pt idx="4">
                  <c:v>19 years old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0.0</c:v>
                </c:pt>
                <c:pt idx="1">
                  <c:v>13.0</c:v>
                </c:pt>
                <c:pt idx="2">
                  <c:v>14.0</c:v>
                </c:pt>
                <c:pt idx="3">
                  <c:v>3.0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28737531845913"/>
          <c:y val="0.323917621252373"/>
          <c:w val="0.245033047234529"/>
          <c:h val="0.541532706871882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Girls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0670524691358025"/>
          <c:y val="0.01122413064357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What subject are you good at?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Mathematics</c:v>
                </c:pt>
                <c:pt idx="1">
                  <c:v>Physics</c:v>
                </c:pt>
                <c:pt idx="2">
                  <c:v>Foreing languages</c:v>
                </c:pt>
                <c:pt idx="3">
                  <c:v>Biology</c:v>
                </c:pt>
                <c:pt idx="4">
                  <c:v>Social Science</c:v>
                </c:pt>
                <c:pt idx="5">
                  <c:v>Literature</c:v>
                </c:pt>
                <c:pt idx="6">
                  <c:v>Art/music</c:v>
                </c:pt>
                <c:pt idx="7">
                  <c:v>Others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13.0</c:v>
                </c:pt>
                <c:pt idx="1">
                  <c:v>4.0</c:v>
                </c:pt>
                <c:pt idx="2">
                  <c:v>5.0</c:v>
                </c:pt>
                <c:pt idx="3">
                  <c:v>16.0</c:v>
                </c:pt>
                <c:pt idx="4">
                  <c:v>3.0</c:v>
                </c:pt>
                <c:pt idx="5">
                  <c:v>1.0</c:v>
                </c:pt>
                <c:pt idx="6">
                  <c:v>2.0</c:v>
                </c:pt>
                <c:pt idx="7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7885805686735"/>
          <c:y val="0.328492043833126"/>
          <c:w val="0.313526807523669"/>
          <c:h val="0.592432992349879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Boys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0670524691358025"/>
          <c:y val="0.01122413064357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What subject are you good at?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Mathematics</c:v>
                </c:pt>
                <c:pt idx="1">
                  <c:v>Physics</c:v>
                </c:pt>
                <c:pt idx="2">
                  <c:v>Foreing languages</c:v>
                </c:pt>
                <c:pt idx="3">
                  <c:v>Biology</c:v>
                </c:pt>
                <c:pt idx="4">
                  <c:v>Social Science</c:v>
                </c:pt>
                <c:pt idx="5">
                  <c:v>Literature</c:v>
                </c:pt>
                <c:pt idx="6">
                  <c:v>Art/music</c:v>
                </c:pt>
                <c:pt idx="7">
                  <c:v>Others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13.0</c:v>
                </c:pt>
                <c:pt idx="1">
                  <c:v>4.0</c:v>
                </c:pt>
                <c:pt idx="2">
                  <c:v>5.0</c:v>
                </c:pt>
                <c:pt idx="3">
                  <c:v>16.0</c:v>
                </c:pt>
                <c:pt idx="4">
                  <c:v>3.0</c:v>
                </c:pt>
                <c:pt idx="5">
                  <c:v>1.0</c:v>
                </c:pt>
                <c:pt idx="6">
                  <c:v>2.0</c:v>
                </c:pt>
                <c:pt idx="7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04248268176"/>
          <c:y val="0.276494967133344"/>
          <c:w val="0.331983902331064"/>
          <c:h val="0.628180982580979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Girls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161907122932287"/>
          <c:y val="0.015291514752351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What do you want to study?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layout>
                <c:manualLayout>
                  <c:x val="-0.0812006248554965"/>
                  <c:y val="-0.03658004989673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499647353052848"/>
                  <c:y val="-0.04279918501823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sciences</c:v>
                </c:pt>
                <c:pt idx="1">
                  <c:v>Economics, law, marketing</c:v>
                </c:pt>
                <c:pt idx="2">
                  <c:v>Literature, social sciences</c:v>
                </c:pt>
                <c:pt idx="3">
                  <c:v>Arts</c:v>
                </c:pt>
                <c:pt idx="4">
                  <c:v>Health sciences</c:v>
                </c:pt>
                <c:pt idx="5">
                  <c:v>Engineering</c:v>
                </c:pt>
                <c:pt idx="6">
                  <c:v>Archictecture</c:v>
                </c:pt>
                <c:pt idx="7">
                  <c:v>Sports</c:v>
                </c:pt>
                <c:pt idx="8">
                  <c:v>Others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11.0</c:v>
                </c:pt>
                <c:pt idx="1">
                  <c:v>0.0</c:v>
                </c:pt>
                <c:pt idx="2">
                  <c:v>3.0</c:v>
                </c:pt>
                <c:pt idx="3">
                  <c:v>2.0</c:v>
                </c:pt>
                <c:pt idx="4">
                  <c:v>8.0</c:v>
                </c:pt>
                <c:pt idx="5">
                  <c:v>6.0</c:v>
                </c:pt>
                <c:pt idx="6">
                  <c:v>0.0</c:v>
                </c:pt>
                <c:pt idx="7">
                  <c:v>3.0</c:v>
                </c:pt>
                <c:pt idx="8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08821468758625"/>
          <c:y val="0.0231938995186587"/>
          <c:w val="0.390026751024394"/>
          <c:h val="0.90127869055668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Boys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161907122932287"/>
          <c:y val="0.015291514752351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What do you want to study?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layout>
                <c:manualLayout>
                  <c:x val="-0.0812006248554965"/>
                  <c:y val="-0.03658004989673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499647353052848"/>
                  <c:y val="-0.04279918501823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sciences</c:v>
                </c:pt>
                <c:pt idx="1">
                  <c:v>Economics, law, marketing</c:v>
                </c:pt>
                <c:pt idx="2">
                  <c:v>Literature, social sciences</c:v>
                </c:pt>
                <c:pt idx="3">
                  <c:v>Arts</c:v>
                </c:pt>
                <c:pt idx="4">
                  <c:v>Health sciences</c:v>
                </c:pt>
                <c:pt idx="5">
                  <c:v>Engineering</c:v>
                </c:pt>
                <c:pt idx="6">
                  <c:v>Archictecture</c:v>
                </c:pt>
                <c:pt idx="7">
                  <c:v>Sports</c:v>
                </c:pt>
                <c:pt idx="8">
                  <c:v>Others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11.0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8.0</c:v>
                </c:pt>
                <c:pt idx="5">
                  <c:v>5.0</c:v>
                </c:pt>
                <c:pt idx="6">
                  <c:v>0.0</c:v>
                </c:pt>
                <c:pt idx="7">
                  <c:v>7.0</c:v>
                </c:pt>
                <c:pt idx="8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08821468758625"/>
          <c:y val="0.0231938995186587"/>
          <c:w val="0.390026751024394"/>
          <c:h val="0.90127869055668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Girls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0142438271604938"/>
          <c:y val="0.00045695107237277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What is your purpose in choosing these studies?</c:v>
                </c:pt>
              </c:strCache>
            </c:strRef>
          </c:tx>
          <c:dLbls>
            <c:dLbl>
              <c:idx val="2"/>
              <c:layout>
                <c:manualLayout>
                  <c:x val="-0.0383584314309943"/>
                  <c:y val="-0.0626733634796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Money</c:v>
                </c:pt>
                <c:pt idx="1">
                  <c:v>Pleasure</c:v>
                </c:pt>
                <c:pt idx="2">
                  <c:v>Social prestige</c:v>
                </c:pt>
                <c:pt idx="3">
                  <c:v>Vocation</c:v>
                </c:pt>
                <c:pt idx="4">
                  <c:v>Family tradition or business</c:v>
                </c:pt>
                <c:pt idx="5">
                  <c:v>Safety of employment</c:v>
                </c:pt>
                <c:pt idx="6">
                  <c:v>Autonomy</c:v>
                </c:pt>
                <c:pt idx="7">
                  <c:v>Free time/holidays</c:v>
                </c:pt>
                <c:pt idx="8">
                  <c:v>Others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10.0</c:v>
                </c:pt>
                <c:pt idx="1">
                  <c:v>33.0</c:v>
                </c:pt>
                <c:pt idx="2">
                  <c:v>4.0</c:v>
                </c:pt>
                <c:pt idx="3">
                  <c:v>41.0</c:v>
                </c:pt>
                <c:pt idx="4">
                  <c:v>1.0</c:v>
                </c:pt>
                <c:pt idx="5">
                  <c:v>5.0</c:v>
                </c:pt>
                <c:pt idx="6">
                  <c:v>7.0</c:v>
                </c:pt>
                <c:pt idx="7">
                  <c:v>11.0</c:v>
                </c:pt>
                <c:pt idx="8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6023733795576"/>
          <c:y val="0.0660183846721462"/>
          <c:w val="0.345131632981614"/>
          <c:h val="0.906868297497422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Girls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0142438271604938"/>
          <c:y val="0.00045695107237277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What is your purpose in choosing these studies?</c:v>
                </c:pt>
              </c:strCache>
            </c:strRef>
          </c:tx>
          <c:dLbls>
            <c:dLbl>
              <c:idx val="2"/>
              <c:layout>
                <c:manualLayout>
                  <c:x val="-0.0383584314309943"/>
                  <c:y val="-0.0626733634796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0.046933638993136"/>
                  <c:y val="-0.006663642592124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10433751882226"/>
                  <c:y val="0.03596833998354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Money</c:v>
                </c:pt>
                <c:pt idx="1">
                  <c:v>Pleasure</c:v>
                </c:pt>
                <c:pt idx="2">
                  <c:v>Social prestige</c:v>
                </c:pt>
                <c:pt idx="3">
                  <c:v>Vocation</c:v>
                </c:pt>
                <c:pt idx="4">
                  <c:v>Family tradition or business</c:v>
                </c:pt>
                <c:pt idx="5">
                  <c:v>Safety of employment</c:v>
                </c:pt>
                <c:pt idx="6">
                  <c:v>Autonomy</c:v>
                </c:pt>
                <c:pt idx="7">
                  <c:v>Free time/holidays</c:v>
                </c:pt>
                <c:pt idx="8">
                  <c:v>Others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12.0</c:v>
                </c:pt>
                <c:pt idx="1">
                  <c:v>33.0</c:v>
                </c:pt>
                <c:pt idx="2">
                  <c:v>3.0</c:v>
                </c:pt>
                <c:pt idx="3">
                  <c:v>41.0</c:v>
                </c:pt>
                <c:pt idx="4">
                  <c:v>0.0</c:v>
                </c:pt>
                <c:pt idx="5">
                  <c:v>5.0</c:v>
                </c:pt>
                <c:pt idx="6">
                  <c:v>7.0</c:v>
                </c:pt>
                <c:pt idx="7">
                  <c:v>11.0</c:v>
                </c:pt>
                <c:pt idx="8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6023733795576"/>
          <c:y val="0.0660183846721462"/>
          <c:w val="0.345131632981614"/>
          <c:h val="0.906868297497422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4EFF5-F8E4-4F5B-A0CE-4802E3DB90CB}" type="datetimeFigureOut">
              <a:rPr lang="es-ES" smtClean="0"/>
              <a:t>26/5/15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B13DD-193B-49EA-8705-F397756CEB28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42908" y="357166"/>
            <a:ext cx="5643602" cy="2000264"/>
          </a:xfrm>
        </p:spPr>
        <p:txBody>
          <a:bodyPr>
            <a:noAutofit/>
            <a:scene3d>
              <a:camera prst="obliqueTop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COLEGIO DIOCESANO SAN ATÓN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3 Imagen" descr="portada_blogchinche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914400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anTL478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500042"/>
            <a:ext cx="157163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logo_erasmus_pl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571480"/>
            <a:ext cx="1685786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6143668" cy="1571636"/>
          </a:xfrm>
        </p:spPr>
        <p:txBody>
          <a:bodyPr>
            <a:normAutofit/>
          </a:bodyPr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A.6. YOUNG WOMEN REALITY IN FIGURES.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3116"/>
            <a:ext cx="9001156" cy="4500594"/>
          </a:xfrm>
        </p:spPr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Are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boy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es-E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irl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are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subject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are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at?</a:t>
            </a:r>
          </a:p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want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study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5.What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purpose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choosing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these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studies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6.What has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influenced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choice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3 Imagen" descr="erasmus_logo_mobincu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14290"/>
            <a:ext cx="258185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8258204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erasmus_logo_mobincu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0"/>
            <a:ext cx="2224086" cy="2215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159927615"/>
              </p:ext>
            </p:extLst>
          </p:nvPr>
        </p:nvGraphicFramePr>
        <p:xfrm>
          <a:off x="107504" y="2492896"/>
          <a:ext cx="45365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erasmus_logo_mobincu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0"/>
            <a:ext cx="2294964" cy="228599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39552" y="26064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How old are you?</a:t>
            </a:r>
          </a:p>
          <a:p>
            <a:endParaRPr lang="es-ES" sz="4000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372499011"/>
              </p:ext>
            </p:extLst>
          </p:nvPr>
        </p:nvGraphicFramePr>
        <p:xfrm>
          <a:off x="4375450" y="2564904"/>
          <a:ext cx="45365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013124"/>
              </p:ext>
            </p:extLst>
          </p:nvPr>
        </p:nvGraphicFramePr>
        <p:xfrm>
          <a:off x="-180528" y="2780928"/>
          <a:ext cx="4968552" cy="361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profile_a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737" y="0"/>
            <a:ext cx="2223263" cy="221457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4" y="260648"/>
            <a:ext cx="7012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subject are you good at?</a:t>
            </a:r>
          </a:p>
          <a:p>
            <a:endParaRPr lang="es-ES" sz="3600" dirty="0"/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404066"/>
              </p:ext>
            </p:extLst>
          </p:nvPr>
        </p:nvGraphicFramePr>
        <p:xfrm>
          <a:off x="4512438" y="2780928"/>
          <a:ext cx="4816598" cy="390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351553"/>
              </p:ext>
            </p:extLst>
          </p:nvPr>
        </p:nvGraphicFramePr>
        <p:xfrm>
          <a:off x="-324544" y="2420888"/>
          <a:ext cx="4968552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profile_a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-1"/>
            <a:ext cx="2285984" cy="227705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79512" y="332656"/>
            <a:ext cx="654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do you want to study?</a:t>
            </a:r>
          </a:p>
          <a:p>
            <a:endParaRPr lang="es-ES" sz="3600" dirty="0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481865"/>
              </p:ext>
            </p:extLst>
          </p:nvPr>
        </p:nvGraphicFramePr>
        <p:xfrm>
          <a:off x="4171624" y="2420888"/>
          <a:ext cx="5112568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227655"/>
              </p:ext>
            </p:extLst>
          </p:nvPr>
        </p:nvGraphicFramePr>
        <p:xfrm>
          <a:off x="0" y="1412776"/>
          <a:ext cx="4644008" cy="50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profile_a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16" y="0"/>
            <a:ext cx="2008084" cy="200024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1519" y="125713"/>
            <a:ext cx="70019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is your purpose in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choosing these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studies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endParaRPr lang="es-ES" sz="2800" dirty="0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324"/>
              </p:ext>
            </p:extLst>
          </p:nvPr>
        </p:nvGraphicFramePr>
        <p:xfrm>
          <a:off x="4716016" y="1510708"/>
          <a:ext cx="4499992" cy="50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13480"/>
              </p:ext>
            </p:extLst>
          </p:nvPr>
        </p:nvGraphicFramePr>
        <p:xfrm>
          <a:off x="0" y="2348880"/>
          <a:ext cx="4573171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profile_a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0"/>
            <a:ext cx="2438400" cy="24288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39752" y="167730"/>
            <a:ext cx="59820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has influenced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your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choice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endParaRPr lang="es-ES" sz="3600" dirty="0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43948"/>
              </p:ext>
            </p:extLst>
          </p:nvPr>
        </p:nvGraphicFramePr>
        <p:xfrm>
          <a:off x="4499992" y="2428875"/>
          <a:ext cx="4573171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785926"/>
          </a:xfrm>
        </p:spPr>
        <p:txBody>
          <a:bodyPr>
            <a:noAutofit/>
          </a:bodyPr>
          <a:lstStyle/>
          <a:p>
            <a:r>
              <a:rPr lang="es-E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</a:t>
            </a:r>
            <a:r>
              <a:rPr lang="es-E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  <a:r>
              <a:rPr lang="es-E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for</a:t>
            </a:r>
            <a:r>
              <a:rPr lang="es-E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your</a:t>
            </a:r>
            <a:r>
              <a:rPr lang="es-E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attention</a:t>
            </a:r>
            <a:endParaRPr lang="es-E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Marcador de contenido" descr="erasm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4289509" cy="4338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fondo_app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214554"/>
            <a:ext cx="292895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ara sonriente"/>
          <p:cNvSpPr/>
          <p:nvPr/>
        </p:nvSpPr>
        <p:spPr>
          <a:xfrm>
            <a:off x="6643702" y="1142984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161</Words>
  <Application>Microsoft Macintosh PowerPoint</Application>
  <PresentationFormat>Presentación en pantalla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COLEGIO DIOCESANO SAN ATÓN</vt:lpstr>
      <vt:lpstr>A.6. YOUNG WOMEN REALITY IN FIGURES.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DIOCESANO SAN ATÓN</dc:title>
  <dc:creator>Usuario</dc:creator>
  <cp:lastModifiedBy>Antonio Cumplido Gallardo</cp:lastModifiedBy>
  <cp:revision>13</cp:revision>
  <dcterms:created xsi:type="dcterms:W3CDTF">2015-03-27T11:05:14Z</dcterms:created>
  <dcterms:modified xsi:type="dcterms:W3CDTF">2015-05-26T10:13:25Z</dcterms:modified>
</cp:coreProperties>
</file>