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32026716276\Desktop\excel%20so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32026716276\Desktop\excel%20s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32026716276\Desktop\excel%20s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32026716276\Desktop\excel%20s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32026716276\Desktop\excel%20s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32026716276\Desktop\excel%20s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32026716276\Desktop\excel%20so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32026716276\Desktop\excel%20so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32026716276\Desktop\excel%20so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32026716276\Desktop\excel%20s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tx>
        <c:rich>
          <a:bodyPr/>
          <a:lstStyle/>
          <a:p>
            <a:pPr>
              <a:defRPr/>
            </a:pPr>
            <a:r>
              <a:rPr lang="tr-TR"/>
              <a:t>25</a:t>
            </a:r>
            <a:r>
              <a:rPr lang="tr-TR" baseline="0"/>
              <a:t> Female</a:t>
            </a:r>
            <a:endParaRPr lang="tr-TR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Val val="1"/>
          </c:dLbls>
          <c:cat>
            <c:strRef>
              <c:f>Sayfa1!$C$6:$C$8</c:f>
              <c:strCache>
                <c:ptCount val="3"/>
                <c:pt idx="0">
                  <c:v>15 Years Old</c:v>
                </c:pt>
                <c:pt idx="1">
                  <c:v>16 Years old</c:v>
                </c:pt>
                <c:pt idx="2">
                  <c:v>17 years old</c:v>
                </c:pt>
              </c:strCache>
            </c:strRef>
          </c:cat>
          <c:val>
            <c:numRef>
              <c:f>Sayfa1!$D$6:$D$8</c:f>
              <c:numCache>
                <c:formatCode>General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5</c:v>
                </c:pt>
              </c:numCache>
            </c:numRef>
          </c:val>
        </c:ser>
        <c:dLbls>
          <c:showVal val="1"/>
        </c:dLbls>
        <c:shape val="box"/>
        <c:axId val="69858432"/>
        <c:axId val="69859968"/>
        <c:axId val="0"/>
      </c:bar3DChart>
      <c:catAx>
        <c:axId val="698584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50"/>
            </a:pPr>
            <a:endParaRPr lang="tr-TR"/>
          </a:p>
        </c:txPr>
        <c:crossAx val="69859968"/>
        <c:crosses val="autoZero"/>
        <c:auto val="1"/>
        <c:lblAlgn val="ctr"/>
        <c:lblOffset val="100"/>
      </c:catAx>
      <c:valAx>
        <c:axId val="6985996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9858432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tx>
        <c:rich>
          <a:bodyPr/>
          <a:lstStyle/>
          <a:p>
            <a:pPr>
              <a:defRPr/>
            </a:pPr>
            <a:r>
              <a:rPr lang="tr-TR"/>
              <a:t>What has influenced your choice?(Max 3 answers)</a:t>
            </a:r>
          </a:p>
        </c:rich>
      </c:tx>
      <c:layout>
        <c:manualLayout>
          <c:xMode val="edge"/>
          <c:yMode val="edge"/>
          <c:x val="0.23159802555544776"/>
          <c:y val="3.184078604119999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Val val="1"/>
          </c:dLbls>
          <c:cat>
            <c:strRef>
              <c:f>Sayfa1!$K$51:$K$57</c:f>
              <c:strCache>
                <c:ptCount val="7"/>
                <c:pt idx="0">
                  <c:v>School results</c:v>
                </c:pt>
                <c:pt idx="1">
                  <c:v>Family</c:v>
                </c:pt>
                <c:pt idx="2">
                  <c:v>Interests</c:v>
                </c:pt>
                <c:pt idx="3">
                  <c:v>Friends</c:v>
                </c:pt>
                <c:pt idx="4">
                  <c:v>Vocation</c:v>
                </c:pt>
                <c:pt idx="5">
                  <c:v>Career adviser</c:v>
                </c:pt>
                <c:pt idx="6">
                  <c:v>Others</c:v>
                </c:pt>
              </c:strCache>
            </c:strRef>
          </c:cat>
          <c:val>
            <c:numRef>
              <c:f>Sayfa1!$L$51:$L$57</c:f>
              <c:numCache>
                <c:formatCode>General</c:formatCode>
                <c:ptCount val="7"/>
                <c:pt idx="0">
                  <c:v>7</c:v>
                </c:pt>
                <c:pt idx="1">
                  <c:v>10</c:v>
                </c:pt>
                <c:pt idx="2">
                  <c:v>18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</c:ser>
        <c:dLbls>
          <c:showVal val="1"/>
        </c:dLbls>
        <c:shape val="box"/>
        <c:axId val="59628544"/>
        <c:axId val="53543680"/>
        <c:axId val="0"/>
      </c:bar3DChart>
      <c:catAx>
        <c:axId val="59628544"/>
        <c:scaling>
          <c:orientation val="minMax"/>
        </c:scaling>
        <c:axPos val="b"/>
        <c:majorTickMark val="none"/>
        <c:tickLblPos val="nextTo"/>
        <c:crossAx val="53543680"/>
        <c:crosses val="autoZero"/>
        <c:auto val="1"/>
        <c:lblAlgn val="ctr"/>
        <c:lblOffset val="100"/>
      </c:catAx>
      <c:valAx>
        <c:axId val="53543680"/>
        <c:scaling>
          <c:orientation val="minMax"/>
        </c:scaling>
        <c:delete val="1"/>
        <c:axPos val="l"/>
        <c:numFmt formatCode="General" sourceLinked="1"/>
        <c:tickLblPos val="none"/>
        <c:crossAx val="5962854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tx>
        <c:rich>
          <a:bodyPr/>
          <a:lstStyle/>
          <a:p>
            <a:pPr>
              <a:defRPr/>
            </a:pPr>
            <a:r>
              <a:rPr lang="tr-TR"/>
              <a:t> What subject are you good at?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Val val="1"/>
          </c:dLbls>
          <c:cat>
            <c:strRef>
              <c:f>Sayfa1!$C$13:$C$20</c:f>
              <c:strCache>
                <c:ptCount val="8"/>
                <c:pt idx="0">
                  <c:v>Mathematics</c:v>
                </c:pt>
                <c:pt idx="1">
                  <c:v>Physics</c:v>
                </c:pt>
                <c:pt idx="2">
                  <c:v>Foreign Languages</c:v>
                </c:pt>
                <c:pt idx="3">
                  <c:v>Biology</c:v>
                </c:pt>
                <c:pt idx="4">
                  <c:v>Social sciences</c:v>
                </c:pt>
                <c:pt idx="5">
                  <c:v>Literature</c:v>
                </c:pt>
                <c:pt idx="6">
                  <c:v>Art/Music</c:v>
                </c:pt>
                <c:pt idx="7">
                  <c:v>Others</c:v>
                </c:pt>
              </c:strCache>
            </c:strRef>
          </c:cat>
          <c:val>
            <c:numRef>
              <c:f>Sayfa1!$D$13:$D$20</c:f>
              <c:numCache>
                <c:formatCode>General</c:formatCode>
                <c:ptCount val="8"/>
                <c:pt idx="0">
                  <c:v>8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6</c:v>
                </c:pt>
                <c:pt idx="7">
                  <c:v>3</c:v>
                </c:pt>
              </c:numCache>
            </c:numRef>
          </c:val>
        </c:ser>
        <c:dLbls>
          <c:showVal val="1"/>
        </c:dLbls>
        <c:shape val="box"/>
        <c:axId val="69889024"/>
        <c:axId val="69894912"/>
        <c:axId val="0"/>
      </c:bar3DChart>
      <c:catAx>
        <c:axId val="698890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50"/>
            </a:pPr>
            <a:endParaRPr lang="tr-TR"/>
          </a:p>
        </c:txPr>
        <c:crossAx val="69894912"/>
        <c:crosses val="autoZero"/>
        <c:auto val="1"/>
        <c:lblAlgn val="ctr"/>
        <c:lblOffset val="100"/>
      </c:catAx>
      <c:valAx>
        <c:axId val="6989491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988902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tx>
        <c:rich>
          <a:bodyPr/>
          <a:lstStyle/>
          <a:p>
            <a:pPr>
              <a:defRPr/>
            </a:pPr>
            <a:r>
              <a:rPr lang="tr-TR"/>
              <a:t>What do you  want to study?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Val val="1"/>
          </c:dLbls>
          <c:cat>
            <c:strRef>
              <c:f>Sayfa1!$C$24:$C$32</c:f>
              <c:strCache>
                <c:ptCount val="9"/>
                <c:pt idx="0">
                  <c:v>Sciences</c:v>
                </c:pt>
                <c:pt idx="1">
                  <c:v>Economics,law,marketing</c:v>
                </c:pt>
                <c:pt idx="2">
                  <c:v>Literature</c:v>
                </c:pt>
                <c:pt idx="3">
                  <c:v>Arts</c:v>
                </c:pt>
                <c:pt idx="4">
                  <c:v>Health Science</c:v>
                </c:pt>
                <c:pt idx="5">
                  <c:v>Engineering</c:v>
                </c:pt>
                <c:pt idx="6">
                  <c:v>Architecture</c:v>
                </c:pt>
                <c:pt idx="7">
                  <c:v>Sports</c:v>
                </c:pt>
                <c:pt idx="8">
                  <c:v>Others</c:v>
                </c:pt>
              </c:strCache>
            </c:strRef>
          </c:cat>
          <c:val>
            <c:numRef>
              <c:f>Sayfa1!$D$24:$D$32</c:f>
              <c:numCache>
                <c:formatCode>General</c:formatCode>
                <c:ptCount val="9"/>
                <c:pt idx="0">
                  <c:v>3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3</c:v>
                </c:pt>
              </c:numCache>
            </c:numRef>
          </c:val>
        </c:ser>
        <c:dLbls>
          <c:showVal val="1"/>
        </c:dLbls>
        <c:shape val="box"/>
        <c:axId val="52954240"/>
        <c:axId val="52955776"/>
        <c:axId val="0"/>
      </c:bar3DChart>
      <c:catAx>
        <c:axId val="52954240"/>
        <c:scaling>
          <c:orientation val="minMax"/>
        </c:scaling>
        <c:axPos val="b"/>
        <c:majorTickMark val="none"/>
        <c:tickLblPos val="nextTo"/>
        <c:crossAx val="52955776"/>
        <c:crosses val="autoZero"/>
        <c:auto val="1"/>
        <c:lblAlgn val="ctr"/>
        <c:lblOffset val="100"/>
      </c:catAx>
      <c:valAx>
        <c:axId val="52955776"/>
        <c:scaling>
          <c:orientation val="minMax"/>
        </c:scaling>
        <c:delete val="1"/>
        <c:axPos val="l"/>
        <c:numFmt formatCode="General" sourceLinked="1"/>
        <c:tickLblPos val="none"/>
        <c:crossAx val="5295424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tx>
        <c:rich>
          <a:bodyPr/>
          <a:lstStyle/>
          <a:p>
            <a:pPr>
              <a:defRPr/>
            </a:pPr>
            <a:r>
              <a:rPr lang="tr-TR"/>
              <a:t>What’s your purpose in choosing these studies? (Max 3 answers)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Val val="1"/>
          </c:dLbls>
          <c:cat>
            <c:strRef>
              <c:f>Sayfa1!$C$38:$C$46</c:f>
              <c:strCache>
                <c:ptCount val="9"/>
                <c:pt idx="0">
                  <c:v>Money</c:v>
                </c:pt>
                <c:pt idx="1">
                  <c:v>Pleasure</c:v>
                </c:pt>
                <c:pt idx="2">
                  <c:v>Social prestige</c:v>
                </c:pt>
                <c:pt idx="3">
                  <c:v>Vocation</c:v>
                </c:pt>
                <c:pt idx="4">
                  <c:v>Family tradition or business</c:v>
                </c:pt>
                <c:pt idx="5">
                  <c:v>Safety of employment</c:v>
                </c:pt>
                <c:pt idx="6">
                  <c:v>Autonomy</c:v>
                </c:pt>
                <c:pt idx="7">
                  <c:v>Free time/holiday</c:v>
                </c:pt>
                <c:pt idx="8">
                  <c:v>Others</c:v>
                </c:pt>
              </c:strCache>
            </c:strRef>
          </c:cat>
          <c:val>
            <c:numRef>
              <c:f>Sayfa1!$D$38:$D$46</c:f>
              <c:numCache>
                <c:formatCode>General</c:formatCode>
                <c:ptCount val="9"/>
                <c:pt idx="0">
                  <c:v>15</c:v>
                </c:pt>
                <c:pt idx="1">
                  <c:v>14</c:v>
                </c:pt>
                <c:pt idx="2">
                  <c:v>6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4</c:v>
                </c:pt>
                <c:pt idx="8">
                  <c:v>5</c:v>
                </c:pt>
              </c:numCache>
            </c:numRef>
          </c:val>
        </c:ser>
        <c:dLbls>
          <c:showVal val="1"/>
        </c:dLbls>
        <c:shape val="box"/>
        <c:axId val="52976640"/>
        <c:axId val="52986624"/>
        <c:axId val="0"/>
      </c:bar3DChart>
      <c:catAx>
        <c:axId val="52976640"/>
        <c:scaling>
          <c:orientation val="minMax"/>
        </c:scaling>
        <c:axPos val="b"/>
        <c:majorTickMark val="none"/>
        <c:tickLblPos val="nextTo"/>
        <c:crossAx val="52986624"/>
        <c:crosses val="autoZero"/>
        <c:auto val="1"/>
        <c:lblAlgn val="ctr"/>
        <c:lblOffset val="100"/>
      </c:catAx>
      <c:valAx>
        <c:axId val="52986624"/>
        <c:scaling>
          <c:orientation val="minMax"/>
        </c:scaling>
        <c:delete val="1"/>
        <c:axPos val="l"/>
        <c:numFmt formatCode="General" sourceLinked="1"/>
        <c:tickLblPos val="none"/>
        <c:crossAx val="52976640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tx>
        <c:rich>
          <a:bodyPr/>
          <a:lstStyle/>
          <a:p>
            <a:pPr>
              <a:defRPr/>
            </a:pPr>
            <a:r>
              <a:rPr lang="tr-TR"/>
              <a:t>What has influenced your choice?(Max 3 answers)</a:t>
            </a:r>
          </a:p>
        </c:rich>
      </c:tx>
      <c:layout>
        <c:manualLayout>
          <c:xMode val="edge"/>
          <c:yMode val="edge"/>
          <c:x val="0.23159802555544767"/>
          <c:y val="3.184078604119999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Val val="1"/>
          </c:dLbls>
          <c:cat>
            <c:strRef>
              <c:f>Sayfa1!$C$51:$C$57</c:f>
              <c:strCache>
                <c:ptCount val="7"/>
                <c:pt idx="0">
                  <c:v>School results</c:v>
                </c:pt>
                <c:pt idx="1">
                  <c:v>Family</c:v>
                </c:pt>
                <c:pt idx="2">
                  <c:v>Interests</c:v>
                </c:pt>
                <c:pt idx="3">
                  <c:v>Friends</c:v>
                </c:pt>
                <c:pt idx="4">
                  <c:v>Vocation</c:v>
                </c:pt>
                <c:pt idx="5">
                  <c:v>Career adviser</c:v>
                </c:pt>
                <c:pt idx="6">
                  <c:v>Others</c:v>
                </c:pt>
              </c:strCache>
            </c:strRef>
          </c:cat>
          <c:val>
            <c:numRef>
              <c:f>Sayfa1!$D$51:$D$57</c:f>
              <c:numCache>
                <c:formatCode>General</c:formatCode>
                <c:ptCount val="7"/>
                <c:pt idx="0">
                  <c:v>8</c:v>
                </c:pt>
                <c:pt idx="1">
                  <c:v>7</c:v>
                </c:pt>
                <c:pt idx="2">
                  <c:v>20</c:v>
                </c:pt>
                <c:pt idx="3">
                  <c:v>4</c:v>
                </c:pt>
                <c:pt idx="4">
                  <c:v>1</c:v>
                </c:pt>
                <c:pt idx="5">
                  <c:v>3</c:v>
                </c:pt>
                <c:pt idx="6">
                  <c:v>6</c:v>
                </c:pt>
              </c:numCache>
            </c:numRef>
          </c:val>
        </c:ser>
        <c:dLbls>
          <c:showVal val="1"/>
        </c:dLbls>
        <c:shape val="box"/>
        <c:axId val="53023872"/>
        <c:axId val="53025408"/>
        <c:axId val="0"/>
      </c:bar3DChart>
      <c:catAx>
        <c:axId val="53023872"/>
        <c:scaling>
          <c:orientation val="minMax"/>
        </c:scaling>
        <c:axPos val="b"/>
        <c:majorTickMark val="none"/>
        <c:tickLblPos val="nextTo"/>
        <c:crossAx val="53025408"/>
        <c:crosses val="autoZero"/>
        <c:auto val="1"/>
        <c:lblAlgn val="ctr"/>
        <c:lblOffset val="100"/>
      </c:catAx>
      <c:valAx>
        <c:axId val="53025408"/>
        <c:scaling>
          <c:orientation val="minMax"/>
        </c:scaling>
        <c:delete val="1"/>
        <c:axPos val="l"/>
        <c:numFmt formatCode="General" sourceLinked="1"/>
        <c:tickLblPos val="none"/>
        <c:crossAx val="53023872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tx>
        <c:rich>
          <a:bodyPr/>
          <a:lstStyle/>
          <a:p>
            <a:pPr>
              <a:defRPr/>
            </a:pPr>
            <a:r>
              <a:rPr lang="tr-TR"/>
              <a:t>25</a:t>
            </a:r>
            <a:r>
              <a:rPr lang="tr-TR" baseline="0"/>
              <a:t> Male</a:t>
            </a:r>
            <a:endParaRPr lang="tr-TR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Val val="1"/>
          </c:dLbls>
          <c:cat>
            <c:strRef>
              <c:f>Sayfa1!$H$6:$H$8</c:f>
              <c:strCache>
                <c:ptCount val="3"/>
                <c:pt idx="0">
                  <c:v>15 Years Old</c:v>
                </c:pt>
                <c:pt idx="1">
                  <c:v>16 Years old</c:v>
                </c:pt>
                <c:pt idx="2">
                  <c:v>17 years old</c:v>
                </c:pt>
              </c:strCache>
            </c:strRef>
          </c:cat>
          <c:val>
            <c:numRef>
              <c:f>Sayfa1!$I$6:$I$8</c:f>
              <c:numCache>
                <c:formatCode>General</c:formatCode>
                <c:ptCount val="3"/>
                <c:pt idx="0">
                  <c:v>7</c:v>
                </c:pt>
                <c:pt idx="1">
                  <c:v>9</c:v>
                </c:pt>
                <c:pt idx="2">
                  <c:v>9</c:v>
                </c:pt>
              </c:numCache>
            </c:numRef>
          </c:val>
        </c:ser>
        <c:dLbls>
          <c:showVal val="1"/>
        </c:dLbls>
        <c:shape val="box"/>
        <c:axId val="53066752"/>
        <c:axId val="53068544"/>
        <c:axId val="0"/>
      </c:bar3DChart>
      <c:catAx>
        <c:axId val="530667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50"/>
            </a:pPr>
            <a:endParaRPr lang="tr-TR"/>
          </a:p>
        </c:txPr>
        <c:crossAx val="53068544"/>
        <c:crosses val="autoZero"/>
        <c:auto val="1"/>
        <c:lblAlgn val="ctr"/>
        <c:lblOffset val="100"/>
      </c:catAx>
      <c:valAx>
        <c:axId val="530685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53066752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tx>
        <c:rich>
          <a:bodyPr/>
          <a:lstStyle/>
          <a:p>
            <a:pPr>
              <a:defRPr/>
            </a:pPr>
            <a:r>
              <a:rPr lang="tr-TR"/>
              <a:t>What subject are you good at?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Val val="1"/>
          </c:dLbls>
          <c:cat>
            <c:strRef>
              <c:f>Sayfa1!$H$13:$H$20</c:f>
              <c:strCache>
                <c:ptCount val="8"/>
                <c:pt idx="0">
                  <c:v>Mathematics</c:v>
                </c:pt>
                <c:pt idx="1">
                  <c:v>Physics</c:v>
                </c:pt>
                <c:pt idx="2">
                  <c:v>foreign languages</c:v>
                </c:pt>
                <c:pt idx="3">
                  <c:v>biology</c:v>
                </c:pt>
                <c:pt idx="4">
                  <c:v>social sciences</c:v>
                </c:pt>
                <c:pt idx="5">
                  <c:v>Literature</c:v>
                </c:pt>
                <c:pt idx="6">
                  <c:v>Art/Music</c:v>
                </c:pt>
                <c:pt idx="7">
                  <c:v>others</c:v>
                </c:pt>
              </c:strCache>
            </c:strRef>
          </c:cat>
          <c:val>
            <c:numRef>
              <c:f>Sayfa1!$I$13:$I$20</c:f>
              <c:numCache>
                <c:formatCode>General</c:formatCode>
                <c:ptCount val="8"/>
                <c:pt idx="0">
                  <c:v>9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5</c:v>
                </c:pt>
                <c:pt idx="7">
                  <c:v>2</c:v>
                </c:pt>
              </c:numCache>
            </c:numRef>
          </c:val>
        </c:ser>
        <c:dLbls>
          <c:showVal val="1"/>
        </c:dLbls>
        <c:shape val="box"/>
        <c:axId val="53085312"/>
        <c:axId val="53086848"/>
        <c:axId val="0"/>
      </c:bar3DChart>
      <c:catAx>
        <c:axId val="5308531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050"/>
            </a:pPr>
            <a:endParaRPr lang="tr-TR"/>
          </a:p>
        </c:txPr>
        <c:crossAx val="53086848"/>
        <c:crosses val="autoZero"/>
        <c:auto val="1"/>
        <c:lblAlgn val="ctr"/>
        <c:lblOffset val="100"/>
      </c:catAx>
      <c:valAx>
        <c:axId val="5308684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53085312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tx>
        <c:rich>
          <a:bodyPr/>
          <a:lstStyle/>
          <a:p>
            <a:pPr>
              <a:defRPr/>
            </a:pPr>
            <a:r>
              <a:rPr lang="tr-TR"/>
              <a:t>What do you  want to study?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Val val="1"/>
          </c:dLbls>
          <c:cat>
            <c:strRef>
              <c:f>Sayfa1!$H$24:$H$32</c:f>
              <c:strCache>
                <c:ptCount val="9"/>
                <c:pt idx="0">
                  <c:v>Sciences</c:v>
                </c:pt>
                <c:pt idx="1">
                  <c:v>Economics,law,marketing</c:v>
                </c:pt>
                <c:pt idx="2">
                  <c:v>Literature</c:v>
                </c:pt>
                <c:pt idx="3">
                  <c:v>Arts</c:v>
                </c:pt>
                <c:pt idx="4">
                  <c:v>Health Science</c:v>
                </c:pt>
                <c:pt idx="5">
                  <c:v>Engineering</c:v>
                </c:pt>
                <c:pt idx="6">
                  <c:v>Architecture</c:v>
                </c:pt>
                <c:pt idx="7">
                  <c:v>Sports</c:v>
                </c:pt>
                <c:pt idx="8">
                  <c:v>Others</c:v>
                </c:pt>
              </c:strCache>
            </c:strRef>
          </c:cat>
          <c:val>
            <c:numRef>
              <c:f>Sayfa1!$I$24:$I$32</c:f>
              <c:numCache>
                <c:formatCode>General</c:formatCode>
                <c:ptCount val="9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5</c:v>
                </c:pt>
                <c:pt idx="5">
                  <c:v>5</c:v>
                </c:pt>
                <c:pt idx="6">
                  <c:v>2</c:v>
                </c:pt>
                <c:pt idx="7">
                  <c:v>4</c:v>
                </c:pt>
                <c:pt idx="8">
                  <c:v>2</c:v>
                </c:pt>
              </c:numCache>
            </c:numRef>
          </c:val>
        </c:ser>
        <c:dLbls>
          <c:showVal val="1"/>
        </c:dLbls>
        <c:shape val="box"/>
        <c:axId val="53124096"/>
        <c:axId val="53125888"/>
        <c:axId val="0"/>
      </c:bar3DChart>
      <c:catAx>
        <c:axId val="53124096"/>
        <c:scaling>
          <c:orientation val="minMax"/>
        </c:scaling>
        <c:axPos val="b"/>
        <c:majorTickMark val="none"/>
        <c:tickLblPos val="nextTo"/>
        <c:crossAx val="53125888"/>
        <c:crosses val="autoZero"/>
        <c:auto val="1"/>
        <c:lblAlgn val="ctr"/>
        <c:lblOffset val="100"/>
      </c:catAx>
      <c:valAx>
        <c:axId val="53125888"/>
        <c:scaling>
          <c:orientation val="minMax"/>
        </c:scaling>
        <c:delete val="1"/>
        <c:axPos val="l"/>
        <c:numFmt formatCode="General" sourceLinked="1"/>
        <c:tickLblPos val="none"/>
        <c:crossAx val="53124096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tx>
        <c:rich>
          <a:bodyPr/>
          <a:lstStyle/>
          <a:p>
            <a:pPr>
              <a:defRPr/>
            </a:pPr>
            <a:r>
              <a:rPr lang="tr-TR"/>
              <a:t>What’s your purpose in choosing these studies? (Max 3 answers)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Val val="1"/>
          </c:dLbls>
          <c:cat>
            <c:strRef>
              <c:f>Sayfa1!$K$37:$K$45</c:f>
              <c:strCache>
                <c:ptCount val="9"/>
                <c:pt idx="0">
                  <c:v>Money</c:v>
                </c:pt>
                <c:pt idx="1">
                  <c:v>Pleasure</c:v>
                </c:pt>
                <c:pt idx="2">
                  <c:v>Social prestige</c:v>
                </c:pt>
                <c:pt idx="3">
                  <c:v>Vocation</c:v>
                </c:pt>
                <c:pt idx="4">
                  <c:v>Family tradition or business</c:v>
                </c:pt>
                <c:pt idx="5">
                  <c:v>Safety of employment</c:v>
                </c:pt>
                <c:pt idx="6">
                  <c:v>Autonomy</c:v>
                </c:pt>
                <c:pt idx="7">
                  <c:v>Free time/holiday</c:v>
                </c:pt>
                <c:pt idx="8">
                  <c:v>Others</c:v>
                </c:pt>
              </c:strCache>
            </c:strRef>
          </c:cat>
          <c:val>
            <c:numRef>
              <c:f>Sayfa1!$L$37:$L$45</c:f>
              <c:numCache>
                <c:formatCode>General</c:formatCode>
                <c:ptCount val="9"/>
                <c:pt idx="0">
                  <c:v>17</c:v>
                </c:pt>
                <c:pt idx="1">
                  <c:v>7</c:v>
                </c:pt>
                <c:pt idx="2">
                  <c:v>12</c:v>
                </c:pt>
                <c:pt idx="3">
                  <c:v>1</c:v>
                </c:pt>
                <c:pt idx="4">
                  <c:v>5</c:v>
                </c:pt>
                <c:pt idx="5">
                  <c:v>2</c:v>
                </c:pt>
                <c:pt idx="6">
                  <c:v>0</c:v>
                </c:pt>
                <c:pt idx="7">
                  <c:v>9</c:v>
                </c:pt>
                <c:pt idx="8">
                  <c:v>4</c:v>
                </c:pt>
              </c:numCache>
            </c:numRef>
          </c:val>
        </c:ser>
        <c:dLbls>
          <c:showVal val="1"/>
        </c:dLbls>
        <c:shape val="box"/>
        <c:axId val="59597952"/>
        <c:axId val="59599488"/>
        <c:axId val="0"/>
      </c:bar3DChart>
      <c:catAx>
        <c:axId val="59597952"/>
        <c:scaling>
          <c:orientation val="minMax"/>
        </c:scaling>
        <c:axPos val="b"/>
        <c:majorTickMark val="none"/>
        <c:tickLblPos val="nextTo"/>
        <c:crossAx val="59599488"/>
        <c:crosses val="autoZero"/>
        <c:auto val="1"/>
        <c:lblAlgn val="ctr"/>
        <c:lblOffset val="100"/>
      </c:catAx>
      <c:valAx>
        <c:axId val="59599488"/>
        <c:scaling>
          <c:orientation val="minMax"/>
        </c:scaling>
        <c:delete val="1"/>
        <c:axPos val="l"/>
        <c:numFmt formatCode="General" sourceLinked="1"/>
        <c:tickLblPos val="none"/>
        <c:crossAx val="59597952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821D7-0BE9-4217-BCE3-C98E8678D15F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6A628-6630-4F52-9461-2A816445B5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821D7-0BE9-4217-BCE3-C98E8678D15F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6A628-6630-4F52-9461-2A816445B5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821D7-0BE9-4217-BCE3-C98E8678D15F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6A628-6630-4F52-9461-2A816445B5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821D7-0BE9-4217-BCE3-C98E8678D15F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6A628-6630-4F52-9461-2A816445B5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821D7-0BE9-4217-BCE3-C98E8678D15F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6A628-6630-4F52-9461-2A816445B5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821D7-0BE9-4217-BCE3-C98E8678D15F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6A628-6630-4F52-9461-2A816445B5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821D7-0BE9-4217-BCE3-C98E8678D15F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6A628-6630-4F52-9461-2A816445B5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821D7-0BE9-4217-BCE3-C98E8678D15F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6A628-6630-4F52-9461-2A816445B5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821D7-0BE9-4217-BCE3-C98E8678D15F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6A628-6630-4F52-9461-2A816445B5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821D7-0BE9-4217-BCE3-C98E8678D15F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6A628-6630-4F52-9461-2A816445B5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821D7-0BE9-4217-BCE3-C98E8678D15F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6A628-6630-4F52-9461-2A816445B50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4821D7-0BE9-4217-BCE3-C98E8678D15F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DE6A628-6630-4F52-9461-2A816445B50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Survey</a:t>
            </a:r>
            <a:r>
              <a:rPr lang="tr-TR" dirty="0" smtClean="0"/>
              <a:t> </a:t>
            </a:r>
            <a:r>
              <a:rPr lang="tr-TR" dirty="0" err="1" smtClean="0"/>
              <a:t>Results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Teens</a:t>
            </a:r>
            <a:r>
              <a:rPr lang="tr-TR" dirty="0" smtClean="0"/>
              <a:t>… </a:t>
            </a:r>
          </a:p>
          <a:p>
            <a:r>
              <a:rPr lang="tr-TR" dirty="0" err="1" smtClean="0"/>
              <a:t>Orange</a:t>
            </a:r>
            <a:r>
              <a:rPr lang="tr-TR" dirty="0" smtClean="0"/>
              <a:t> </a:t>
            </a:r>
            <a:r>
              <a:rPr lang="tr-TR" dirty="0" err="1" smtClean="0"/>
              <a:t>ones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b="1" u="sng" dirty="0" smtClean="0"/>
              <a:t>GIRLS.</a:t>
            </a:r>
            <a:endParaRPr lang="tr-TR" dirty="0" smtClean="0"/>
          </a:p>
          <a:p>
            <a:r>
              <a:rPr lang="tr-TR" dirty="0" err="1" smtClean="0"/>
              <a:t>Red</a:t>
            </a:r>
            <a:r>
              <a:rPr lang="tr-TR" dirty="0" smtClean="0"/>
              <a:t> </a:t>
            </a:r>
            <a:r>
              <a:rPr lang="tr-TR" dirty="0" err="1" smtClean="0"/>
              <a:t>ones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b="1" u="sng" dirty="0" smtClean="0"/>
              <a:t>BOYS.</a:t>
            </a:r>
            <a:endParaRPr lang="tr-T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1 Grafik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2 Grafik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afik"/>
          <p:cNvGraphicFramePr/>
          <p:nvPr/>
        </p:nvGraphicFramePr>
        <p:xfrm>
          <a:off x="323528" y="188640"/>
          <a:ext cx="835292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2 Grafik"/>
          <p:cNvGraphicFramePr/>
          <p:nvPr/>
        </p:nvGraphicFramePr>
        <p:xfrm>
          <a:off x="467544" y="332656"/>
          <a:ext cx="784887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Grafik"/>
          <p:cNvGraphicFramePr/>
          <p:nvPr/>
        </p:nvGraphicFramePr>
        <p:xfrm>
          <a:off x="323528" y="188640"/>
          <a:ext cx="856895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Grafik"/>
          <p:cNvGraphicFramePr/>
          <p:nvPr/>
        </p:nvGraphicFramePr>
        <p:xfrm>
          <a:off x="0" y="0"/>
          <a:ext cx="9144000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Grafik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8 Grafik"/>
          <p:cNvGraphicFramePr/>
          <p:nvPr/>
        </p:nvGraphicFramePr>
        <p:xfrm>
          <a:off x="611560" y="692696"/>
          <a:ext cx="756084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9 Grafik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0 Grafik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</TotalTime>
  <Words>94</Words>
  <Application>Microsoft Office PowerPoint</Application>
  <PresentationFormat>On-screen Show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Görünüş</vt:lpstr>
      <vt:lpstr>Survey Results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Results</dc:title>
  <dc:creator>32026716276</dc:creator>
  <cp:lastModifiedBy>evren.karabulut</cp:lastModifiedBy>
  <cp:revision>2</cp:revision>
  <dcterms:created xsi:type="dcterms:W3CDTF">2015-03-23T14:02:13Z</dcterms:created>
  <dcterms:modified xsi:type="dcterms:W3CDTF">2015-03-23T14:13:18Z</dcterms:modified>
</cp:coreProperties>
</file>