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boys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strRef>
              <c:f>Foglio1!$A$2:$A$9</c:f>
              <c:strCache>
                <c:ptCount val="8"/>
                <c:pt idx="0">
                  <c:v>Maths</c:v>
                </c:pt>
                <c:pt idx="1">
                  <c:v>Physics</c:v>
                </c:pt>
                <c:pt idx="2">
                  <c:v>Science</c:v>
                </c:pt>
                <c:pt idx="3">
                  <c:v>Literature</c:v>
                </c:pt>
                <c:pt idx="4">
                  <c:v>History</c:v>
                </c:pt>
                <c:pt idx="5">
                  <c:v>Philosophy</c:v>
                </c:pt>
                <c:pt idx="6">
                  <c:v>Art</c:v>
                </c:pt>
                <c:pt idx="7">
                  <c:v>foreign languages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10</c:v>
                </c:pt>
                <c:pt idx="1">
                  <c:v>7</c:v>
                </c:pt>
                <c:pt idx="2">
                  <c:v>24</c:v>
                </c:pt>
                <c:pt idx="3">
                  <c:v>14</c:v>
                </c:pt>
                <c:pt idx="4">
                  <c:v>15</c:v>
                </c:pt>
                <c:pt idx="5">
                  <c:v>21</c:v>
                </c:pt>
                <c:pt idx="6">
                  <c:v>10</c:v>
                </c:pt>
                <c:pt idx="7">
                  <c:v>13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girls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  <a:sp3d/>
          </c:spPr>
          <c:invertIfNegative val="0"/>
          <c:cat>
            <c:strRef>
              <c:f>Foglio1!$A$2:$A$9</c:f>
              <c:strCache>
                <c:ptCount val="8"/>
                <c:pt idx="0">
                  <c:v>Maths</c:v>
                </c:pt>
                <c:pt idx="1">
                  <c:v>Physics</c:v>
                </c:pt>
                <c:pt idx="2">
                  <c:v>Science</c:v>
                </c:pt>
                <c:pt idx="3">
                  <c:v>Literature</c:v>
                </c:pt>
                <c:pt idx="4">
                  <c:v>History</c:v>
                </c:pt>
                <c:pt idx="5">
                  <c:v>Philosophy</c:v>
                </c:pt>
                <c:pt idx="6">
                  <c:v>Art</c:v>
                </c:pt>
                <c:pt idx="7">
                  <c:v>foreign languages</c:v>
                </c:pt>
              </c:strCache>
            </c:strRef>
          </c:cat>
          <c:val>
            <c:numRef>
              <c:f>Foglio1!$C$2:$C$9</c:f>
              <c:numCache>
                <c:formatCode>General</c:formatCode>
                <c:ptCount val="8"/>
                <c:pt idx="0">
                  <c:v>8</c:v>
                </c:pt>
                <c:pt idx="1">
                  <c:v>8</c:v>
                </c:pt>
                <c:pt idx="2">
                  <c:v>16</c:v>
                </c:pt>
                <c:pt idx="3">
                  <c:v>10</c:v>
                </c:pt>
                <c:pt idx="4">
                  <c:v>11</c:v>
                </c:pt>
                <c:pt idx="5">
                  <c:v>13</c:v>
                </c:pt>
                <c:pt idx="6">
                  <c:v>9</c:v>
                </c:pt>
                <c:pt idx="7">
                  <c:v>13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Foglio1!$A$2:$A$9</c:f>
              <c:strCache>
                <c:ptCount val="8"/>
                <c:pt idx="0">
                  <c:v>Maths</c:v>
                </c:pt>
                <c:pt idx="1">
                  <c:v>Physics</c:v>
                </c:pt>
                <c:pt idx="2">
                  <c:v>Science</c:v>
                </c:pt>
                <c:pt idx="3">
                  <c:v>Literature</c:v>
                </c:pt>
                <c:pt idx="4">
                  <c:v>History</c:v>
                </c:pt>
                <c:pt idx="5">
                  <c:v>Philosophy</c:v>
                </c:pt>
                <c:pt idx="6">
                  <c:v>Art</c:v>
                </c:pt>
                <c:pt idx="7">
                  <c:v>foreign languages</c:v>
                </c:pt>
              </c:strCache>
            </c:strRef>
          </c:cat>
          <c:val>
            <c:numRef>
              <c:f>Foglio1!$D$2:$D$9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301"/>
        <c:shape val="box"/>
        <c:axId val="153334472"/>
        <c:axId val="153334864"/>
        <c:axId val="0"/>
      </c:bar3DChart>
      <c:catAx>
        <c:axId val="153334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334864"/>
        <c:crosses val="autoZero"/>
        <c:auto val="1"/>
        <c:lblAlgn val="ctr"/>
        <c:lblOffset val="100"/>
        <c:noMultiLvlLbl val="0"/>
      </c:catAx>
      <c:valAx>
        <c:axId val="15333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334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b="0" cap="none" spc="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WHAT DO YOU WANT TO STUDY?</a:t>
            </a:r>
            <a:endParaRPr lang="it-IT" sz="2800" b="0" cap="none" spc="0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c:rich>
      </c:tx>
      <c:layout>
        <c:manualLayout>
          <c:xMode val="edge"/>
          <c:yMode val="edge"/>
          <c:x val="0.230789060924299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883861539030639E-2"/>
          <c:y val="8.1546369203849514E-2"/>
          <c:w val="0.94865780418781198"/>
          <c:h val="0.805896617089530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BOYS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strRef>
              <c:f>Foglio1!$A$2:$A$10</c:f>
              <c:strCache>
                <c:ptCount val="4"/>
                <c:pt idx="0">
                  <c:v>Sciences</c:v>
                </c:pt>
                <c:pt idx="1">
                  <c:v>Economics, law,marketing</c:v>
                </c:pt>
                <c:pt idx="2">
                  <c:v>Engineering</c:v>
                </c:pt>
                <c:pt idx="3">
                  <c:v>Architecture</c:v>
                </c:pt>
              </c:strCache>
            </c:strRef>
          </c:cat>
          <c:val>
            <c:numRef>
              <c:f>Foglio1!$B$2:$B$10</c:f>
              <c:numCache>
                <c:formatCode>0%</c:formatCode>
                <c:ptCount val="9"/>
                <c:pt idx="0">
                  <c:v>0.57999999999999996</c:v>
                </c:pt>
                <c:pt idx="1">
                  <c:v>0.42</c:v>
                </c:pt>
                <c:pt idx="2">
                  <c:v>0.6</c:v>
                </c:pt>
                <c:pt idx="3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GIRLS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  <a:sp3d/>
          </c:spPr>
          <c:invertIfNegative val="0"/>
          <c:cat>
            <c:strRef>
              <c:f>Foglio1!$A$2:$A$10</c:f>
              <c:strCache>
                <c:ptCount val="4"/>
                <c:pt idx="0">
                  <c:v>Sciences</c:v>
                </c:pt>
                <c:pt idx="1">
                  <c:v>Economics, law,marketing</c:v>
                </c:pt>
                <c:pt idx="2">
                  <c:v>Engineering</c:v>
                </c:pt>
                <c:pt idx="3">
                  <c:v>Architecture</c:v>
                </c:pt>
              </c:strCache>
            </c:strRef>
          </c:cat>
          <c:val>
            <c:numRef>
              <c:f>Foglio1!$C$2:$C$10</c:f>
              <c:numCache>
                <c:formatCode>0%</c:formatCode>
                <c:ptCount val="9"/>
                <c:pt idx="0">
                  <c:v>0.42</c:v>
                </c:pt>
                <c:pt idx="1">
                  <c:v>0.57999999999999996</c:v>
                </c:pt>
                <c:pt idx="2">
                  <c:v>0.4</c:v>
                </c:pt>
                <c:pt idx="3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1"/>
        <c:gapDepth val="421"/>
        <c:shape val="box"/>
        <c:axId val="153335648"/>
        <c:axId val="153336040"/>
        <c:axId val="0"/>
      </c:bar3DChart>
      <c:catAx>
        <c:axId val="15333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336040"/>
        <c:crosses val="autoZero"/>
        <c:auto val="1"/>
        <c:lblAlgn val="ctr"/>
        <c:lblOffset val="100"/>
        <c:noMultiLvlLbl val="0"/>
      </c:catAx>
      <c:valAx>
        <c:axId val="153336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33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316407588288023"/>
          <c:y val="0.95099270924467771"/>
          <c:w val="0.18929676749481356"/>
          <c:h val="3.78961796442111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Boys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strRef>
              <c:f>Foglio1!$A$2:$A$5</c:f>
              <c:strCache>
                <c:ptCount val="3"/>
                <c:pt idx="0">
                  <c:v>Money</c:v>
                </c:pt>
                <c:pt idx="1">
                  <c:v>Vocation/Pleasure</c:v>
                </c:pt>
                <c:pt idx="2">
                  <c:v>Safety of employment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0.41</c:v>
                </c:pt>
                <c:pt idx="2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Girls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  <a:sp3d/>
          </c:spPr>
          <c:invertIfNegative val="0"/>
          <c:cat>
            <c:strRef>
              <c:f>Foglio1!$A$2:$A$5</c:f>
              <c:strCache>
                <c:ptCount val="3"/>
                <c:pt idx="0">
                  <c:v>Money</c:v>
                </c:pt>
                <c:pt idx="1">
                  <c:v>Vocation/Pleasure</c:v>
                </c:pt>
                <c:pt idx="2">
                  <c:v>Safety of employment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0.43</c:v>
                </c:pt>
                <c:pt idx="1">
                  <c:v>0.59</c:v>
                </c:pt>
                <c:pt idx="2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Foglio1!$A$2:$A$5</c:f>
              <c:strCache>
                <c:ptCount val="3"/>
                <c:pt idx="0">
                  <c:v>Money</c:v>
                </c:pt>
                <c:pt idx="1">
                  <c:v>Vocation/Pleasure</c:v>
                </c:pt>
                <c:pt idx="2">
                  <c:v>Safety of employment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336824"/>
        <c:axId val="153337216"/>
        <c:axId val="0"/>
      </c:bar3DChart>
      <c:catAx>
        <c:axId val="153336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337216"/>
        <c:crosses val="autoZero"/>
        <c:auto val="1"/>
        <c:lblAlgn val="ctr"/>
        <c:lblOffset val="100"/>
        <c:noMultiLvlLbl val="0"/>
      </c:catAx>
      <c:valAx>
        <c:axId val="15333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336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28248031496064E-2"/>
          <c:y val="3.780468517441652E-2"/>
          <c:w val="0.92023425196850395"/>
          <c:h val="0.84353734968397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Boys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3"/>
                <c:pt idx="0">
                  <c:v>School results      </c:v>
                </c:pt>
                <c:pt idx="1">
                  <c:v>Family</c:v>
                </c:pt>
                <c:pt idx="2">
                  <c:v>Interests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0.55000000000000004</c:v>
                </c:pt>
                <c:pt idx="2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Girls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3"/>
                <c:pt idx="0">
                  <c:v>School results      </c:v>
                </c:pt>
                <c:pt idx="1">
                  <c:v>Family</c:v>
                </c:pt>
                <c:pt idx="2">
                  <c:v>Interests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0.43</c:v>
                </c:pt>
                <c:pt idx="1">
                  <c:v>0.45</c:v>
                </c:pt>
                <c:pt idx="2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3"/>
                <c:pt idx="0">
                  <c:v>School results      </c:v>
                </c:pt>
                <c:pt idx="1">
                  <c:v>Family</c:v>
                </c:pt>
                <c:pt idx="2">
                  <c:v>Interests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8002912"/>
        <c:axId val="308003304"/>
      </c:barChart>
      <c:catAx>
        <c:axId val="30800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08003304"/>
        <c:crosses val="autoZero"/>
        <c:auto val="1"/>
        <c:lblAlgn val="ctr"/>
        <c:lblOffset val="100"/>
        <c:noMultiLvlLbl val="0"/>
      </c:catAx>
      <c:valAx>
        <c:axId val="30800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0800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0.507</cdr:x>
      <cdr:y>0</cdr:y>
    </cdr:from>
    <cdr:to>
      <cdr:x>0.53135</cdr:x>
      <cdr:y>0.10439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3847174" y="0"/>
          <a:ext cx="184730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it-IT" sz="2800" b="0" cap="none" spc="0" dirty="0">
            <a:ln w="0"/>
            <a:gradFill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/>
            </a:gradFill>
            <a:effectLst>
              <a:reflection blurRad="6350" stA="53000" endA="300" endPos="35500" dir="5400000" sy="-90000" algn="bl" rotWithShape="0"/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0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672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9301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633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5215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2379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0713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05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BE451C3-0FF4-47C4-B829-773ADF60F88C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1357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6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3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4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1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8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8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8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7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Survey young women reality in figures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Polo liceale mazzatinti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77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54330" y="0"/>
            <a:ext cx="109385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/>
            <a:r>
              <a:rPr lang="it-IT" sz="3000" dirty="0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/>
              </a:rPr>
              <a:t>WHAT SUBJECT ARE YOU GOOD AT?</a:t>
            </a: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308953991"/>
              </p:ext>
            </p:extLst>
          </p:nvPr>
        </p:nvGraphicFramePr>
        <p:xfrm>
          <a:off x="1954069" y="923330"/>
          <a:ext cx="8021204" cy="575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8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695090835"/>
              </p:ext>
            </p:extLst>
          </p:nvPr>
        </p:nvGraphicFramePr>
        <p:xfrm>
          <a:off x="1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54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185148551"/>
              </p:ext>
            </p:extLst>
          </p:nvPr>
        </p:nvGraphicFramePr>
        <p:xfrm>
          <a:off x="1794934" y="1371599"/>
          <a:ext cx="7588058" cy="5012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tangolo 1"/>
          <p:cNvSpPr/>
          <p:nvPr/>
        </p:nvSpPr>
        <p:spPr>
          <a:xfrm>
            <a:off x="522060" y="384464"/>
            <a:ext cx="95061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WHAT IS YOUR PURPOSE IN CHOOSING THESE STUDIES?</a:t>
            </a:r>
            <a:endParaRPr lang="it-IT" sz="28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61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2087325" y="166985"/>
            <a:ext cx="79944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WHAT HAS INFLUENCED YOUR CHOICE?</a:t>
            </a:r>
            <a:endParaRPr lang="it-IT" sz="32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1469975335"/>
              </p:ext>
            </p:extLst>
          </p:nvPr>
        </p:nvGraphicFramePr>
        <p:xfrm>
          <a:off x="2087325" y="91397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65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Sala riunioni ione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riunioni 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</TotalTime>
  <Words>38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Sala riunioni ione</vt:lpstr>
      <vt:lpstr>Survey young women reality in figures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young women reality in figures</dc:title>
  <dc:creator>026 Guest</dc:creator>
  <cp:lastModifiedBy>Guest A15</cp:lastModifiedBy>
  <cp:revision>8</cp:revision>
  <dcterms:created xsi:type="dcterms:W3CDTF">2015-03-30T09:54:56Z</dcterms:created>
  <dcterms:modified xsi:type="dcterms:W3CDTF">2015-03-30T12:58:58Z</dcterms:modified>
</cp:coreProperties>
</file>