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27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a:t>Щракнете, за да редактирате стила на подзаглавието в образеца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лавие и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bg-BG"/>
              <a:t>Редакт. стил загл. образец</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bg-BG"/>
              <a:t>Редакт. стил загл. образец</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Щракнете, за да редактирате стиловете на текста в образеца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ичка с име">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bg-BG"/>
              <a:t>Редакт. стил загл. образец</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ичка с име на цитат">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bg-BG"/>
              <a:t>Редакт. стил загл. образец</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Щракнете, за да редактирате стиловете на текста в образеца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или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bg-BG"/>
              <a:t>Редакт. стил загл. образец</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Щракнете, за да редактирате стиловете на текста в образеца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разд.">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bg-BG"/>
              <a:t>Редакт. стил загл. образец</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bg-BG"/>
              <a:t>Редакт. стил загл. образец</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bg-BG"/>
              <a:t>Редакт. стил загл. образец</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42A54C80-263E-416B-A8E0-580EDEADCBDC}" type="datetimeFigureOut">
              <a:rPr lang="en-US" dirty="0"/>
              <a:pPr/>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B61BEF0D-F0BB-DE4B-95CE-6DB70DBA9567}" type="datetimeFigureOut">
              <a:rPr lang="en-US" dirty="0"/>
              <a:pPr/>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xmlns="" id="{8F45C9F0-BD77-4EDA-8F1F-92AA751501B4}"/>
              </a:ext>
            </a:extLst>
          </p:cNvPr>
          <p:cNvSpPr>
            <a:spLocks noGrp="1"/>
          </p:cNvSpPr>
          <p:nvPr>
            <p:ph type="ctrTitle"/>
          </p:nvPr>
        </p:nvSpPr>
        <p:spPr>
          <a:xfrm>
            <a:off x="-1" y="285750"/>
            <a:ext cx="11072813" cy="3471863"/>
          </a:xfrm>
        </p:spPr>
        <p:txBody>
          <a:bodyPr/>
          <a:lstStyle/>
          <a:p>
            <a:pPr algn="ctr"/>
            <a:r>
              <a:rPr lang="en-US" dirty="0"/>
              <a:t>EUROPEAN </a:t>
            </a:r>
            <a:r>
              <a:rPr lang="en-US" dirty="0" smtClean="0"/>
              <a:t>INVESTMENT FUNDS</a:t>
            </a:r>
            <a:endParaRPr lang="bg-BG" dirty="0"/>
          </a:p>
        </p:txBody>
      </p:sp>
      <p:sp>
        <p:nvSpPr>
          <p:cNvPr id="3" name="Подзаглавие 2">
            <a:extLst>
              <a:ext uri="{FF2B5EF4-FFF2-40B4-BE49-F238E27FC236}">
                <a16:creationId xmlns:a16="http://schemas.microsoft.com/office/drawing/2014/main" xmlns="" id="{845289F7-4854-413E-BDBA-FA6407BD4ECC}"/>
              </a:ext>
            </a:extLst>
          </p:cNvPr>
          <p:cNvSpPr>
            <a:spLocks noGrp="1"/>
          </p:cNvSpPr>
          <p:nvPr>
            <p:ph type="subTitle" idx="1"/>
          </p:nvPr>
        </p:nvSpPr>
        <p:spPr>
          <a:xfrm>
            <a:off x="1507067" y="5529263"/>
            <a:ext cx="7766936" cy="1114425"/>
          </a:xfrm>
        </p:spPr>
        <p:txBody>
          <a:bodyPr/>
          <a:lstStyle/>
          <a:p>
            <a:r>
              <a:rPr lang="en-US" b="1" dirty="0">
                <a:solidFill>
                  <a:schemeClr val="accent2">
                    <a:lumMod val="50000"/>
                  </a:schemeClr>
                </a:solidFill>
              </a:rPr>
              <a:t>TSVETINA </a:t>
            </a:r>
            <a:r>
              <a:rPr lang="en-US" b="1" dirty="0" smtClean="0">
                <a:solidFill>
                  <a:schemeClr val="accent2">
                    <a:lumMod val="50000"/>
                  </a:schemeClr>
                </a:solidFill>
              </a:rPr>
              <a:t>TSVETANOVA – 9-th grade</a:t>
            </a:r>
          </a:p>
          <a:p>
            <a:r>
              <a:rPr lang="en-US" b="1" dirty="0" smtClean="0">
                <a:solidFill>
                  <a:schemeClr val="accent2">
                    <a:lumMod val="50000"/>
                  </a:schemeClr>
                </a:solidFill>
              </a:rPr>
              <a:t>Foreign  Language  School – Pleven, Bulgaria</a:t>
            </a:r>
          </a:p>
          <a:p>
            <a:endParaRPr lang="bg-BG" dirty="0"/>
          </a:p>
        </p:txBody>
      </p:sp>
      <p:pic>
        <p:nvPicPr>
          <p:cNvPr id="5" name="Картина 4">
            <a:extLst>
              <a:ext uri="{FF2B5EF4-FFF2-40B4-BE49-F238E27FC236}">
                <a16:creationId xmlns:a16="http://schemas.microsoft.com/office/drawing/2014/main" xmlns="" id="{C117AC7C-49D8-4CD5-9D91-CF953DED6117}"/>
              </a:ext>
            </a:extLst>
          </p:cNvPr>
          <p:cNvPicPr>
            <a:picLocks noChangeAspect="1"/>
          </p:cNvPicPr>
          <p:nvPr/>
        </p:nvPicPr>
        <p:blipFill>
          <a:blip r:embed="rId2"/>
          <a:stretch>
            <a:fillRect/>
          </a:stretch>
        </p:blipFill>
        <p:spPr>
          <a:xfrm>
            <a:off x="5629276" y="273589"/>
            <a:ext cx="6253532" cy="22764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H:\Цветина 9.е\IMG_20190926_094353.jpg"/>
          <p:cNvPicPr/>
          <p:nvPr/>
        </p:nvPicPr>
        <p:blipFill>
          <a:blip r:embed="rId3"/>
          <a:srcRect/>
          <a:stretch>
            <a:fillRect/>
          </a:stretch>
        </p:blipFill>
        <p:spPr bwMode="auto">
          <a:xfrm>
            <a:off x="214312" y="3943351"/>
            <a:ext cx="3214687" cy="2071236"/>
          </a:xfrm>
          <a:prstGeom prst="rect">
            <a:avLst/>
          </a:prstGeom>
          <a:noFill/>
          <a:ln w="9525">
            <a:noFill/>
            <a:miter lim="800000"/>
            <a:headEnd/>
            <a:tailEnd/>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428999" cy="810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Obraz 5" descr="Bez tytułu.png"/>
          <p:cNvPicPr/>
          <p:nvPr/>
        </p:nvPicPr>
        <p:blipFill>
          <a:blip r:embed="rId5" cstate="print">
            <a:extLst>
              <a:ext uri="{28A0092B-C50C-407E-A947-70E740481C1C}">
                <a14:useLocalDpi xmlns:a14="http://schemas.microsoft.com/office/drawing/2010/main" val="0"/>
              </a:ext>
            </a:extLst>
          </a:blip>
          <a:srcRect t="-3847" r="33878" b="-10255"/>
          <a:stretch>
            <a:fillRect/>
          </a:stretch>
        </p:blipFill>
        <p:spPr bwMode="auto">
          <a:xfrm>
            <a:off x="10283687" y="5292239"/>
            <a:ext cx="1696278" cy="1444695"/>
          </a:xfrm>
          <a:prstGeom prst="rect">
            <a:avLst/>
          </a:prstGeom>
          <a:noFill/>
        </p:spPr>
      </p:pic>
    </p:spTree>
    <p:extLst>
      <p:ext uri="{BB962C8B-B14F-4D97-AF65-F5344CB8AC3E}">
        <p14:creationId xmlns:p14="http://schemas.microsoft.com/office/powerpoint/2010/main" val="1679272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ово поле 1">
            <a:extLst>
              <a:ext uri="{FF2B5EF4-FFF2-40B4-BE49-F238E27FC236}">
                <a16:creationId xmlns:a16="http://schemas.microsoft.com/office/drawing/2014/main" xmlns="" id="{1EFF9391-20D9-4E34-BD2D-DA5D812348A1}"/>
              </a:ext>
            </a:extLst>
          </p:cNvPr>
          <p:cNvSpPr txBox="1"/>
          <p:nvPr/>
        </p:nvSpPr>
        <p:spPr>
          <a:xfrm>
            <a:off x="488273" y="3298977"/>
            <a:ext cx="7306322" cy="2862322"/>
          </a:xfrm>
          <a:prstGeom prst="rect">
            <a:avLst/>
          </a:prstGeom>
          <a:noFill/>
        </p:spPr>
        <p:txBody>
          <a:bodyPr wrap="square" rtlCol="0">
            <a:spAutoFit/>
          </a:bodyPr>
          <a:lstStyle/>
          <a:p>
            <a:r>
              <a:rPr lang="en-US" dirty="0"/>
              <a:t>The European Fund for Strategic Investments (EFSI) is a key element of an investment plan for Europe, designed to stimulate long-term economic growth and competitiveness in the European Union.</a:t>
            </a:r>
          </a:p>
          <a:p>
            <a:endParaRPr lang="en-US" dirty="0"/>
          </a:p>
          <a:p>
            <a:r>
              <a:rPr lang="en-US" dirty="0"/>
              <a:t>The purpose of the Fund is to support the use of public funding, including financing from the EU budget, to mobilize private investment for a wide range of projects carried out in the EU. The projects cover areas such as infrastructure, research and innovation, education, healthcare, information and communication technologies and more.</a:t>
            </a:r>
            <a:endParaRPr lang="bg-BG" dirty="0"/>
          </a:p>
        </p:txBody>
      </p:sp>
      <p:sp>
        <p:nvSpPr>
          <p:cNvPr id="3" name="Текстово поле 2">
            <a:extLst>
              <a:ext uri="{FF2B5EF4-FFF2-40B4-BE49-F238E27FC236}">
                <a16:creationId xmlns:a16="http://schemas.microsoft.com/office/drawing/2014/main" xmlns="" id="{C022F685-A1C3-4832-AAA0-70A1BEF8608E}"/>
              </a:ext>
            </a:extLst>
          </p:cNvPr>
          <p:cNvSpPr txBox="1"/>
          <p:nvPr/>
        </p:nvSpPr>
        <p:spPr>
          <a:xfrm>
            <a:off x="1707974" y="96536"/>
            <a:ext cx="6312023" cy="1200329"/>
          </a:xfrm>
          <a:prstGeom prst="rect">
            <a:avLst/>
          </a:prstGeom>
          <a:noFill/>
        </p:spPr>
        <p:txBody>
          <a:bodyPr wrap="square" rtlCol="0">
            <a:spAutoFit/>
          </a:bodyPr>
          <a:lstStyle/>
          <a:p>
            <a:pPr algn="ctr"/>
            <a:r>
              <a:rPr lang="en-US" sz="3600" dirty="0"/>
              <a:t>European Strategic Investment Fund</a:t>
            </a:r>
            <a:endParaRPr lang="bg-BG" sz="3600" dirty="0"/>
          </a:p>
        </p:txBody>
      </p:sp>
      <p:pic>
        <p:nvPicPr>
          <p:cNvPr id="5" name="Картина 4">
            <a:extLst>
              <a:ext uri="{FF2B5EF4-FFF2-40B4-BE49-F238E27FC236}">
                <a16:creationId xmlns:a16="http://schemas.microsoft.com/office/drawing/2014/main" xmlns="" id="{0C05CF2C-2207-4FF3-9836-0B7D30FD84E6}"/>
              </a:ext>
            </a:extLst>
          </p:cNvPr>
          <p:cNvPicPr>
            <a:picLocks noChangeAspect="1"/>
          </p:cNvPicPr>
          <p:nvPr/>
        </p:nvPicPr>
        <p:blipFill>
          <a:blip r:embed="rId2"/>
          <a:stretch>
            <a:fillRect/>
          </a:stretch>
        </p:blipFill>
        <p:spPr>
          <a:xfrm rot="852576">
            <a:off x="7537875" y="688749"/>
            <a:ext cx="3726824" cy="2485289"/>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835789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ово поле 1">
            <a:extLst>
              <a:ext uri="{FF2B5EF4-FFF2-40B4-BE49-F238E27FC236}">
                <a16:creationId xmlns:a16="http://schemas.microsoft.com/office/drawing/2014/main" xmlns="" id="{5E0C5448-0C51-4805-BC02-DF31A38A33D5}"/>
              </a:ext>
            </a:extLst>
          </p:cNvPr>
          <p:cNvSpPr txBox="1"/>
          <p:nvPr/>
        </p:nvSpPr>
        <p:spPr>
          <a:xfrm flipV="1">
            <a:off x="1083076" y="1162975"/>
            <a:ext cx="6294268" cy="62143"/>
          </a:xfrm>
          <a:prstGeom prst="rect">
            <a:avLst/>
          </a:prstGeom>
          <a:noFill/>
        </p:spPr>
        <p:txBody>
          <a:bodyPr wrap="square" rtlCol="0">
            <a:spAutoFit/>
          </a:bodyPr>
          <a:lstStyle/>
          <a:p>
            <a:endParaRPr lang="bg-BG" dirty="0"/>
          </a:p>
        </p:txBody>
      </p:sp>
      <p:sp>
        <p:nvSpPr>
          <p:cNvPr id="3" name="Текстово поле 2">
            <a:extLst>
              <a:ext uri="{FF2B5EF4-FFF2-40B4-BE49-F238E27FC236}">
                <a16:creationId xmlns:a16="http://schemas.microsoft.com/office/drawing/2014/main" xmlns="" id="{0F81DC83-128F-4B4B-9568-AD2A87595283}"/>
              </a:ext>
            </a:extLst>
          </p:cNvPr>
          <p:cNvSpPr txBox="1"/>
          <p:nvPr/>
        </p:nvSpPr>
        <p:spPr>
          <a:xfrm>
            <a:off x="2539014" y="117643"/>
            <a:ext cx="6045694" cy="646331"/>
          </a:xfrm>
          <a:prstGeom prst="rect">
            <a:avLst/>
          </a:prstGeom>
          <a:noFill/>
        </p:spPr>
        <p:txBody>
          <a:bodyPr wrap="square" rtlCol="0">
            <a:spAutoFit/>
          </a:bodyPr>
          <a:lstStyle/>
          <a:p>
            <a:r>
              <a:rPr lang="en-US" sz="3600" dirty="0"/>
              <a:t>European</a:t>
            </a:r>
            <a:r>
              <a:rPr lang="en-US" sz="3200" dirty="0"/>
              <a:t> Social Fund</a:t>
            </a:r>
            <a:endParaRPr lang="bg-BG" sz="3200" dirty="0"/>
          </a:p>
        </p:txBody>
      </p:sp>
      <p:sp>
        <p:nvSpPr>
          <p:cNvPr id="4" name="Текстово поле 3">
            <a:extLst>
              <a:ext uri="{FF2B5EF4-FFF2-40B4-BE49-F238E27FC236}">
                <a16:creationId xmlns:a16="http://schemas.microsoft.com/office/drawing/2014/main" xmlns="" id="{4FB476A8-0AFA-4AC4-AF8F-4E695EFD2E9B}"/>
              </a:ext>
            </a:extLst>
          </p:cNvPr>
          <p:cNvSpPr txBox="1"/>
          <p:nvPr/>
        </p:nvSpPr>
        <p:spPr>
          <a:xfrm>
            <a:off x="630315" y="1219770"/>
            <a:ext cx="8025413" cy="2246769"/>
          </a:xfrm>
          <a:prstGeom prst="rect">
            <a:avLst/>
          </a:prstGeom>
          <a:noFill/>
        </p:spPr>
        <p:txBody>
          <a:bodyPr wrap="square" rtlCol="0">
            <a:spAutoFit/>
          </a:bodyPr>
          <a:lstStyle/>
          <a:p>
            <a:r>
              <a:rPr lang="en-US" sz="2000" dirty="0"/>
              <a:t>Investments within the ESF cover all EU regions. More than EUR 80 billion is earmarked for human capital investment in the Member States for the period 2014-2020. In addition, at least EUR 3.2 billion has been allocated for the Youth Employment Initiative.</a:t>
            </a:r>
          </a:p>
          <a:p>
            <a:endParaRPr lang="en-US" sz="2000" dirty="0"/>
          </a:p>
          <a:p>
            <a:r>
              <a:rPr lang="en-US" sz="2000" dirty="0"/>
              <a:t>For the period 2014-2020, the ESF will focus on the four thematic objectives of cohesion policy:</a:t>
            </a:r>
            <a:endParaRPr lang="bg-BG" sz="2000" dirty="0"/>
          </a:p>
        </p:txBody>
      </p:sp>
      <p:sp>
        <p:nvSpPr>
          <p:cNvPr id="5" name="Текстово поле 4">
            <a:extLst>
              <a:ext uri="{FF2B5EF4-FFF2-40B4-BE49-F238E27FC236}">
                <a16:creationId xmlns:a16="http://schemas.microsoft.com/office/drawing/2014/main" xmlns="" id="{BEEAB8AB-4A24-45E0-B9BA-4887D8278C84}"/>
              </a:ext>
            </a:extLst>
          </p:cNvPr>
          <p:cNvSpPr txBox="1"/>
          <p:nvPr/>
        </p:nvSpPr>
        <p:spPr>
          <a:xfrm>
            <a:off x="3746378" y="3523334"/>
            <a:ext cx="5779363" cy="2031325"/>
          </a:xfrm>
          <a:prstGeom prst="rect">
            <a:avLst/>
          </a:prstGeom>
          <a:noFill/>
        </p:spPr>
        <p:txBody>
          <a:bodyPr wrap="square" rtlCol="0">
            <a:spAutoFit/>
          </a:bodyPr>
          <a:lstStyle/>
          <a:p>
            <a:pPr marL="285750" indent="-285750">
              <a:buFont typeface="Arial" panose="020B0604020202020204" pitchFamily="34" charset="0"/>
              <a:buChar char="•"/>
            </a:pPr>
            <a:r>
              <a:rPr lang="en-US" dirty="0"/>
              <a:t>promoting employment and supporting labor mobility.</a:t>
            </a:r>
          </a:p>
          <a:p>
            <a:pPr marL="285750" indent="-285750">
              <a:buFont typeface="Arial" panose="020B0604020202020204" pitchFamily="34" charset="0"/>
              <a:buChar char="•"/>
            </a:pPr>
            <a:r>
              <a:rPr lang="en-US" dirty="0"/>
              <a:t>promoting social inclusion and combating poverty</a:t>
            </a:r>
            <a:r>
              <a:rPr lang="bg-BG" dirty="0"/>
              <a:t> </a:t>
            </a:r>
            <a:r>
              <a:rPr lang="en-US" dirty="0"/>
              <a:t>investing in education</a:t>
            </a:r>
            <a:endParaRPr lang="bg-BG" dirty="0"/>
          </a:p>
          <a:p>
            <a:pPr marL="285750" indent="-285750">
              <a:buFont typeface="Arial" panose="020B0604020202020204" pitchFamily="34" charset="0"/>
              <a:buChar char="•"/>
            </a:pPr>
            <a:r>
              <a:rPr lang="en-US" dirty="0"/>
              <a:t>acquiring skills and lifelong learning</a:t>
            </a:r>
          </a:p>
          <a:p>
            <a:pPr marL="285750" indent="-285750">
              <a:buFont typeface="Arial" panose="020B0604020202020204" pitchFamily="34" charset="0"/>
              <a:buChar char="•"/>
            </a:pPr>
            <a:r>
              <a:rPr lang="en-US" dirty="0"/>
              <a:t>enhancing institutional capacity and effective public administration</a:t>
            </a:r>
            <a:endParaRPr lang="bg-BG" dirty="0"/>
          </a:p>
        </p:txBody>
      </p:sp>
      <p:sp>
        <p:nvSpPr>
          <p:cNvPr id="6" name="Овал 5">
            <a:extLst>
              <a:ext uri="{FF2B5EF4-FFF2-40B4-BE49-F238E27FC236}">
                <a16:creationId xmlns:a16="http://schemas.microsoft.com/office/drawing/2014/main" xmlns="" id="{429AC562-CECA-4557-8E12-47E1DA6B5BEB}"/>
              </a:ext>
            </a:extLst>
          </p:cNvPr>
          <p:cNvSpPr/>
          <p:nvPr/>
        </p:nvSpPr>
        <p:spPr>
          <a:xfrm>
            <a:off x="488273" y="3682638"/>
            <a:ext cx="2760954" cy="257406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a:t>In addition, 20% of ESF investment will go towards activities that improve social inclusion and fight poverty. This is called thematic concentration.</a:t>
            </a:r>
            <a:endParaRPr lang="bg-BG" sz="1400" dirty="0"/>
          </a:p>
        </p:txBody>
      </p:sp>
    </p:spTree>
    <p:extLst>
      <p:ext uri="{BB962C8B-B14F-4D97-AF65-F5344CB8AC3E}">
        <p14:creationId xmlns:p14="http://schemas.microsoft.com/office/powerpoint/2010/main" val="2737337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ово поле 1">
            <a:extLst>
              <a:ext uri="{FF2B5EF4-FFF2-40B4-BE49-F238E27FC236}">
                <a16:creationId xmlns:a16="http://schemas.microsoft.com/office/drawing/2014/main" xmlns="" id="{B9F1F539-B9ED-4291-9440-9782E7525DA9}"/>
              </a:ext>
            </a:extLst>
          </p:cNvPr>
          <p:cNvSpPr txBox="1"/>
          <p:nvPr/>
        </p:nvSpPr>
        <p:spPr>
          <a:xfrm>
            <a:off x="1411550" y="97653"/>
            <a:ext cx="6800295" cy="1200329"/>
          </a:xfrm>
          <a:prstGeom prst="rect">
            <a:avLst/>
          </a:prstGeom>
          <a:noFill/>
        </p:spPr>
        <p:txBody>
          <a:bodyPr wrap="square" rtlCol="0">
            <a:spAutoFit/>
          </a:bodyPr>
          <a:lstStyle/>
          <a:p>
            <a:pPr algn="ctr"/>
            <a:r>
              <a:rPr lang="en-US" sz="3600" dirty="0"/>
              <a:t>European Regional Development Fund</a:t>
            </a:r>
            <a:endParaRPr lang="bg-BG" sz="3600" dirty="0"/>
          </a:p>
        </p:txBody>
      </p:sp>
      <p:sp>
        <p:nvSpPr>
          <p:cNvPr id="4" name="Текстово поле 3">
            <a:extLst>
              <a:ext uri="{FF2B5EF4-FFF2-40B4-BE49-F238E27FC236}">
                <a16:creationId xmlns:a16="http://schemas.microsoft.com/office/drawing/2014/main" xmlns="" id="{ACC08BD9-0827-4BB2-B4E5-9F006CAD1598}"/>
              </a:ext>
            </a:extLst>
          </p:cNvPr>
          <p:cNvSpPr txBox="1"/>
          <p:nvPr/>
        </p:nvSpPr>
        <p:spPr>
          <a:xfrm>
            <a:off x="550415" y="1636994"/>
            <a:ext cx="9135122" cy="2031325"/>
          </a:xfrm>
          <a:prstGeom prst="rect">
            <a:avLst/>
          </a:prstGeom>
          <a:noFill/>
        </p:spPr>
        <p:txBody>
          <a:bodyPr wrap="square" rtlCol="0">
            <a:spAutoFit/>
          </a:bodyPr>
          <a:lstStyle/>
          <a:p>
            <a:r>
              <a:rPr lang="en-US" dirty="0"/>
              <a:t>The ERDF focuses its investments on several key priority areas. This is called "thematic concentration":</a:t>
            </a:r>
          </a:p>
          <a:p>
            <a:endParaRPr lang="en-US" dirty="0"/>
          </a:p>
          <a:p>
            <a:pPr marL="285750" indent="-285750">
              <a:buFont typeface="Arial" panose="020B0604020202020204" pitchFamily="34" charset="0"/>
              <a:buChar char="•"/>
            </a:pPr>
            <a:r>
              <a:rPr lang="en-US" dirty="0"/>
              <a:t>innovation and research;</a:t>
            </a:r>
          </a:p>
          <a:p>
            <a:pPr marL="285750" indent="-285750">
              <a:buFont typeface="Arial" panose="020B0604020202020204" pitchFamily="34" charset="0"/>
              <a:buChar char="•"/>
            </a:pPr>
            <a:r>
              <a:rPr lang="en-US" dirty="0"/>
              <a:t>the Digital Agenda;</a:t>
            </a:r>
          </a:p>
          <a:p>
            <a:pPr marL="285750" indent="-285750">
              <a:buFont typeface="Arial" panose="020B0604020202020204" pitchFamily="34" charset="0"/>
              <a:buChar char="•"/>
            </a:pPr>
            <a:r>
              <a:rPr lang="en-US" dirty="0"/>
              <a:t>support for small and medium-sized enterprises (SMEs);</a:t>
            </a:r>
          </a:p>
          <a:p>
            <a:pPr marL="285750" indent="-285750">
              <a:buFont typeface="Arial" panose="020B0604020202020204" pitchFamily="34" charset="0"/>
              <a:buChar char="•"/>
            </a:pPr>
            <a:r>
              <a:rPr lang="en-US" dirty="0"/>
              <a:t>a low carbon economy.</a:t>
            </a:r>
            <a:endParaRPr lang="bg-BG" dirty="0"/>
          </a:p>
        </p:txBody>
      </p:sp>
      <p:sp>
        <p:nvSpPr>
          <p:cNvPr id="7" name="Овал 6">
            <a:extLst>
              <a:ext uri="{FF2B5EF4-FFF2-40B4-BE49-F238E27FC236}">
                <a16:creationId xmlns:a16="http://schemas.microsoft.com/office/drawing/2014/main" xmlns="" id="{C5851DB8-5C35-4B21-9094-A8A6C9CA0903}"/>
              </a:ext>
            </a:extLst>
          </p:cNvPr>
          <p:cNvSpPr/>
          <p:nvPr/>
        </p:nvSpPr>
        <p:spPr>
          <a:xfrm>
            <a:off x="6224875" y="3354248"/>
            <a:ext cx="3371886" cy="316489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The ERDF aims to strengthen economic and social cohesion in the European Union by restoring the distorted equilibrium between its regions.</a:t>
            </a:r>
          </a:p>
        </p:txBody>
      </p:sp>
      <p:sp>
        <p:nvSpPr>
          <p:cNvPr id="9" name="Текстово поле 8">
            <a:extLst>
              <a:ext uri="{FF2B5EF4-FFF2-40B4-BE49-F238E27FC236}">
                <a16:creationId xmlns:a16="http://schemas.microsoft.com/office/drawing/2014/main" xmlns="" id="{62EC847A-1C90-4FED-9351-879D98608D45}"/>
              </a:ext>
            </a:extLst>
          </p:cNvPr>
          <p:cNvSpPr txBox="1"/>
          <p:nvPr/>
        </p:nvSpPr>
        <p:spPr>
          <a:xfrm flipH="1">
            <a:off x="7502963" y="3354248"/>
            <a:ext cx="628984" cy="1111220"/>
          </a:xfrm>
          <a:prstGeom prst="rect">
            <a:avLst/>
          </a:prstGeom>
          <a:noFill/>
        </p:spPr>
        <p:txBody>
          <a:bodyPr wrap="square" rtlCol="0">
            <a:spAutoFit/>
          </a:bodyPr>
          <a:lstStyle/>
          <a:p>
            <a:endParaRPr lang="bg-BG" dirty="0"/>
          </a:p>
        </p:txBody>
      </p:sp>
      <p:pic>
        <p:nvPicPr>
          <p:cNvPr id="11" name="Картина 10">
            <a:extLst>
              <a:ext uri="{FF2B5EF4-FFF2-40B4-BE49-F238E27FC236}">
                <a16:creationId xmlns:a16="http://schemas.microsoft.com/office/drawing/2014/main" xmlns="" id="{21592BD8-A218-472C-AE61-709DB1244BD1}"/>
              </a:ext>
            </a:extLst>
          </p:cNvPr>
          <p:cNvPicPr>
            <a:picLocks noChangeAspect="1"/>
          </p:cNvPicPr>
          <p:nvPr/>
        </p:nvPicPr>
        <p:blipFill>
          <a:blip r:embed="rId2"/>
          <a:stretch>
            <a:fillRect/>
          </a:stretch>
        </p:blipFill>
        <p:spPr>
          <a:xfrm>
            <a:off x="629297" y="4295912"/>
            <a:ext cx="5200141" cy="1829679"/>
          </a:xfrm>
          <a:prstGeom prst="rect">
            <a:avLst/>
          </a:prstGeom>
        </p:spPr>
      </p:pic>
    </p:spTree>
    <p:extLst>
      <p:ext uri="{BB962C8B-B14F-4D97-AF65-F5344CB8AC3E}">
        <p14:creationId xmlns:p14="http://schemas.microsoft.com/office/powerpoint/2010/main" val="2435298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ово поле 1">
            <a:extLst>
              <a:ext uri="{FF2B5EF4-FFF2-40B4-BE49-F238E27FC236}">
                <a16:creationId xmlns:a16="http://schemas.microsoft.com/office/drawing/2014/main" xmlns="" id="{EA463C8F-E396-4AA7-B22C-AC4E3551B012}"/>
              </a:ext>
            </a:extLst>
          </p:cNvPr>
          <p:cNvSpPr txBox="1"/>
          <p:nvPr/>
        </p:nvSpPr>
        <p:spPr>
          <a:xfrm>
            <a:off x="2840855" y="284085"/>
            <a:ext cx="4722920" cy="646331"/>
          </a:xfrm>
          <a:prstGeom prst="rect">
            <a:avLst/>
          </a:prstGeom>
          <a:noFill/>
        </p:spPr>
        <p:txBody>
          <a:bodyPr wrap="square" rtlCol="0">
            <a:spAutoFit/>
          </a:bodyPr>
          <a:lstStyle/>
          <a:p>
            <a:pPr algn="ctr"/>
            <a:r>
              <a:rPr lang="en-US" sz="3600"/>
              <a:t>EU Solidarity Fund</a:t>
            </a:r>
            <a:endParaRPr lang="bg-BG" sz="3600" dirty="0"/>
          </a:p>
        </p:txBody>
      </p:sp>
      <p:sp>
        <p:nvSpPr>
          <p:cNvPr id="3" name="Текстово поле 2">
            <a:extLst>
              <a:ext uri="{FF2B5EF4-FFF2-40B4-BE49-F238E27FC236}">
                <a16:creationId xmlns:a16="http://schemas.microsoft.com/office/drawing/2014/main" xmlns="" id="{2522081E-9D72-4BD0-A58B-153DE574559B}"/>
              </a:ext>
            </a:extLst>
          </p:cNvPr>
          <p:cNvSpPr txBox="1"/>
          <p:nvPr/>
        </p:nvSpPr>
        <p:spPr>
          <a:xfrm>
            <a:off x="603682" y="1393793"/>
            <a:ext cx="8815526" cy="2554545"/>
          </a:xfrm>
          <a:prstGeom prst="rect">
            <a:avLst/>
          </a:prstGeom>
          <a:noFill/>
        </p:spPr>
        <p:txBody>
          <a:bodyPr wrap="square" rtlCol="0">
            <a:spAutoFit/>
          </a:bodyPr>
          <a:lstStyle/>
          <a:p>
            <a:r>
              <a:rPr lang="en-US" sz="2000" dirty="0"/>
              <a:t>The European Union Solidarity Fund (EUSF) was created to respond to major natural disasters and to express European solidarity with regions affected by disasters within Europe. The fund was created as a result of the severe floods in Central Europe in the summer of 2002. It has since been used in 80 different disasters caused by natural disasters such as floods, forest fires, earthquakes, storms and drought. So far, the Fund has provided assistance to 24 different European countries amounting to over </a:t>
            </a:r>
            <a:endParaRPr lang="en-US" sz="2000" dirty="0" smtClean="0"/>
          </a:p>
          <a:p>
            <a:r>
              <a:rPr lang="en-US" sz="2000" dirty="0" smtClean="0"/>
              <a:t>€ </a:t>
            </a:r>
            <a:r>
              <a:rPr lang="en-US" sz="2000" dirty="0"/>
              <a:t>5 billion. </a:t>
            </a:r>
            <a:endParaRPr lang="bg-BG" sz="2000" dirty="0"/>
          </a:p>
        </p:txBody>
      </p:sp>
      <p:pic>
        <p:nvPicPr>
          <p:cNvPr id="5" name="Картина 4">
            <a:extLst>
              <a:ext uri="{FF2B5EF4-FFF2-40B4-BE49-F238E27FC236}">
                <a16:creationId xmlns:a16="http://schemas.microsoft.com/office/drawing/2014/main" xmlns="" id="{E60AD123-FE82-461D-B835-3D431748B595}"/>
              </a:ext>
            </a:extLst>
          </p:cNvPr>
          <p:cNvPicPr>
            <a:picLocks noChangeAspect="1"/>
          </p:cNvPicPr>
          <p:nvPr/>
        </p:nvPicPr>
        <p:blipFill>
          <a:blip r:embed="rId2"/>
          <a:stretch>
            <a:fillRect/>
          </a:stretch>
        </p:blipFill>
        <p:spPr>
          <a:xfrm>
            <a:off x="4113321" y="4068566"/>
            <a:ext cx="4524652" cy="2505349"/>
          </a:xfrm>
          <a:prstGeom prst="ellipse">
            <a:avLst/>
          </a:prstGeom>
          <a:ln>
            <a:noFill/>
          </a:ln>
          <a:effectLst>
            <a:softEdge rad="112500"/>
          </a:effectLst>
        </p:spPr>
      </p:pic>
    </p:spTree>
    <p:extLst>
      <p:ext uri="{BB962C8B-B14F-4D97-AF65-F5344CB8AC3E}">
        <p14:creationId xmlns:p14="http://schemas.microsoft.com/office/powerpoint/2010/main" val="913573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Фасети">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TotalTime>
  <Words>397</Words>
  <Application>Microsoft Office PowerPoint</Application>
  <PresentationFormat>По избор</PresentationFormat>
  <Paragraphs>27</Paragraphs>
  <Slides>5</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5</vt:i4>
      </vt:variant>
    </vt:vector>
  </HeadingPairs>
  <TitlesOfParts>
    <vt:vector size="6" baseType="lpstr">
      <vt:lpstr>Фасети</vt:lpstr>
      <vt:lpstr>EUROPEAN INVESTMENT FUNDS</vt:lpstr>
      <vt:lpstr>Презентация на PowerPoint</vt:lpstr>
      <vt:lpstr>Презентация на PowerPoint</vt:lpstr>
      <vt:lpstr>Презентация на PowerPoint</vt:lpstr>
      <vt:lpstr>Презентация на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INVESTMENT</dc:title>
  <dc:creator>Asus</dc:creator>
  <cp:lastModifiedBy>Win7</cp:lastModifiedBy>
  <cp:revision>9</cp:revision>
  <dcterms:created xsi:type="dcterms:W3CDTF">2020-05-06T11:30:48Z</dcterms:created>
  <dcterms:modified xsi:type="dcterms:W3CDTF">2020-10-01T11:40:18Z</dcterms:modified>
</cp:coreProperties>
</file>