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58" r:id="rId4"/>
    <p:sldId id="268" r:id="rId5"/>
    <p:sldId id="264" r:id="rId6"/>
    <p:sldId id="265" r:id="rId7"/>
    <p:sldId id="274" r:id="rId8"/>
    <p:sldId id="263" r:id="rId9"/>
    <p:sldId id="269" r:id="rId10"/>
    <p:sldId id="270" r:id="rId11"/>
    <p:sldId id="271" r:id="rId12"/>
    <p:sldId id="272" r:id="rId13"/>
    <p:sldId id="275" r:id="rId14"/>
    <p:sldId id="276" r:id="rId15"/>
    <p:sldId id="277" r:id="rId16"/>
    <p:sldId id="273"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0"/>
  </p:normalViewPr>
  <p:slideViewPr>
    <p:cSldViewPr>
      <p:cViewPr varScale="1">
        <p:scale>
          <a:sx n="80" d="100"/>
          <a:sy n="80" d="100"/>
        </p:scale>
        <p:origin x="-96" y="-39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bg>
      <p:bgRef idx="1001">
        <a:schemeClr val="bg1"/>
      </p:bgRef>
    </p:bg>
    <p:spTree>
      <p:nvGrpSpPr>
        <p:cNvPr id="1" name=""/>
        <p:cNvGrpSpPr/>
        <p:nvPr/>
      </p:nvGrpSpPr>
      <p:grpSpPr>
        <a:xfrm>
          <a:off x="0" y="0"/>
          <a:ext cx="0" cy="0"/>
          <a:chOff x="0" y="0"/>
          <a:chExt cx="0" cy="0"/>
        </a:xfrm>
      </p:grpSpPr>
      <p:sp>
        <p:nvSpPr>
          <p:cNvPr id="8" name="Titlu 7"/>
          <p:cNvSpPr>
            <a:spLocks noGrp="1"/>
          </p:cNvSpPr>
          <p:nvPr>
            <p:ph type="ctrTitle"/>
          </p:nvPr>
        </p:nvSpPr>
        <p:spPr>
          <a:xfrm>
            <a:off x="3048000" y="3124200"/>
            <a:ext cx="8229600" cy="1894362"/>
          </a:xfrm>
        </p:spPr>
        <p:txBody>
          <a:bodyPr/>
          <a:lstStyle>
            <a:lvl1pPr>
              <a:defRPr b="1"/>
            </a:lvl1pPr>
          </a:lstStyle>
          <a:p>
            <a:r>
              <a:rPr kumimoji="0" lang="ro-RO"/>
              <a:t>Faceți clic pentru a edita stilul de titlu Coordonator</a:t>
            </a:r>
            <a:endParaRPr kumimoji="0" lang="en-US"/>
          </a:p>
        </p:txBody>
      </p:sp>
      <p:sp>
        <p:nvSpPr>
          <p:cNvPr id="9" name="Subtitlu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o-RO"/>
              <a:t>Faceți clic pentru editarea stilului de subtitlu al coordonatorului</a:t>
            </a:r>
            <a:endParaRPr kumimoji="0" lang="en-US"/>
          </a:p>
        </p:txBody>
      </p:sp>
      <p:sp>
        <p:nvSpPr>
          <p:cNvPr id="28" name="Substituent dată 27"/>
          <p:cNvSpPr>
            <a:spLocks noGrp="1"/>
          </p:cNvSpPr>
          <p:nvPr>
            <p:ph type="dt" sz="half" idx="10"/>
          </p:nvPr>
        </p:nvSpPr>
        <p:spPr bwMode="auto">
          <a:xfrm rot="5400000">
            <a:off x="10733828" y="1110597"/>
            <a:ext cx="2286000" cy="508000"/>
          </a:xfrm>
        </p:spPr>
        <p:txBody>
          <a:bodyPr/>
          <a:lstStyle/>
          <a:p>
            <a:fld id="{9110D44E-7299-4525-90C4-6AD2EFA8BD02}" type="datetimeFigureOut">
              <a:rPr lang="en-US" smtClean="0"/>
              <a:pPr/>
              <a:t>4/20/2021</a:t>
            </a:fld>
            <a:endParaRPr lang="en-US"/>
          </a:p>
        </p:txBody>
      </p:sp>
      <p:sp>
        <p:nvSpPr>
          <p:cNvPr id="17" name="Substituent subsol 16"/>
          <p:cNvSpPr>
            <a:spLocks noGrp="1"/>
          </p:cNvSpPr>
          <p:nvPr>
            <p:ph type="ftr" sz="quarter" idx="11"/>
          </p:nvPr>
        </p:nvSpPr>
        <p:spPr bwMode="auto">
          <a:xfrm rot="5400000">
            <a:off x="10045959" y="4117661"/>
            <a:ext cx="3657600" cy="512064"/>
          </a:xfrm>
        </p:spPr>
        <p:txBody>
          <a:bodyPr/>
          <a:lstStyle/>
          <a:p>
            <a:endParaRPr lang="en-US"/>
          </a:p>
        </p:txBody>
      </p:sp>
      <p:sp>
        <p:nvSpPr>
          <p:cNvPr id="10" name="Dreptunghi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Dreptunghi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Dreptunghi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Dreptunghi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Conector drept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Conector drept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0" name="Conector drept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Conector drept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Conector drept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2" name="Conector drept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7" name="Dreptunghi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Substituent număr diapozitiv 28"/>
          <p:cNvSpPr>
            <a:spLocks noGrp="1"/>
          </p:cNvSpPr>
          <p:nvPr>
            <p:ph type="sldNum" sz="quarter" idx="12"/>
          </p:nvPr>
        </p:nvSpPr>
        <p:spPr bwMode="auto">
          <a:xfrm>
            <a:off x="1767392" y="4928702"/>
            <a:ext cx="812800" cy="517524"/>
          </a:xfrm>
        </p:spPr>
        <p:txBody>
          <a:bodyPr/>
          <a:lstStyle/>
          <a:p>
            <a:fld id="{C396857A-5095-49D8-BC53-054BABC5E8E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a:t>Faceți clic pentru a edita stilul de titlu Coordonator</a:t>
            </a:r>
            <a:endParaRPr kumimoji="0" lang="en-US"/>
          </a:p>
        </p:txBody>
      </p:sp>
      <p:sp>
        <p:nvSpPr>
          <p:cNvPr id="3" name="Substituent text vertical 2"/>
          <p:cNvSpPr>
            <a:spLocks noGrp="1"/>
          </p:cNvSpPr>
          <p:nvPr>
            <p:ph type="body" orient="vert" idx="1"/>
          </p:nvPr>
        </p:nvSpPr>
        <p:spPr/>
        <p:txBody>
          <a:bodyPr vert="eaVert"/>
          <a:lstStyle/>
          <a:p>
            <a:pPr lvl="0" eaLnBrk="1" latinLnBrk="0" hangingPunct="1"/>
            <a:r>
              <a:rPr lang="ro-RO"/>
              <a:t>Faceți clic pentru a edita stilurile de text Coordonator</a:t>
            </a:r>
          </a:p>
          <a:p>
            <a:pPr lvl="1" eaLnBrk="1" latinLnBrk="0" hangingPunct="1"/>
            <a:r>
              <a:rPr lang="ro-RO"/>
              <a:t>Al doilea nivel</a:t>
            </a:r>
          </a:p>
          <a:p>
            <a:pPr lvl="2" eaLnBrk="1" latinLnBrk="0" hangingPunct="1"/>
            <a:r>
              <a:rPr lang="ro-RO"/>
              <a:t>Al treilea nivel</a:t>
            </a:r>
          </a:p>
          <a:p>
            <a:pPr lvl="3" eaLnBrk="1" latinLnBrk="0" hangingPunct="1"/>
            <a:r>
              <a:rPr lang="ro-RO"/>
              <a:t>Al patrulea nivel</a:t>
            </a:r>
          </a:p>
          <a:p>
            <a:pPr lvl="4" eaLnBrk="1" latinLnBrk="0" hangingPunct="1"/>
            <a:r>
              <a:rPr lang="ro-RO"/>
              <a:t>Al cincilea nivel</a:t>
            </a:r>
            <a:endParaRPr kumimoji="0" lang="en-US"/>
          </a:p>
        </p:txBody>
      </p:sp>
      <p:sp>
        <p:nvSpPr>
          <p:cNvPr id="4" name="Substituent dată 3"/>
          <p:cNvSpPr>
            <a:spLocks noGrp="1"/>
          </p:cNvSpPr>
          <p:nvPr>
            <p:ph type="dt" sz="half" idx="10"/>
          </p:nvPr>
        </p:nvSpPr>
        <p:spPr/>
        <p:txBody>
          <a:bodyPr/>
          <a:lstStyle/>
          <a:p>
            <a:fld id="{9110D44E-7299-4525-90C4-6AD2EFA8BD02}" type="datetimeFigureOut">
              <a:rPr lang="en-US" smtClean="0"/>
              <a:pPr/>
              <a:t>4/20/2021</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C396857A-5095-49D8-BC53-054BABC5E8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8839200" y="274640"/>
            <a:ext cx="2235200" cy="5851525"/>
          </a:xfrm>
        </p:spPr>
        <p:txBody>
          <a:bodyPr vert="eaVert"/>
          <a:lstStyle/>
          <a:p>
            <a:r>
              <a:rPr kumimoji="0" lang="ro-RO"/>
              <a:t>Faceți clic pentru a edita stilul de titlu Coordonator</a:t>
            </a:r>
            <a:endParaRPr kumimoji="0" lang="en-US"/>
          </a:p>
        </p:txBody>
      </p:sp>
      <p:sp>
        <p:nvSpPr>
          <p:cNvPr id="3" name="Substituent text vertical 2"/>
          <p:cNvSpPr>
            <a:spLocks noGrp="1"/>
          </p:cNvSpPr>
          <p:nvPr>
            <p:ph type="body" orient="vert" idx="1"/>
          </p:nvPr>
        </p:nvSpPr>
        <p:spPr>
          <a:xfrm>
            <a:off x="609600" y="274639"/>
            <a:ext cx="8026400" cy="5851525"/>
          </a:xfrm>
        </p:spPr>
        <p:txBody>
          <a:bodyPr vert="eaVert"/>
          <a:lstStyle/>
          <a:p>
            <a:pPr lvl="0" eaLnBrk="1" latinLnBrk="0" hangingPunct="1"/>
            <a:r>
              <a:rPr lang="ro-RO"/>
              <a:t>Faceți clic pentru a edita stilurile de text Coordonator</a:t>
            </a:r>
          </a:p>
          <a:p>
            <a:pPr lvl="1" eaLnBrk="1" latinLnBrk="0" hangingPunct="1"/>
            <a:r>
              <a:rPr lang="ro-RO"/>
              <a:t>Al doilea nivel</a:t>
            </a:r>
          </a:p>
          <a:p>
            <a:pPr lvl="2" eaLnBrk="1" latinLnBrk="0" hangingPunct="1"/>
            <a:r>
              <a:rPr lang="ro-RO"/>
              <a:t>Al treilea nivel</a:t>
            </a:r>
          </a:p>
          <a:p>
            <a:pPr lvl="3" eaLnBrk="1" latinLnBrk="0" hangingPunct="1"/>
            <a:r>
              <a:rPr lang="ro-RO"/>
              <a:t>Al patrulea nivel</a:t>
            </a:r>
          </a:p>
          <a:p>
            <a:pPr lvl="4" eaLnBrk="1" latinLnBrk="0" hangingPunct="1"/>
            <a:r>
              <a:rPr lang="ro-RO"/>
              <a:t>Al cincilea nivel</a:t>
            </a:r>
            <a:endParaRPr kumimoji="0" lang="en-US"/>
          </a:p>
        </p:txBody>
      </p:sp>
      <p:sp>
        <p:nvSpPr>
          <p:cNvPr id="4" name="Substituent dată 3"/>
          <p:cNvSpPr>
            <a:spLocks noGrp="1"/>
          </p:cNvSpPr>
          <p:nvPr>
            <p:ph type="dt" sz="half" idx="10"/>
          </p:nvPr>
        </p:nvSpPr>
        <p:spPr/>
        <p:txBody>
          <a:bodyPr/>
          <a:lstStyle/>
          <a:p>
            <a:fld id="{9110D44E-7299-4525-90C4-6AD2EFA8BD02}" type="datetimeFigureOut">
              <a:rPr lang="en-US" smtClean="0"/>
              <a:pPr/>
              <a:t>4/20/2021</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C396857A-5095-49D8-BC53-054BABC5E8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a:t>Faceți clic pentru a edita stilul de titlu Coordonator</a:t>
            </a:r>
            <a:endParaRPr kumimoji="0" lang="en-US"/>
          </a:p>
        </p:txBody>
      </p:sp>
      <p:sp>
        <p:nvSpPr>
          <p:cNvPr id="8" name="Substituent conținut 7"/>
          <p:cNvSpPr>
            <a:spLocks noGrp="1"/>
          </p:cNvSpPr>
          <p:nvPr>
            <p:ph sz="quarter" idx="1"/>
          </p:nvPr>
        </p:nvSpPr>
        <p:spPr>
          <a:xfrm>
            <a:off x="609600" y="1600200"/>
            <a:ext cx="9956800" cy="4873752"/>
          </a:xfrm>
        </p:spPr>
        <p:txBody>
          <a:bodyPr/>
          <a:lstStyle/>
          <a:p>
            <a:pPr lvl="0" eaLnBrk="1" latinLnBrk="0" hangingPunct="1"/>
            <a:r>
              <a:rPr lang="ro-RO"/>
              <a:t>Faceți clic pentru a edita stilurile de text Coordonator</a:t>
            </a:r>
          </a:p>
          <a:p>
            <a:pPr lvl="1" eaLnBrk="1" latinLnBrk="0" hangingPunct="1"/>
            <a:r>
              <a:rPr lang="ro-RO"/>
              <a:t>Al doilea nivel</a:t>
            </a:r>
          </a:p>
          <a:p>
            <a:pPr lvl="2" eaLnBrk="1" latinLnBrk="0" hangingPunct="1"/>
            <a:r>
              <a:rPr lang="ro-RO"/>
              <a:t>Al treilea nivel</a:t>
            </a:r>
          </a:p>
          <a:p>
            <a:pPr lvl="3" eaLnBrk="1" latinLnBrk="0" hangingPunct="1"/>
            <a:r>
              <a:rPr lang="ro-RO"/>
              <a:t>Al patrulea nivel</a:t>
            </a:r>
          </a:p>
          <a:p>
            <a:pPr lvl="4" eaLnBrk="1" latinLnBrk="0" hangingPunct="1"/>
            <a:r>
              <a:rPr lang="ro-RO"/>
              <a:t>Al cincilea nivel</a:t>
            </a:r>
            <a:endParaRPr kumimoji="0" lang="en-US"/>
          </a:p>
        </p:txBody>
      </p:sp>
      <p:sp>
        <p:nvSpPr>
          <p:cNvPr id="7" name="Substituent dată 6"/>
          <p:cNvSpPr>
            <a:spLocks noGrp="1"/>
          </p:cNvSpPr>
          <p:nvPr>
            <p:ph type="dt" sz="half" idx="14"/>
          </p:nvPr>
        </p:nvSpPr>
        <p:spPr/>
        <p:txBody>
          <a:bodyPr rtlCol="0"/>
          <a:lstStyle/>
          <a:p>
            <a:fld id="{9110D44E-7299-4525-90C4-6AD2EFA8BD02}" type="datetimeFigureOut">
              <a:rPr lang="en-US" smtClean="0"/>
              <a:pPr/>
              <a:t>4/20/2021</a:t>
            </a:fld>
            <a:endParaRPr lang="en-US"/>
          </a:p>
        </p:txBody>
      </p:sp>
      <p:sp>
        <p:nvSpPr>
          <p:cNvPr id="9" name="Substituent număr diapozitiv 8"/>
          <p:cNvSpPr>
            <a:spLocks noGrp="1"/>
          </p:cNvSpPr>
          <p:nvPr>
            <p:ph type="sldNum" sz="quarter" idx="15"/>
          </p:nvPr>
        </p:nvSpPr>
        <p:spPr/>
        <p:txBody>
          <a:bodyPr rtlCol="0"/>
          <a:lstStyle/>
          <a:p>
            <a:fld id="{C396857A-5095-49D8-BC53-054BABC5E8E7}" type="slidenum">
              <a:rPr lang="en-US" smtClean="0"/>
              <a:pPr/>
              <a:t>‹#›</a:t>
            </a:fld>
            <a:endParaRPr lang="en-US"/>
          </a:p>
        </p:txBody>
      </p:sp>
      <p:sp>
        <p:nvSpPr>
          <p:cNvPr id="10" name="Substituent subsol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ntet secțiune">
    <p:bg>
      <p:bgRef idx="1001">
        <a:schemeClr val="bg2"/>
      </p:bgRef>
    </p:bg>
    <p:spTree>
      <p:nvGrpSpPr>
        <p:cNvPr id="1" name=""/>
        <p:cNvGrpSpPr/>
        <p:nvPr/>
      </p:nvGrpSpPr>
      <p:grpSpPr>
        <a:xfrm>
          <a:off x="0" y="0"/>
          <a:ext cx="0" cy="0"/>
          <a:chOff x="0" y="0"/>
          <a:chExt cx="0" cy="0"/>
        </a:xfrm>
      </p:grpSpPr>
      <p:sp>
        <p:nvSpPr>
          <p:cNvPr id="2" name="Titlu 1"/>
          <p:cNvSpPr>
            <a:spLocks noGrp="1"/>
          </p:cNvSpPr>
          <p:nvPr>
            <p:ph type="title"/>
          </p:nvPr>
        </p:nvSpPr>
        <p:spPr>
          <a:xfrm>
            <a:off x="3048000" y="2895600"/>
            <a:ext cx="8229600" cy="2053590"/>
          </a:xfrm>
        </p:spPr>
        <p:txBody>
          <a:bodyPr/>
          <a:lstStyle>
            <a:lvl1pPr algn="l">
              <a:buNone/>
              <a:defRPr sz="3000" b="1" cap="small" baseline="0"/>
            </a:lvl1pPr>
          </a:lstStyle>
          <a:p>
            <a:r>
              <a:rPr kumimoji="0" lang="ro-RO"/>
              <a:t>Faceți clic pentru a edita stilul de titlu Coordonator</a:t>
            </a:r>
            <a:endParaRPr kumimoji="0" lang="en-US"/>
          </a:p>
        </p:txBody>
      </p:sp>
      <p:sp>
        <p:nvSpPr>
          <p:cNvPr id="3" name="Substituent text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o-RO"/>
              <a:t>Faceți clic pentru a edita stilurile de text Coordonator</a:t>
            </a:r>
          </a:p>
        </p:txBody>
      </p:sp>
      <p:sp>
        <p:nvSpPr>
          <p:cNvPr id="4" name="Substituent dată 3"/>
          <p:cNvSpPr>
            <a:spLocks noGrp="1"/>
          </p:cNvSpPr>
          <p:nvPr>
            <p:ph type="dt" sz="half" idx="10"/>
          </p:nvPr>
        </p:nvSpPr>
        <p:spPr bwMode="auto">
          <a:xfrm rot="5400000">
            <a:off x="10732008" y="1106932"/>
            <a:ext cx="2286000" cy="508000"/>
          </a:xfrm>
        </p:spPr>
        <p:txBody>
          <a:bodyPr/>
          <a:lstStyle/>
          <a:p>
            <a:fld id="{9110D44E-7299-4525-90C4-6AD2EFA8BD02}" type="datetimeFigureOut">
              <a:rPr lang="en-US" smtClean="0"/>
              <a:pPr/>
              <a:t>4/20/2021</a:t>
            </a:fld>
            <a:endParaRPr lang="en-US"/>
          </a:p>
        </p:txBody>
      </p:sp>
      <p:sp>
        <p:nvSpPr>
          <p:cNvPr id="5" name="Substituent subsol 4"/>
          <p:cNvSpPr>
            <a:spLocks noGrp="1"/>
          </p:cNvSpPr>
          <p:nvPr>
            <p:ph type="ftr" sz="quarter" idx="11"/>
          </p:nvPr>
        </p:nvSpPr>
        <p:spPr bwMode="auto">
          <a:xfrm rot="5400000">
            <a:off x="10046208" y="4114800"/>
            <a:ext cx="3657600" cy="512064"/>
          </a:xfrm>
        </p:spPr>
        <p:txBody>
          <a:bodyPr/>
          <a:lstStyle/>
          <a:p>
            <a:endParaRPr lang="en-US"/>
          </a:p>
        </p:txBody>
      </p:sp>
      <p:sp>
        <p:nvSpPr>
          <p:cNvPr id="9" name="Dreptunghi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Dreptunghi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Dreptunghi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Dreptunghi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Conector drept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Conector drept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Conector drept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Conector drept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7" name="Conector drept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Dreptunghi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Conector drept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6" name="Substituent număr diapozitiv 5"/>
          <p:cNvSpPr>
            <a:spLocks noGrp="1"/>
          </p:cNvSpPr>
          <p:nvPr>
            <p:ph type="sldNum" sz="quarter" idx="12"/>
          </p:nvPr>
        </p:nvSpPr>
        <p:spPr bwMode="auto">
          <a:xfrm>
            <a:off x="1787488" y="4928702"/>
            <a:ext cx="812800" cy="517524"/>
          </a:xfrm>
        </p:spPr>
        <p:txBody>
          <a:bodyPr/>
          <a:lstStyle/>
          <a:p>
            <a:fld id="{C396857A-5095-49D8-BC53-054BABC5E8E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a:t>Faceți clic pentru a edita stilul de titlu Coordonator</a:t>
            </a:r>
            <a:endParaRPr kumimoji="0" lang="en-US"/>
          </a:p>
        </p:txBody>
      </p:sp>
      <p:sp>
        <p:nvSpPr>
          <p:cNvPr id="5" name="Substituent dată 4"/>
          <p:cNvSpPr>
            <a:spLocks noGrp="1"/>
          </p:cNvSpPr>
          <p:nvPr>
            <p:ph type="dt" sz="half" idx="10"/>
          </p:nvPr>
        </p:nvSpPr>
        <p:spPr/>
        <p:txBody>
          <a:bodyPr/>
          <a:lstStyle/>
          <a:p>
            <a:fld id="{9110D44E-7299-4525-90C4-6AD2EFA8BD02}" type="datetimeFigureOut">
              <a:rPr lang="en-US" smtClean="0"/>
              <a:pPr/>
              <a:t>4/20/2021</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C396857A-5095-49D8-BC53-054BABC5E8E7}" type="slidenum">
              <a:rPr lang="en-US" smtClean="0"/>
              <a:pPr/>
              <a:t>‹#›</a:t>
            </a:fld>
            <a:endParaRPr lang="en-US"/>
          </a:p>
        </p:txBody>
      </p:sp>
      <p:sp>
        <p:nvSpPr>
          <p:cNvPr id="9" name="Substituent conținut 8"/>
          <p:cNvSpPr>
            <a:spLocks noGrp="1"/>
          </p:cNvSpPr>
          <p:nvPr>
            <p:ph sz="quarter" idx="1"/>
          </p:nvPr>
        </p:nvSpPr>
        <p:spPr>
          <a:xfrm>
            <a:off x="609600" y="1600200"/>
            <a:ext cx="4876800" cy="4572000"/>
          </a:xfrm>
        </p:spPr>
        <p:txBody>
          <a:bodyPr/>
          <a:lstStyle/>
          <a:p>
            <a:pPr lvl="0" eaLnBrk="1" latinLnBrk="0" hangingPunct="1"/>
            <a:r>
              <a:rPr lang="ro-RO"/>
              <a:t>Faceți clic pentru a edita stilurile de text Coordonator</a:t>
            </a:r>
          </a:p>
          <a:p>
            <a:pPr lvl="1" eaLnBrk="1" latinLnBrk="0" hangingPunct="1"/>
            <a:r>
              <a:rPr lang="ro-RO"/>
              <a:t>Al doilea nivel</a:t>
            </a:r>
          </a:p>
          <a:p>
            <a:pPr lvl="2" eaLnBrk="1" latinLnBrk="0" hangingPunct="1"/>
            <a:r>
              <a:rPr lang="ro-RO"/>
              <a:t>Al treilea nivel</a:t>
            </a:r>
          </a:p>
          <a:p>
            <a:pPr lvl="3" eaLnBrk="1" latinLnBrk="0" hangingPunct="1"/>
            <a:r>
              <a:rPr lang="ro-RO"/>
              <a:t>Al patrulea nivel</a:t>
            </a:r>
          </a:p>
          <a:p>
            <a:pPr lvl="4" eaLnBrk="1" latinLnBrk="0" hangingPunct="1"/>
            <a:r>
              <a:rPr lang="ro-RO"/>
              <a:t>Al cincilea nivel</a:t>
            </a:r>
            <a:endParaRPr kumimoji="0" lang="en-US"/>
          </a:p>
        </p:txBody>
      </p:sp>
      <p:sp>
        <p:nvSpPr>
          <p:cNvPr id="11" name="Substituent conținut 10"/>
          <p:cNvSpPr>
            <a:spLocks noGrp="1"/>
          </p:cNvSpPr>
          <p:nvPr>
            <p:ph sz="quarter" idx="2"/>
          </p:nvPr>
        </p:nvSpPr>
        <p:spPr>
          <a:xfrm>
            <a:off x="5693664" y="1600200"/>
            <a:ext cx="4876800" cy="4572000"/>
          </a:xfrm>
        </p:spPr>
        <p:txBody>
          <a:bodyPr/>
          <a:lstStyle/>
          <a:p>
            <a:pPr lvl="0" eaLnBrk="1" latinLnBrk="0" hangingPunct="1"/>
            <a:r>
              <a:rPr lang="ro-RO"/>
              <a:t>Faceți clic pentru a edita stilurile de text Coordonator</a:t>
            </a:r>
          </a:p>
          <a:p>
            <a:pPr lvl="1" eaLnBrk="1" latinLnBrk="0" hangingPunct="1"/>
            <a:r>
              <a:rPr lang="ro-RO"/>
              <a:t>Al doilea nivel</a:t>
            </a:r>
          </a:p>
          <a:p>
            <a:pPr lvl="2" eaLnBrk="1" latinLnBrk="0" hangingPunct="1"/>
            <a:r>
              <a:rPr lang="ro-RO"/>
              <a:t>Al treilea nivel</a:t>
            </a:r>
          </a:p>
          <a:p>
            <a:pPr lvl="3" eaLnBrk="1" latinLnBrk="0" hangingPunct="1"/>
            <a:r>
              <a:rPr lang="ro-RO"/>
              <a:t>Al patrulea nivel</a:t>
            </a:r>
          </a:p>
          <a:p>
            <a:pPr lvl="4" eaLnBrk="1" latinLnBrk="0" hangingPunct="1"/>
            <a:r>
              <a:rPr lang="ro-RO"/>
              <a:t>Al cincilea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609600" y="273050"/>
            <a:ext cx="10058400" cy="1143000"/>
          </a:xfrm>
        </p:spPr>
        <p:txBody>
          <a:bodyPr anchor="b"/>
          <a:lstStyle>
            <a:lvl1pPr>
              <a:defRPr/>
            </a:lvl1pPr>
          </a:lstStyle>
          <a:p>
            <a:r>
              <a:rPr kumimoji="0" lang="ro-RO"/>
              <a:t>Faceți clic pentru a edita stilul de titlu Coordonator</a:t>
            </a:r>
            <a:endParaRPr kumimoji="0" lang="en-US"/>
          </a:p>
        </p:txBody>
      </p:sp>
      <p:sp>
        <p:nvSpPr>
          <p:cNvPr id="7" name="Substituent dată 6"/>
          <p:cNvSpPr>
            <a:spLocks noGrp="1"/>
          </p:cNvSpPr>
          <p:nvPr>
            <p:ph type="dt" sz="half" idx="10"/>
          </p:nvPr>
        </p:nvSpPr>
        <p:spPr/>
        <p:txBody>
          <a:bodyPr/>
          <a:lstStyle/>
          <a:p>
            <a:fld id="{9110D44E-7299-4525-90C4-6AD2EFA8BD02}" type="datetimeFigureOut">
              <a:rPr lang="en-US" smtClean="0"/>
              <a:pPr/>
              <a:t>4/20/2021</a:t>
            </a:fld>
            <a:endParaRPr lang="en-US"/>
          </a:p>
        </p:txBody>
      </p:sp>
      <p:sp>
        <p:nvSpPr>
          <p:cNvPr id="8" name="Substituent subsol 7"/>
          <p:cNvSpPr>
            <a:spLocks noGrp="1"/>
          </p:cNvSpPr>
          <p:nvPr>
            <p:ph type="ftr" sz="quarter" idx="11"/>
          </p:nvPr>
        </p:nvSpPr>
        <p:spPr/>
        <p:txBody>
          <a:bodyPr/>
          <a:lstStyle/>
          <a:p>
            <a:endParaRPr lang="en-US"/>
          </a:p>
        </p:txBody>
      </p:sp>
      <p:sp>
        <p:nvSpPr>
          <p:cNvPr id="9" name="Substituent număr diapozitiv 8"/>
          <p:cNvSpPr>
            <a:spLocks noGrp="1"/>
          </p:cNvSpPr>
          <p:nvPr>
            <p:ph type="sldNum" sz="quarter" idx="12"/>
          </p:nvPr>
        </p:nvSpPr>
        <p:spPr/>
        <p:txBody>
          <a:bodyPr/>
          <a:lstStyle/>
          <a:p>
            <a:fld id="{C396857A-5095-49D8-BC53-054BABC5E8E7}" type="slidenum">
              <a:rPr lang="en-US" smtClean="0"/>
              <a:pPr/>
              <a:t>‹#›</a:t>
            </a:fld>
            <a:endParaRPr lang="en-US"/>
          </a:p>
        </p:txBody>
      </p:sp>
      <p:sp>
        <p:nvSpPr>
          <p:cNvPr id="11" name="Substituent conținut 10"/>
          <p:cNvSpPr>
            <a:spLocks noGrp="1"/>
          </p:cNvSpPr>
          <p:nvPr>
            <p:ph sz="quarter" idx="2"/>
          </p:nvPr>
        </p:nvSpPr>
        <p:spPr>
          <a:xfrm>
            <a:off x="609600" y="2362200"/>
            <a:ext cx="4876800" cy="3886200"/>
          </a:xfrm>
        </p:spPr>
        <p:txBody>
          <a:bodyPr/>
          <a:lstStyle/>
          <a:p>
            <a:pPr lvl="0" eaLnBrk="1" latinLnBrk="0" hangingPunct="1"/>
            <a:r>
              <a:rPr lang="ro-RO"/>
              <a:t>Faceți clic pentru a edita stilurile de text Coordonator</a:t>
            </a:r>
          </a:p>
          <a:p>
            <a:pPr lvl="1" eaLnBrk="1" latinLnBrk="0" hangingPunct="1"/>
            <a:r>
              <a:rPr lang="ro-RO"/>
              <a:t>Al doilea nivel</a:t>
            </a:r>
          </a:p>
          <a:p>
            <a:pPr lvl="2" eaLnBrk="1" latinLnBrk="0" hangingPunct="1"/>
            <a:r>
              <a:rPr lang="ro-RO"/>
              <a:t>Al treilea nivel</a:t>
            </a:r>
          </a:p>
          <a:p>
            <a:pPr lvl="3" eaLnBrk="1" latinLnBrk="0" hangingPunct="1"/>
            <a:r>
              <a:rPr lang="ro-RO"/>
              <a:t>Al patrulea nivel</a:t>
            </a:r>
          </a:p>
          <a:p>
            <a:pPr lvl="4" eaLnBrk="1" latinLnBrk="0" hangingPunct="1"/>
            <a:r>
              <a:rPr lang="ro-RO"/>
              <a:t>Al cincilea nivel</a:t>
            </a:r>
            <a:endParaRPr kumimoji="0" lang="en-US"/>
          </a:p>
        </p:txBody>
      </p:sp>
      <p:sp>
        <p:nvSpPr>
          <p:cNvPr id="13" name="Substituent conținut 12"/>
          <p:cNvSpPr>
            <a:spLocks noGrp="1"/>
          </p:cNvSpPr>
          <p:nvPr>
            <p:ph sz="quarter" idx="4"/>
          </p:nvPr>
        </p:nvSpPr>
        <p:spPr>
          <a:xfrm>
            <a:off x="5829300" y="2362200"/>
            <a:ext cx="4876800" cy="3886200"/>
          </a:xfrm>
        </p:spPr>
        <p:txBody>
          <a:bodyPr/>
          <a:lstStyle/>
          <a:p>
            <a:pPr lvl="0" eaLnBrk="1" latinLnBrk="0" hangingPunct="1"/>
            <a:r>
              <a:rPr lang="ro-RO"/>
              <a:t>Faceți clic pentru a edita stilurile de text Coordonator</a:t>
            </a:r>
          </a:p>
          <a:p>
            <a:pPr lvl="1" eaLnBrk="1" latinLnBrk="0" hangingPunct="1"/>
            <a:r>
              <a:rPr lang="ro-RO"/>
              <a:t>Al doilea nivel</a:t>
            </a:r>
          </a:p>
          <a:p>
            <a:pPr lvl="2" eaLnBrk="1" latinLnBrk="0" hangingPunct="1"/>
            <a:r>
              <a:rPr lang="ro-RO"/>
              <a:t>Al treilea nivel</a:t>
            </a:r>
          </a:p>
          <a:p>
            <a:pPr lvl="3" eaLnBrk="1" latinLnBrk="0" hangingPunct="1"/>
            <a:r>
              <a:rPr lang="ro-RO"/>
              <a:t>Al patrulea nivel</a:t>
            </a:r>
          </a:p>
          <a:p>
            <a:pPr lvl="4" eaLnBrk="1" latinLnBrk="0" hangingPunct="1"/>
            <a:r>
              <a:rPr lang="ro-RO"/>
              <a:t>Al cincilea nivel</a:t>
            </a:r>
            <a:endParaRPr kumimoji="0" lang="en-US"/>
          </a:p>
        </p:txBody>
      </p:sp>
      <p:sp>
        <p:nvSpPr>
          <p:cNvPr id="12" name="Substituent text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o-RO"/>
              <a:t>Faceți clic pentru a edita stilurile de text Coordonator</a:t>
            </a:r>
          </a:p>
        </p:txBody>
      </p:sp>
      <p:sp>
        <p:nvSpPr>
          <p:cNvPr id="14" name="Substituent text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o-RO"/>
              <a:t>Faceți clic pentru a edita stilurile de text Coordonator</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a:t>Faceți clic pentru a edita stilul de titlu Coordonator</a:t>
            </a:r>
            <a:endParaRPr kumimoji="0" lang="en-US"/>
          </a:p>
        </p:txBody>
      </p:sp>
      <p:sp>
        <p:nvSpPr>
          <p:cNvPr id="6" name="Substituent dată 5"/>
          <p:cNvSpPr>
            <a:spLocks noGrp="1"/>
          </p:cNvSpPr>
          <p:nvPr>
            <p:ph type="dt" sz="half" idx="10"/>
          </p:nvPr>
        </p:nvSpPr>
        <p:spPr/>
        <p:txBody>
          <a:bodyPr rtlCol="0"/>
          <a:lstStyle/>
          <a:p>
            <a:fld id="{9110D44E-7299-4525-90C4-6AD2EFA8BD02}" type="datetimeFigureOut">
              <a:rPr lang="en-US" smtClean="0"/>
              <a:pPr/>
              <a:t>4/20/2021</a:t>
            </a:fld>
            <a:endParaRPr lang="en-US"/>
          </a:p>
        </p:txBody>
      </p:sp>
      <p:sp>
        <p:nvSpPr>
          <p:cNvPr id="7" name="Substituent număr diapozitiv 6"/>
          <p:cNvSpPr>
            <a:spLocks noGrp="1"/>
          </p:cNvSpPr>
          <p:nvPr>
            <p:ph type="sldNum" sz="quarter" idx="11"/>
          </p:nvPr>
        </p:nvSpPr>
        <p:spPr/>
        <p:txBody>
          <a:bodyPr rtlCol="0"/>
          <a:lstStyle/>
          <a:p>
            <a:fld id="{C396857A-5095-49D8-BC53-054BABC5E8E7}" type="slidenum">
              <a:rPr lang="en-US" smtClean="0"/>
              <a:pPr/>
              <a:t>‹#›</a:t>
            </a:fld>
            <a:endParaRPr lang="en-US"/>
          </a:p>
        </p:txBody>
      </p:sp>
      <p:sp>
        <p:nvSpPr>
          <p:cNvPr id="8" name="Substituent subsol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9110D44E-7299-4525-90C4-6AD2EFA8BD02}" type="datetimeFigureOut">
              <a:rPr lang="en-US" smtClean="0"/>
              <a:pPr/>
              <a:t>4/20/2021</a:t>
            </a:fld>
            <a:endParaRPr lang="en-US"/>
          </a:p>
        </p:txBody>
      </p:sp>
      <p:sp>
        <p:nvSpPr>
          <p:cNvPr id="3" name="Substituent subsol 2"/>
          <p:cNvSpPr>
            <a:spLocks noGrp="1"/>
          </p:cNvSpPr>
          <p:nvPr>
            <p:ph type="ftr" sz="quarter" idx="11"/>
          </p:nvPr>
        </p:nvSpPr>
        <p:spPr/>
        <p:txBody>
          <a:bodyPr/>
          <a:lstStyle/>
          <a:p>
            <a:endParaRPr lang="en-US"/>
          </a:p>
        </p:txBody>
      </p:sp>
      <p:sp>
        <p:nvSpPr>
          <p:cNvPr id="4" name="Substituent număr diapozitiv 3"/>
          <p:cNvSpPr>
            <a:spLocks noGrp="1"/>
          </p:cNvSpPr>
          <p:nvPr>
            <p:ph type="sldNum" sz="quarter" idx="12"/>
          </p:nvPr>
        </p:nvSpPr>
        <p:spPr/>
        <p:txBody>
          <a:bodyPr/>
          <a:lstStyle/>
          <a:p>
            <a:fld id="{C396857A-5095-49D8-BC53-054BABC5E8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ținut cu legendă">
    <p:bg>
      <p:bgRef idx="1001">
        <a:schemeClr val="bg1"/>
      </p:bgRef>
    </p:bg>
    <p:spTree>
      <p:nvGrpSpPr>
        <p:cNvPr id="1" name=""/>
        <p:cNvGrpSpPr/>
        <p:nvPr/>
      </p:nvGrpSpPr>
      <p:grpSpPr>
        <a:xfrm>
          <a:off x="0" y="0"/>
          <a:ext cx="0" cy="0"/>
          <a:chOff x="0" y="0"/>
          <a:chExt cx="0" cy="0"/>
        </a:xfrm>
      </p:grpSpPr>
      <p:sp>
        <p:nvSpPr>
          <p:cNvPr id="10" name="Conector drept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 name="Titlu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ro-RO"/>
              <a:t>Faceți clic pentru a edita stilul de titlu Coordonator</a:t>
            </a:r>
            <a:endParaRPr kumimoji="0" lang="en-US"/>
          </a:p>
        </p:txBody>
      </p:sp>
      <p:sp>
        <p:nvSpPr>
          <p:cNvPr id="3" name="Substituent text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o-RO"/>
              <a:t>Faceți clic pentru a edita stilurile de text Coordonator</a:t>
            </a:r>
          </a:p>
        </p:txBody>
      </p:sp>
      <p:sp>
        <p:nvSpPr>
          <p:cNvPr id="8" name="Conector drept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Conector drept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Conector drept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Dreptunghi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Conector drept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8" name="Substituent conținut 17"/>
          <p:cNvSpPr>
            <a:spLocks noGrp="1"/>
          </p:cNvSpPr>
          <p:nvPr>
            <p:ph sz="quarter" idx="1"/>
          </p:nvPr>
        </p:nvSpPr>
        <p:spPr>
          <a:xfrm>
            <a:off x="406400" y="274320"/>
            <a:ext cx="7518400" cy="6327648"/>
          </a:xfrm>
        </p:spPr>
        <p:txBody>
          <a:bodyPr/>
          <a:lstStyle/>
          <a:p>
            <a:pPr lvl="0" eaLnBrk="1" latinLnBrk="0" hangingPunct="1"/>
            <a:r>
              <a:rPr lang="ro-RO"/>
              <a:t>Faceți clic pentru a edita stilurile de text Coordonator</a:t>
            </a:r>
          </a:p>
          <a:p>
            <a:pPr lvl="1" eaLnBrk="1" latinLnBrk="0" hangingPunct="1"/>
            <a:r>
              <a:rPr lang="ro-RO"/>
              <a:t>Al doilea nivel</a:t>
            </a:r>
          </a:p>
          <a:p>
            <a:pPr lvl="2" eaLnBrk="1" latinLnBrk="0" hangingPunct="1"/>
            <a:r>
              <a:rPr lang="ro-RO"/>
              <a:t>Al treilea nivel</a:t>
            </a:r>
          </a:p>
          <a:p>
            <a:pPr lvl="3" eaLnBrk="1" latinLnBrk="0" hangingPunct="1"/>
            <a:r>
              <a:rPr lang="ro-RO"/>
              <a:t>Al patrulea nivel</a:t>
            </a:r>
          </a:p>
          <a:p>
            <a:pPr lvl="4" eaLnBrk="1" latinLnBrk="0" hangingPunct="1"/>
            <a:r>
              <a:rPr lang="ro-RO"/>
              <a:t>Al cincilea nivel</a:t>
            </a:r>
            <a:endParaRPr kumimoji="0" lang="en-US"/>
          </a:p>
        </p:txBody>
      </p:sp>
      <p:sp>
        <p:nvSpPr>
          <p:cNvPr id="21" name="Substituent dată 20"/>
          <p:cNvSpPr>
            <a:spLocks noGrp="1"/>
          </p:cNvSpPr>
          <p:nvPr>
            <p:ph type="dt" sz="half" idx="14"/>
          </p:nvPr>
        </p:nvSpPr>
        <p:spPr/>
        <p:txBody>
          <a:bodyPr rtlCol="0"/>
          <a:lstStyle/>
          <a:p>
            <a:fld id="{9110D44E-7299-4525-90C4-6AD2EFA8BD02}" type="datetimeFigureOut">
              <a:rPr lang="en-US" smtClean="0"/>
              <a:pPr/>
              <a:t>4/20/2021</a:t>
            </a:fld>
            <a:endParaRPr lang="en-US"/>
          </a:p>
        </p:txBody>
      </p:sp>
      <p:sp>
        <p:nvSpPr>
          <p:cNvPr id="22" name="Substituent număr diapozitiv 21"/>
          <p:cNvSpPr>
            <a:spLocks noGrp="1"/>
          </p:cNvSpPr>
          <p:nvPr>
            <p:ph type="sldNum" sz="quarter" idx="15"/>
          </p:nvPr>
        </p:nvSpPr>
        <p:spPr/>
        <p:txBody>
          <a:bodyPr rtlCol="0"/>
          <a:lstStyle/>
          <a:p>
            <a:fld id="{C396857A-5095-49D8-BC53-054BABC5E8E7}" type="slidenum">
              <a:rPr lang="en-US" smtClean="0"/>
              <a:pPr/>
              <a:t>‹#›</a:t>
            </a:fld>
            <a:endParaRPr lang="en-US"/>
          </a:p>
        </p:txBody>
      </p:sp>
      <p:sp>
        <p:nvSpPr>
          <p:cNvPr id="23" name="Substituent subsol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spTree>
      <p:nvGrpSpPr>
        <p:cNvPr id="1" name=""/>
        <p:cNvGrpSpPr/>
        <p:nvPr/>
      </p:nvGrpSpPr>
      <p:grpSpPr>
        <a:xfrm>
          <a:off x="0" y="0"/>
          <a:ext cx="0" cy="0"/>
          <a:chOff x="0" y="0"/>
          <a:chExt cx="0" cy="0"/>
        </a:xfrm>
      </p:grpSpPr>
      <p:sp>
        <p:nvSpPr>
          <p:cNvPr id="9" name="Conector drept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u 1"/>
          <p:cNvSpPr>
            <a:spLocks noGrp="1"/>
          </p:cNvSpPr>
          <p:nvPr>
            <p:ph type="title"/>
          </p:nvPr>
        </p:nvSpPr>
        <p:spPr>
          <a:xfrm rot="5400000">
            <a:off x="5518404" y="3124200"/>
            <a:ext cx="6309360" cy="609600"/>
          </a:xfrm>
        </p:spPr>
        <p:txBody>
          <a:bodyPr anchor="b"/>
          <a:lstStyle>
            <a:lvl1pPr algn="l">
              <a:buNone/>
              <a:defRPr sz="2000" b="1"/>
            </a:lvl1pPr>
          </a:lstStyle>
          <a:p>
            <a:r>
              <a:rPr kumimoji="0" lang="ro-RO"/>
              <a:t>Faceți clic pentru a edita stilul de titlu Coordonator</a:t>
            </a:r>
            <a:endParaRPr kumimoji="0" lang="en-US"/>
          </a:p>
        </p:txBody>
      </p:sp>
      <p:sp>
        <p:nvSpPr>
          <p:cNvPr id="3" name="Substituent imagine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o-RO"/>
              <a:t>Faceți clic pe pictogramă pentru a adăuga o imagine</a:t>
            </a:r>
            <a:endParaRPr kumimoji="0" lang="en-US" dirty="0"/>
          </a:p>
        </p:txBody>
      </p:sp>
      <p:sp>
        <p:nvSpPr>
          <p:cNvPr id="4" name="Substituent text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o-RO"/>
              <a:t>Faceți clic pentru a edita stilurile de text Coordonator</a:t>
            </a:r>
          </a:p>
        </p:txBody>
      </p:sp>
      <p:sp>
        <p:nvSpPr>
          <p:cNvPr id="10" name="Conector drept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Dreptunghi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Conector drept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9" name="Conector drept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0" name="Conector drept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7" name="Substituent dată 16"/>
          <p:cNvSpPr>
            <a:spLocks noGrp="1"/>
          </p:cNvSpPr>
          <p:nvPr>
            <p:ph type="dt" sz="half" idx="10"/>
          </p:nvPr>
        </p:nvSpPr>
        <p:spPr/>
        <p:txBody>
          <a:bodyPr rtlCol="0"/>
          <a:lstStyle/>
          <a:p>
            <a:fld id="{9110D44E-7299-4525-90C4-6AD2EFA8BD02}" type="datetimeFigureOut">
              <a:rPr lang="en-US" smtClean="0"/>
              <a:pPr/>
              <a:t>4/20/2021</a:t>
            </a:fld>
            <a:endParaRPr lang="en-US"/>
          </a:p>
        </p:txBody>
      </p:sp>
      <p:sp>
        <p:nvSpPr>
          <p:cNvPr id="18" name="Substituent număr diapozitiv 17"/>
          <p:cNvSpPr>
            <a:spLocks noGrp="1"/>
          </p:cNvSpPr>
          <p:nvPr>
            <p:ph type="sldNum" sz="quarter" idx="11"/>
          </p:nvPr>
        </p:nvSpPr>
        <p:spPr/>
        <p:txBody>
          <a:bodyPr rtlCol="0"/>
          <a:lstStyle/>
          <a:p>
            <a:fld id="{C396857A-5095-49D8-BC53-054BABC5E8E7}" type="slidenum">
              <a:rPr lang="en-US" smtClean="0"/>
              <a:pPr/>
              <a:t>‹#›</a:t>
            </a:fld>
            <a:endParaRPr lang="en-US"/>
          </a:p>
        </p:txBody>
      </p:sp>
      <p:sp>
        <p:nvSpPr>
          <p:cNvPr id="21" name="Substituent subsol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drept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2" name="Substituent titlu 21"/>
          <p:cNvSpPr>
            <a:spLocks noGrp="1"/>
          </p:cNvSpPr>
          <p:nvPr>
            <p:ph type="title"/>
          </p:nvPr>
        </p:nvSpPr>
        <p:spPr>
          <a:xfrm>
            <a:off x="609600" y="274638"/>
            <a:ext cx="9956800" cy="1143000"/>
          </a:xfrm>
          <a:prstGeom prst="rect">
            <a:avLst/>
          </a:prstGeom>
        </p:spPr>
        <p:txBody>
          <a:bodyPr vert="horz" anchor="b">
            <a:normAutofit/>
          </a:bodyPr>
          <a:lstStyle/>
          <a:p>
            <a:r>
              <a:rPr kumimoji="0" lang="ro-RO"/>
              <a:t>Faceți clic pentru a edita stilul de titlu Coordonator</a:t>
            </a:r>
            <a:endParaRPr kumimoji="0" lang="en-US"/>
          </a:p>
        </p:txBody>
      </p:sp>
      <p:sp>
        <p:nvSpPr>
          <p:cNvPr id="13" name="Substituent text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ro-RO"/>
              <a:t>Faceți clic pentru a edita stilurile de text Coordonator</a:t>
            </a:r>
          </a:p>
          <a:p>
            <a:pPr lvl="1" eaLnBrk="1" latinLnBrk="0" hangingPunct="1"/>
            <a:r>
              <a:rPr kumimoji="0" lang="ro-RO"/>
              <a:t>Al doilea nivel</a:t>
            </a:r>
          </a:p>
          <a:p>
            <a:pPr lvl="2" eaLnBrk="1" latinLnBrk="0" hangingPunct="1"/>
            <a:r>
              <a:rPr kumimoji="0" lang="ro-RO"/>
              <a:t>Al treilea nivel</a:t>
            </a:r>
          </a:p>
          <a:p>
            <a:pPr lvl="3" eaLnBrk="1" latinLnBrk="0" hangingPunct="1"/>
            <a:r>
              <a:rPr kumimoji="0" lang="ro-RO"/>
              <a:t>Al patrulea nivel</a:t>
            </a:r>
          </a:p>
          <a:p>
            <a:pPr lvl="4" eaLnBrk="1" latinLnBrk="0" hangingPunct="1"/>
            <a:r>
              <a:rPr kumimoji="0" lang="ro-RO"/>
              <a:t>Al cincilea nivel</a:t>
            </a:r>
            <a:endParaRPr kumimoji="0" lang="en-US"/>
          </a:p>
        </p:txBody>
      </p:sp>
      <p:sp>
        <p:nvSpPr>
          <p:cNvPr id="14" name="Substituent dată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9110D44E-7299-4525-90C4-6AD2EFA8BD02}" type="datetimeFigureOut">
              <a:rPr lang="en-US" smtClean="0"/>
              <a:pPr/>
              <a:t>4/20/2021</a:t>
            </a:fld>
            <a:endParaRPr lang="en-US"/>
          </a:p>
        </p:txBody>
      </p:sp>
      <p:sp>
        <p:nvSpPr>
          <p:cNvPr id="3" name="Substituent subsol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Conector drept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Conector drept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Dreptunghi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Conector drept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Substituent număr diapozitiv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C396857A-5095-49D8-BC53-054BABC5E8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youtube.com/watch?v=nCS7Rus4_-Y" TargetMode="External"/><Relationship Id="rId1" Type="http://schemas.openxmlformats.org/officeDocument/2006/relationships/slideLayout" Target="../slideLayouts/slideLayout1.xml"/><Relationship Id="rId4" Type="http://schemas.openxmlformats.org/officeDocument/2006/relationships/hyperlink" Target="https://www.youtube.com/watch?v=Rkh2oKBfH4w"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3505200" y="1905000"/>
            <a:ext cx="6781800" cy="1894362"/>
          </a:xfrm>
        </p:spPr>
        <p:txBody>
          <a:bodyPr>
            <a:normAutofit fontScale="90000"/>
          </a:bodyPr>
          <a:lstStyle/>
          <a:p>
            <a:pPr lvl="0" algn="ctr"/>
            <a:r>
              <a:rPr lang="ro-RO" sz="3200" dirty="0">
                <a:solidFill>
                  <a:srgbClr val="C00000"/>
                </a:solidFill>
                <a:latin typeface="Calibri" pitchFamily="34" charset="0"/>
                <a:cs typeface="Calibri" pitchFamily="34" charset="0"/>
              </a:rPr>
              <a:t>WELCOME (</a:t>
            </a:r>
            <a:r>
              <a:rPr lang="ro-RO" sz="3200" dirty="0">
                <a:solidFill>
                  <a:srgbClr val="C00000"/>
                </a:solidFill>
                <a:latin typeface="Monotype Corsiva" pitchFamily="66" charset="0"/>
                <a:cs typeface="Calibri" pitchFamily="34" charset="0"/>
              </a:rPr>
              <a:t>ONLINE</a:t>
            </a:r>
            <a:r>
              <a:rPr lang="ro-RO" sz="3200" dirty="0">
                <a:solidFill>
                  <a:srgbClr val="C00000"/>
                </a:solidFill>
                <a:latin typeface="Calibri" pitchFamily="34" charset="0"/>
                <a:cs typeface="Calibri" pitchFamily="34" charset="0"/>
              </a:rPr>
              <a:t>) </a:t>
            </a:r>
            <a:r>
              <a:rPr lang="ro-RO" sz="3200" dirty="0">
                <a:solidFill>
                  <a:srgbClr val="002060"/>
                </a:solidFill>
                <a:latin typeface="Calibri" pitchFamily="34" charset="0"/>
                <a:cs typeface="Calibri" pitchFamily="34" charset="0"/>
              </a:rPr>
              <a:t/>
            </a:r>
            <a:br>
              <a:rPr lang="ro-RO" sz="3200" dirty="0">
                <a:solidFill>
                  <a:srgbClr val="002060"/>
                </a:solidFill>
                <a:latin typeface="Calibri" pitchFamily="34" charset="0"/>
                <a:cs typeface="Calibri" pitchFamily="34" charset="0"/>
              </a:rPr>
            </a:br>
            <a:r>
              <a:rPr lang="en-US" sz="3200" dirty="0">
                <a:solidFill>
                  <a:srgbClr val="002060"/>
                </a:solidFill>
                <a:latin typeface="Calibri" pitchFamily="34" charset="0"/>
                <a:cs typeface="Calibri" pitchFamily="34" charset="0"/>
              </a:rPr>
              <a:t>TO </a:t>
            </a:r>
            <a:r>
              <a:rPr lang="en-US" sz="3200" cap="none" dirty="0">
                <a:solidFill>
                  <a:srgbClr val="002060"/>
                </a:solidFill>
                <a:latin typeface="Calibri" pitchFamily="34" charset="0"/>
                <a:cs typeface="Calibri" pitchFamily="34" charset="0"/>
              </a:rPr>
              <a:t>“</a:t>
            </a:r>
            <a:r>
              <a:rPr lang="ro-RO" sz="3200" cap="none" dirty="0">
                <a:solidFill>
                  <a:srgbClr val="002060"/>
                </a:solidFill>
                <a:latin typeface="Calibri" pitchFamily="34" charset="0"/>
                <a:cs typeface="Calibri" pitchFamily="34" charset="0"/>
              </a:rPr>
              <a:t>ȘTEFAN PROCOPIU</a:t>
            </a:r>
            <a:r>
              <a:rPr lang="en-US" sz="3200" cap="none" dirty="0">
                <a:solidFill>
                  <a:srgbClr val="002060"/>
                </a:solidFill>
                <a:latin typeface="Calibri" pitchFamily="34" charset="0"/>
                <a:cs typeface="Calibri" pitchFamily="34" charset="0"/>
              </a:rPr>
              <a:t>” HIGHSCHOOL</a:t>
            </a:r>
            <a:r>
              <a:rPr lang="ro-RO" sz="3200" cap="none" dirty="0">
                <a:solidFill>
                  <a:srgbClr val="002060"/>
                </a:solidFill>
                <a:latin typeface="Calibri" pitchFamily="34" charset="0"/>
                <a:cs typeface="Calibri" pitchFamily="34" charset="0"/>
              </a:rPr>
              <a:t/>
            </a:r>
            <a:br>
              <a:rPr lang="ro-RO" sz="3200" cap="none" dirty="0">
                <a:solidFill>
                  <a:srgbClr val="002060"/>
                </a:solidFill>
                <a:latin typeface="Calibri" pitchFamily="34" charset="0"/>
                <a:cs typeface="Calibri" pitchFamily="34" charset="0"/>
              </a:rPr>
            </a:br>
            <a:r>
              <a:rPr lang="ro-RO" sz="3200" cap="none" dirty="0">
                <a:solidFill>
                  <a:srgbClr val="002060"/>
                </a:solidFill>
                <a:latin typeface="Calibri" pitchFamily="34" charset="0"/>
                <a:cs typeface="Calibri" pitchFamily="34" charset="0"/>
              </a:rPr>
              <a:t>VASLUI, ROMANIA!</a:t>
            </a:r>
            <a:br>
              <a:rPr lang="ro-RO" sz="3200" cap="none" dirty="0">
                <a:solidFill>
                  <a:srgbClr val="002060"/>
                </a:solidFill>
                <a:latin typeface="Calibri" pitchFamily="34" charset="0"/>
                <a:cs typeface="Calibri" pitchFamily="34" charset="0"/>
              </a:rPr>
            </a:br>
            <a:r>
              <a:rPr lang="ro-RO" sz="2700" cap="none" dirty="0">
                <a:solidFill>
                  <a:schemeClr val="accent4">
                    <a:lumMod val="50000"/>
                  </a:schemeClr>
                </a:solidFill>
                <a:latin typeface="Calibri" pitchFamily="34" charset="0"/>
                <a:cs typeface="Calibri" pitchFamily="34" charset="0"/>
              </a:rPr>
              <a:t>(THE THEME OF THE MEETING-</a:t>
            </a:r>
            <a:r>
              <a:rPr lang="ro-RO" sz="2700" i="1" cap="none" dirty="0">
                <a:solidFill>
                  <a:schemeClr val="accent4">
                    <a:lumMod val="50000"/>
                  </a:schemeClr>
                </a:solidFill>
                <a:latin typeface="Calibri" pitchFamily="34" charset="0"/>
                <a:cs typeface="Calibri" pitchFamily="34" charset="0"/>
              </a:rPr>
              <a:t>EUROPEAN VALUES</a:t>
            </a:r>
            <a:r>
              <a:rPr lang="ro-RO" sz="2700" cap="none" dirty="0">
                <a:solidFill>
                  <a:schemeClr val="accent4">
                    <a:lumMod val="50000"/>
                  </a:schemeClr>
                </a:solidFill>
                <a:latin typeface="Calibri" pitchFamily="34" charset="0"/>
                <a:cs typeface="Calibri" pitchFamily="34" charset="0"/>
              </a:rPr>
              <a:t>)</a:t>
            </a:r>
            <a:r>
              <a:rPr lang="en-US" sz="2700" cap="none" dirty="0">
                <a:solidFill>
                  <a:schemeClr val="accent4">
                    <a:lumMod val="50000"/>
                  </a:schemeClr>
                </a:solidFill>
                <a:latin typeface="Calibri" pitchFamily="34" charset="0"/>
                <a:cs typeface="Calibri" pitchFamily="34" charset="0"/>
              </a:rPr>
              <a:t/>
            </a:r>
            <a:br>
              <a:rPr lang="en-US" sz="2700" cap="none" dirty="0">
                <a:solidFill>
                  <a:schemeClr val="accent4">
                    <a:lumMod val="50000"/>
                  </a:schemeClr>
                </a:solidFill>
                <a:latin typeface="Calibri" pitchFamily="34" charset="0"/>
                <a:cs typeface="Calibri" pitchFamily="34" charset="0"/>
              </a:rPr>
            </a:br>
            <a:endParaRPr lang="en-US" sz="2700" dirty="0">
              <a:solidFill>
                <a:schemeClr val="accent4">
                  <a:lumMod val="50000"/>
                </a:schemeClr>
              </a:solidFill>
            </a:endParaRPr>
          </a:p>
        </p:txBody>
      </p:sp>
      <p:sp>
        <p:nvSpPr>
          <p:cNvPr id="5" name="Subtitlu 2"/>
          <p:cNvSpPr>
            <a:spLocks noGrp="1"/>
          </p:cNvSpPr>
          <p:nvPr>
            <p:ph type="subTitle" idx="1"/>
          </p:nvPr>
        </p:nvSpPr>
        <p:spPr>
          <a:xfrm>
            <a:off x="6858000" y="5410200"/>
            <a:ext cx="3429000" cy="787878"/>
          </a:xfrm>
        </p:spPr>
        <p:txBody>
          <a:bodyPr>
            <a:normAutofit/>
          </a:bodyPr>
          <a:lstStyle/>
          <a:p>
            <a:r>
              <a:rPr lang="ro-RO" sz="3200" dirty="0">
                <a:solidFill>
                  <a:srgbClr val="002060"/>
                </a:solidFill>
                <a:latin typeface="Calibri" pitchFamily="34" charset="0"/>
                <a:cs typeface="Calibri" pitchFamily="34" charset="0"/>
              </a:rPr>
              <a:t>2</a:t>
            </a:r>
            <a:r>
              <a:rPr lang="en-US" sz="3200" dirty="0">
                <a:solidFill>
                  <a:srgbClr val="002060"/>
                </a:solidFill>
                <a:latin typeface="Calibri" pitchFamily="34" charset="0"/>
                <a:cs typeface="Calibri" pitchFamily="34" charset="0"/>
              </a:rPr>
              <a:t>2</a:t>
            </a:r>
            <a:r>
              <a:rPr lang="en-US" sz="3200" baseline="30000" dirty="0">
                <a:solidFill>
                  <a:srgbClr val="002060"/>
                </a:solidFill>
                <a:latin typeface="Calibri" pitchFamily="34" charset="0"/>
                <a:cs typeface="Calibri" pitchFamily="34" charset="0"/>
              </a:rPr>
              <a:t>nd</a:t>
            </a:r>
            <a:r>
              <a:rPr lang="ro-RO" sz="3200" dirty="0">
                <a:solidFill>
                  <a:srgbClr val="002060"/>
                </a:solidFill>
                <a:latin typeface="Calibri" pitchFamily="34" charset="0"/>
                <a:cs typeface="Calibri" pitchFamily="34" charset="0"/>
              </a:rPr>
              <a:t> April 2021</a:t>
            </a:r>
            <a:endParaRPr lang="en-US" sz="3200" dirty="0">
              <a:solidFill>
                <a:srgbClr val="002060"/>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1295400" y="378937"/>
            <a:ext cx="6172200" cy="1066800"/>
          </a:xfrm>
        </p:spPr>
        <p:txBody>
          <a:bodyPr>
            <a:normAutofit/>
          </a:bodyPr>
          <a:lstStyle/>
          <a:p>
            <a:pPr algn="ctr"/>
            <a:r>
              <a:rPr lang="ro-RO" sz="3200" dirty="0">
                <a:solidFill>
                  <a:srgbClr val="002060"/>
                </a:solidFill>
                <a:latin typeface="Calibri" pitchFamily="34" charset="0"/>
                <a:cs typeface="Calibri" pitchFamily="34" charset="0"/>
              </a:rPr>
              <a:t>TEAM ACTIVITY</a:t>
            </a:r>
            <a:endParaRPr lang="en-US" sz="3200" dirty="0">
              <a:solidFill>
                <a:srgbClr val="002060"/>
              </a:solidFill>
              <a:latin typeface="Calibri" pitchFamily="34" charset="0"/>
              <a:cs typeface="Calibri" pitchFamily="34" charset="0"/>
            </a:endParaRPr>
          </a:p>
        </p:txBody>
      </p:sp>
      <p:pic>
        <p:nvPicPr>
          <p:cNvPr id="19458" name="Picture 2" descr="echipa – Scout Society"/>
          <p:cNvPicPr>
            <a:picLocks noChangeAspect="1" noChangeArrowheads="1"/>
          </p:cNvPicPr>
          <p:nvPr/>
        </p:nvPicPr>
        <p:blipFill>
          <a:blip r:embed="rId2" cstate="print"/>
          <a:srcRect/>
          <a:stretch>
            <a:fillRect/>
          </a:stretch>
        </p:blipFill>
        <p:spPr bwMode="auto">
          <a:xfrm>
            <a:off x="8166652" y="821926"/>
            <a:ext cx="2577548" cy="1491227"/>
          </a:xfrm>
          <a:prstGeom prst="rect">
            <a:avLst/>
          </a:prstGeom>
          <a:noFill/>
        </p:spPr>
      </p:pic>
      <p:sp>
        <p:nvSpPr>
          <p:cNvPr id="5" name="Subtitlu 2"/>
          <p:cNvSpPr txBox="1">
            <a:spLocks/>
          </p:cNvSpPr>
          <p:nvPr/>
        </p:nvSpPr>
        <p:spPr>
          <a:xfrm>
            <a:off x="3962400" y="1828800"/>
            <a:ext cx="3581400" cy="3962400"/>
          </a:xfrm>
          <a:prstGeom prst="rect">
            <a:avLst/>
          </a:prstGeom>
        </p:spPr>
        <p:txBody>
          <a:bodyPr vert="horz">
            <a:normAutofit/>
          </a:bodyPr>
          <a:lstStyle/>
          <a:p>
            <a:pPr>
              <a:spcBef>
                <a:spcPts val="600"/>
              </a:spcBef>
              <a:buClr>
                <a:schemeClr val="accent1"/>
              </a:buClr>
              <a:buSzPct val="70000"/>
              <a:defRPr/>
            </a:pPr>
            <a:endParaRPr lang="en-US" b="1" dirty="0">
              <a:solidFill>
                <a:schemeClr val="tx2"/>
              </a:solidFill>
            </a:endParaRPr>
          </a:p>
        </p:txBody>
      </p:sp>
      <p:sp>
        <p:nvSpPr>
          <p:cNvPr id="7" name="Subtitle 6">
            <a:extLst>
              <a:ext uri="{FF2B5EF4-FFF2-40B4-BE49-F238E27FC236}">
                <a16:creationId xmlns:a16="http://schemas.microsoft.com/office/drawing/2014/main" xmlns="" id="{6CAE7C70-D637-4DF4-A7B9-2F9560708B64}"/>
              </a:ext>
            </a:extLst>
          </p:cNvPr>
          <p:cNvSpPr>
            <a:spLocks noGrp="1"/>
          </p:cNvSpPr>
          <p:nvPr>
            <p:ph type="subTitle" idx="1"/>
          </p:nvPr>
        </p:nvSpPr>
        <p:spPr>
          <a:xfrm>
            <a:off x="3048000" y="2673024"/>
            <a:ext cx="8534400" cy="3962400"/>
          </a:xfrm>
        </p:spPr>
        <p:txBody>
          <a:bodyPr>
            <a:normAutofit/>
          </a:bodyPr>
          <a:lstStyle/>
          <a:p>
            <a:pPr marL="0" marR="0">
              <a:lnSpc>
                <a:spcPct val="150000"/>
              </a:lnSpc>
              <a:spcBef>
                <a:spcPts val="0"/>
              </a:spcBef>
              <a:spcAft>
                <a:spcPts val="800"/>
              </a:spcAft>
            </a:pPr>
            <a:r>
              <a:rPr lang="en-US" sz="20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Debriefing:</a:t>
            </a:r>
            <a:endParaRPr lang="en-US"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
            </a:pPr>
            <a:r>
              <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By doing this exercise, what do you think you have found out about your career choices?</a:t>
            </a:r>
            <a:endParaRPr lang="en-US" sz="2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
            </a:pPr>
            <a:r>
              <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Today, how much do you think ,people's decision is influenced, regarding their career?</a:t>
            </a:r>
          </a:p>
          <a:p>
            <a:pPr marL="342900" marR="0" lvl="0" indent="-342900">
              <a:lnSpc>
                <a:spcPct val="150000"/>
              </a:lnSpc>
              <a:spcBef>
                <a:spcPts val="0"/>
              </a:spcBef>
              <a:spcAft>
                <a:spcPts val="0"/>
              </a:spcAft>
              <a:buFont typeface="Wingdings" panose="05000000000000000000" pitchFamily="2" charset="2"/>
              <a:buChar char=""/>
            </a:pPr>
            <a:r>
              <a:rPr lang="en-US"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But how much are  the opportunities and equal opportunities influenced by these stereotypes?</a:t>
            </a:r>
            <a:endParaRPr lang="en-US" dirty="0"/>
          </a:p>
        </p:txBody>
      </p:sp>
    </p:spTree>
    <p:extLst>
      <p:ext uri="{BB962C8B-B14F-4D97-AF65-F5344CB8AC3E}">
        <p14:creationId xmlns:p14="http://schemas.microsoft.com/office/powerpoint/2010/main" xmlns="" val="2138262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2438400" y="378937"/>
            <a:ext cx="5029200" cy="1066800"/>
          </a:xfrm>
        </p:spPr>
        <p:txBody>
          <a:bodyPr>
            <a:normAutofit/>
          </a:bodyPr>
          <a:lstStyle/>
          <a:p>
            <a:pPr algn="ctr"/>
            <a:r>
              <a:rPr lang="ro-RO" sz="3200" dirty="0">
                <a:solidFill>
                  <a:srgbClr val="002060"/>
                </a:solidFill>
                <a:latin typeface="Calibri" pitchFamily="34" charset="0"/>
                <a:cs typeface="Calibri" pitchFamily="34" charset="0"/>
              </a:rPr>
              <a:t>ACTIVIT</a:t>
            </a:r>
            <a:r>
              <a:rPr lang="en-US" sz="3200" dirty="0">
                <a:solidFill>
                  <a:srgbClr val="002060"/>
                </a:solidFill>
                <a:latin typeface="Calibri" pitchFamily="34" charset="0"/>
                <a:cs typeface="Calibri" pitchFamily="34" charset="0"/>
              </a:rPr>
              <a:t>Y</a:t>
            </a:r>
            <a:r>
              <a:rPr lang="ro-RO" sz="3200" dirty="0">
                <a:solidFill>
                  <a:srgbClr val="002060"/>
                </a:solidFill>
                <a:latin typeface="Calibri" pitchFamily="34" charset="0"/>
                <a:cs typeface="Calibri" pitchFamily="34" charset="0"/>
              </a:rPr>
              <a:t>  </a:t>
            </a:r>
            <a:r>
              <a:rPr lang="en-US" sz="3200" dirty="0">
                <a:solidFill>
                  <a:srgbClr val="002060"/>
                </a:solidFill>
                <a:latin typeface="Calibri" pitchFamily="34" charset="0"/>
                <a:cs typeface="Calibri" pitchFamily="34" charset="0"/>
              </a:rPr>
              <a:t>- “</a:t>
            </a:r>
            <a:r>
              <a:rPr lang="ro-RO" sz="3200" dirty="0">
                <a:solidFill>
                  <a:srgbClr val="002060"/>
                </a:solidFill>
                <a:latin typeface="Calibri" pitchFamily="34" charset="0"/>
                <a:cs typeface="Calibri" pitchFamily="34" charset="0"/>
              </a:rPr>
              <a:t>DREAM</a:t>
            </a:r>
            <a:r>
              <a:rPr lang="en-US" sz="3200" dirty="0">
                <a:solidFill>
                  <a:srgbClr val="002060"/>
                </a:solidFill>
                <a:latin typeface="Calibri" pitchFamily="34" charset="0"/>
                <a:cs typeface="Calibri" pitchFamily="34" charset="0"/>
              </a:rPr>
              <a:t> JOB”</a:t>
            </a:r>
          </a:p>
        </p:txBody>
      </p:sp>
      <p:sp>
        <p:nvSpPr>
          <p:cNvPr id="5" name="Subtitlu 2"/>
          <p:cNvSpPr txBox="1">
            <a:spLocks/>
          </p:cNvSpPr>
          <p:nvPr/>
        </p:nvSpPr>
        <p:spPr>
          <a:xfrm>
            <a:off x="3962400" y="1828800"/>
            <a:ext cx="3581400" cy="3962400"/>
          </a:xfrm>
          <a:prstGeom prst="rect">
            <a:avLst/>
          </a:prstGeom>
        </p:spPr>
        <p:txBody>
          <a:bodyPr vert="horz">
            <a:normAutofit/>
          </a:bodyPr>
          <a:lstStyle/>
          <a:p>
            <a:pPr>
              <a:spcBef>
                <a:spcPts val="600"/>
              </a:spcBef>
              <a:buClr>
                <a:schemeClr val="accent1"/>
              </a:buClr>
              <a:buSzPct val="70000"/>
              <a:defRPr/>
            </a:pPr>
            <a:endParaRPr lang="en-US" b="1" dirty="0">
              <a:solidFill>
                <a:schemeClr val="tx2"/>
              </a:solidFill>
            </a:endParaRPr>
          </a:p>
        </p:txBody>
      </p:sp>
      <p:sp>
        <p:nvSpPr>
          <p:cNvPr id="7" name="Subtitle 6">
            <a:extLst>
              <a:ext uri="{FF2B5EF4-FFF2-40B4-BE49-F238E27FC236}">
                <a16:creationId xmlns:a16="http://schemas.microsoft.com/office/drawing/2014/main" xmlns="" id="{6CAE7C70-D637-4DF4-A7B9-2F9560708B64}"/>
              </a:ext>
            </a:extLst>
          </p:cNvPr>
          <p:cNvSpPr>
            <a:spLocks noGrp="1"/>
          </p:cNvSpPr>
          <p:nvPr>
            <p:ph type="subTitle" idx="1"/>
          </p:nvPr>
        </p:nvSpPr>
        <p:spPr>
          <a:xfrm>
            <a:off x="2743200" y="3124200"/>
            <a:ext cx="8534400" cy="3962400"/>
          </a:xfrm>
        </p:spPr>
        <p:txBody>
          <a:bodyPr>
            <a:normAutofit/>
          </a:bodyPr>
          <a:lstStyle/>
          <a:p>
            <a:pPr algn="just">
              <a:lnSpc>
                <a:spcPct val="150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Because we talked about the choices regarding the profession / career, we invite you to identify together (brainstorming), which are the characteristics of </a:t>
            </a:r>
            <a:r>
              <a:rPr lang="en-US" i="1" dirty="0">
                <a:latin typeface="Calibri" panose="020F0502020204030204" pitchFamily="34" charset="0"/>
                <a:ea typeface="Calibri" panose="020F0502020204030204" pitchFamily="34" charset="0"/>
                <a:cs typeface="Times New Roman" panose="02020603050405020304" pitchFamily="18" charset="0"/>
              </a:rPr>
              <a:t>an ideal job </a:t>
            </a:r>
            <a:r>
              <a:rPr lang="en-US" dirty="0">
                <a:latin typeface="Calibri" panose="020F0502020204030204" pitchFamily="34" charset="0"/>
                <a:ea typeface="Calibri" panose="020F0502020204030204" pitchFamily="34" charset="0"/>
                <a:cs typeface="Times New Roman" panose="02020603050405020304" pitchFamily="18" charset="0"/>
              </a:rPr>
              <a:t>from the perspective of equal opportunities for women and men.</a:t>
            </a:r>
          </a:p>
          <a:p>
            <a:pPr algn="just">
              <a:lnSpc>
                <a:spcPct val="150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To do this, we will use the Padlet platform. Thus, we post the link in the chat, and you have to access it. A Padlet page will open in your browser, and you can write on one or more post-its features / ideas / opinions of the ideal job (from the perspective of equal opportunities for women and men).</a:t>
            </a:r>
            <a:endParaRPr lang="en-US" dirty="0"/>
          </a:p>
        </p:txBody>
      </p:sp>
      <p:sp>
        <p:nvSpPr>
          <p:cNvPr id="4100" name="AutoShape 4" descr="3 Ways to Get Your Dream Job in 2018 | The Motley Fo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3 Ways to Get Your Dream Job in 2018 | The Motley Fo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4" name="Picture 8" descr="3 Ways to Get Your Dream Job in 2018 | The Motley Fool"/>
          <p:cNvPicPr>
            <a:picLocks noChangeAspect="1" noChangeArrowheads="1"/>
          </p:cNvPicPr>
          <p:nvPr/>
        </p:nvPicPr>
        <p:blipFill>
          <a:blip r:embed="rId2" cstate="print"/>
          <a:srcRect/>
          <a:stretch>
            <a:fillRect/>
          </a:stretch>
        </p:blipFill>
        <p:spPr bwMode="auto">
          <a:xfrm>
            <a:off x="8381999" y="533400"/>
            <a:ext cx="3543301" cy="2362200"/>
          </a:xfrm>
          <a:prstGeom prst="rect">
            <a:avLst/>
          </a:prstGeom>
          <a:noFill/>
        </p:spPr>
      </p:pic>
    </p:spTree>
    <p:extLst>
      <p:ext uri="{BB962C8B-B14F-4D97-AF65-F5344CB8AC3E}">
        <p14:creationId xmlns:p14="http://schemas.microsoft.com/office/powerpoint/2010/main" xmlns="" val="432427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1295400" y="378937"/>
            <a:ext cx="6172200" cy="1066800"/>
          </a:xfrm>
        </p:spPr>
        <p:txBody>
          <a:bodyPr>
            <a:normAutofit/>
          </a:bodyPr>
          <a:lstStyle/>
          <a:p>
            <a:pPr algn="ctr"/>
            <a:r>
              <a:rPr lang="ro-RO" sz="3200" dirty="0">
                <a:solidFill>
                  <a:srgbClr val="002060"/>
                </a:solidFill>
                <a:latin typeface="Calibri" pitchFamily="34" charset="0"/>
                <a:cs typeface="Calibri" pitchFamily="34" charset="0"/>
              </a:rPr>
              <a:t>ACTIVIT</a:t>
            </a:r>
            <a:r>
              <a:rPr lang="en-US" sz="3200" dirty="0">
                <a:solidFill>
                  <a:srgbClr val="002060"/>
                </a:solidFill>
                <a:latin typeface="Calibri" pitchFamily="34" charset="0"/>
                <a:cs typeface="Calibri" pitchFamily="34" charset="0"/>
              </a:rPr>
              <a:t>Y</a:t>
            </a:r>
            <a:r>
              <a:rPr lang="ro-RO" sz="3200" dirty="0">
                <a:solidFill>
                  <a:srgbClr val="002060"/>
                </a:solidFill>
                <a:latin typeface="Calibri" pitchFamily="34" charset="0"/>
                <a:cs typeface="Calibri" pitchFamily="34" charset="0"/>
              </a:rPr>
              <a:t>  </a:t>
            </a:r>
            <a:r>
              <a:rPr lang="en-US" sz="3200" dirty="0">
                <a:solidFill>
                  <a:srgbClr val="002060"/>
                </a:solidFill>
                <a:latin typeface="Calibri" pitchFamily="34" charset="0"/>
                <a:cs typeface="Calibri" pitchFamily="34" charset="0"/>
              </a:rPr>
              <a:t>- </a:t>
            </a:r>
            <a:r>
              <a:rPr lang="ro-RO" sz="3200" dirty="0">
                <a:solidFill>
                  <a:srgbClr val="002060"/>
                </a:solidFill>
                <a:latin typeface="Calibri" pitchFamily="34" charset="0"/>
                <a:cs typeface="Calibri" pitchFamily="34" charset="0"/>
              </a:rPr>
              <a:t>DREAM</a:t>
            </a:r>
            <a:r>
              <a:rPr lang="en-US" sz="3200" dirty="0">
                <a:solidFill>
                  <a:srgbClr val="002060"/>
                </a:solidFill>
                <a:latin typeface="Calibri" pitchFamily="34" charset="0"/>
                <a:cs typeface="Calibri" pitchFamily="34" charset="0"/>
              </a:rPr>
              <a:t> JOB</a:t>
            </a:r>
          </a:p>
        </p:txBody>
      </p:sp>
      <p:sp>
        <p:nvSpPr>
          <p:cNvPr id="5" name="Subtitlu 2"/>
          <p:cNvSpPr txBox="1">
            <a:spLocks/>
          </p:cNvSpPr>
          <p:nvPr/>
        </p:nvSpPr>
        <p:spPr>
          <a:xfrm>
            <a:off x="3962400" y="1828800"/>
            <a:ext cx="3581400" cy="3962400"/>
          </a:xfrm>
          <a:prstGeom prst="rect">
            <a:avLst/>
          </a:prstGeom>
        </p:spPr>
        <p:txBody>
          <a:bodyPr vert="horz">
            <a:normAutofit/>
          </a:bodyPr>
          <a:lstStyle/>
          <a:p>
            <a:pPr>
              <a:spcBef>
                <a:spcPts val="600"/>
              </a:spcBef>
              <a:buClr>
                <a:schemeClr val="accent1"/>
              </a:buClr>
              <a:buSzPct val="70000"/>
              <a:defRPr/>
            </a:pPr>
            <a:endParaRPr lang="en-US" b="1" dirty="0">
              <a:solidFill>
                <a:schemeClr val="tx2"/>
              </a:solidFill>
            </a:endParaRPr>
          </a:p>
        </p:txBody>
      </p:sp>
      <p:sp>
        <p:nvSpPr>
          <p:cNvPr id="7" name="Subtitle 6">
            <a:extLst>
              <a:ext uri="{FF2B5EF4-FFF2-40B4-BE49-F238E27FC236}">
                <a16:creationId xmlns:a16="http://schemas.microsoft.com/office/drawing/2014/main" xmlns="" id="{6CAE7C70-D637-4DF4-A7B9-2F9560708B64}"/>
              </a:ext>
            </a:extLst>
          </p:cNvPr>
          <p:cNvSpPr>
            <a:spLocks noGrp="1"/>
          </p:cNvSpPr>
          <p:nvPr>
            <p:ph type="subTitle" idx="1"/>
          </p:nvPr>
        </p:nvSpPr>
        <p:spPr>
          <a:xfrm>
            <a:off x="2819400" y="2516663"/>
            <a:ext cx="8534400" cy="3962400"/>
          </a:xfrm>
        </p:spPr>
        <p:txBody>
          <a:bodyPr>
            <a:normAutofit/>
          </a:bodyPr>
          <a:lstStyle/>
          <a:p>
            <a:pPr marL="0" marR="0">
              <a:lnSpc>
                <a:spcPct val="150000"/>
              </a:lnSpc>
              <a:spcBef>
                <a:spcPts val="0"/>
              </a:spcBef>
              <a:spcAft>
                <a:spcPts val="800"/>
              </a:spcAft>
            </a:pPr>
            <a:r>
              <a:rPr lang="en-US" sz="20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Debriefing: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
            </a:pPr>
            <a:r>
              <a:rPr lang="en-U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The answers provided will be read. An attempt will be made, if possible, to classify them into categories.</a:t>
            </a:r>
          </a:p>
          <a:p>
            <a:pPr marL="342900" marR="0" lvl="0" indent="-342900">
              <a:lnSpc>
                <a:spcPct val="150000"/>
              </a:lnSpc>
              <a:spcBef>
                <a:spcPts val="0"/>
              </a:spcBef>
              <a:spcAft>
                <a:spcPts val="0"/>
              </a:spcAft>
              <a:buFont typeface="Wingdings" panose="05000000000000000000" pitchFamily="2" charset="2"/>
              <a:buChar char=""/>
            </a:pPr>
            <a:r>
              <a:rPr lang="en-U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Does the ideal job described by you differ much from the existing jobs? Do you know jobs that meet these requirements?</a:t>
            </a:r>
          </a:p>
          <a:p>
            <a:pPr marL="342900" marR="0" lvl="0" indent="-342900">
              <a:lnSpc>
                <a:spcPct val="150000"/>
              </a:lnSpc>
              <a:spcBef>
                <a:spcPts val="0"/>
              </a:spcBef>
              <a:spcAft>
                <a:spcPts val="0"/>
              </a:spcAft>
              <a:buFont typeface="Wingdings" panose="05000000000000000000" pitchFamily="2" charset="2"/>
              <a:buChar char=""/>
            </a:pPr>
            <a:r>
              <a:rPr lang="en-U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Do you think that there are many jobs that do not come close to reaching the ideal? Which of the given answers are difficult to apply? Why?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en-US" sz="2000" dirty="0"/>
          </a:p>
        </p:txBody>
      </p:sp>
      <p:pic>
        <p:nvPicPr>
          <p:cNvPr id="3076" name="Picture 4" descr="How to Use Law of Attraction to Get Your Dream Job - Altered Mind Waves"/>
          <p:cNvPicPr>
            <a:picLocks noChangeAspect="1" noChangeArrowheads="1"/>
          </p:cNvPicPr>
          <p:nvPr/>
        </p:nvPicPr>
        <p:blipFill>
          <a:blip r:embed="rId2" cstate="print"/>
          <a:srcRect/>
          <a:stretch>
            <a:fillRect/>
          </a:stretch>
        </p:blipFill>
        <p:spPr bwMode="auto">
          <a:xfrm>
            <a:off x="8458200" y="457200"/>
            <a:ext cx="3533775" cy="2646922"/>
          </a:xfrm>
          <a:prstGeom prst="rect">
            <a:avLst/>
          </a:prstGeom>
          <a:noFill/>
        </p:spPr>
      </p:pic>
    </p:spTree>
    <p:extLst>
      <p:ext uri="{BB962C8B-B14F-4D97-AF65-F5344CB8AC3E}">
        <p14:creationId xmlns:p14="http://schemas.microsoft.com/office/powerpoint/2010/main" xmlns="" val="802407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00408D-E7B7-4010-8EEE-BA9300C1A088}"/>
              </a:ext>
            </a:extLst>
          </p:cNvPr>
          <p:cNvSpPr>
            <a:spLocks noGrp="1"/>
          </p:cNvSpPr>
          <p:nvPr>
            <p:ph type="title"/>
          </p:nvPr>
        </p:nvSpPr>
        <p:spPr/>
        <p:txBody>
          <a:bodyPr/>
          <a:lstStyle/>
          <a:p>
            <a:pPr algn="ctr"/>
            <a:r>
              <a:rPr lang="en-US" sz="3200" dirty="0">
                <a:solidFill>
                  <a:srgbClr val="C00000"/>
                </a:solidFill>
                <a:latin typeface="Calibri" pitchFamily="34" charset="0"/>
                <a:cs typeface="Calibri" pitchFamily="34" charset="0"/>
              </a:rPr>
              <a:t>Other kinds of equal opportunities?</a:t>
            </a:r>
            <a:r>
              <a:rPr lang="en-US" dirty="0"/>
              <a:t/>
            </a:r>
            <a:br>
              <a:rPr lang="en-US" dirty="0"/>
            </a:br>
            <a:endParaRPr lang="en-US" dirty="0"/>
          </a:p>
        </p:txBody>
      </p:sp>
      <p:pic>
        <p:nvPicPr>
          <p:cNvPr id="5" name="Content Placeholder 4">
            <a:extLst>
              <a:ext uri="{FF2B5EF4-FFF2-40B4-BE49-F238E27FC236}">
                <a16:creationId xmlns:a16="http://schemas.microsoft.com/office/drawing/2014/main" xmlns="" id="{8A844DD3-0296-48AE-8FA4-9FDF0E695462}"/>
              </a:ext>
            </a:extLst>
          </p:cNvPr>
          <p:cNvPicPr>
            <a:picLocks noGrp="1" noChangeAspect="1"/>
          </p:cNvPicPr>
          <p:nvPr>
            <p:ph sz="quarter" idx="1"/>
          </p:nvPr>
        </p:nvPicPr>
        <p:blipFill>
          <a:blip r:embed="rId2" cstate="print">
            <a:extLst>
              <a:ext uri="{28A0092B-C50C-407E-A947-70E740481C1C}">
                <a14:useLocalDpi xmlns:a14="http://schemas.microsoft.com/office/drawing/2010/main" xmlns="" val="0"/>
              </a:ext>
            </a:extLst>
          </a:blip>
          <a:stretch>
            <a:fillRect/>
          </a:stretch>
        </p:blipFill>
        <p:spPr>
          <a:xfrm>
            <a:off x="3200400" y="1828800"/>
            <a:ext cx="4953000" cy="3295997"/>
          </a:xfrm>
        </p:spPr>
      </p:pic>
    </p:spTree>
    <p:extLst>
      <p:ext uri="{BB962C8B-B14F-4D97-AF65-F5344CB8AC3E}">
        <p14:creationId xmlns:p14="http://schemas.microsoft.com/office/powerpoint/2010/main" xmlns="" val="1656293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00408D-E7B7-4010-8EEE-BA9300C1A088}"/>
              </a:ext>
            </a:extLst>
          </p:cNvPr>
          <p:cNvSpPr>
            <a:spLocks noGrp="1"/>
          </p:cNvSpPr>
          <p:nvPr>
            <p:ph type="title"/>
          </p:nvPr>
        </p:nvSpPr>
        <p:spPr>
          <a:xfrm>
            <a:off x="609600" y="288028"/>
            <a:ext cx="9956800" cy="1143000"/>
          </a:xfrm>
        </p:spPr>
        <p:txBody>
          <a:bodyPr/>
          <a:lstStyle/>
          <a:p>
            <a:pPr algn="ctr"/>
            <a:r>
              <a:rPr lang="en-US" dirty="0">
                <a:solidFill>
                  <a:srgbClr val="C00000"/>
                </a:solidFill>
                <a:effectLst>
                  <a:outerShdw blurRad="38100" dist="38100" dir="2700000" algn="tl">
                    <a:srgbClr val="000000">
                      <a:alpha val="43137"/>
                    </a:srgbClr>
                  </a:outerShdw>
                </a:effectLst>
                <a:latin typeface="Calibri" pitchFamily="34" charset="0"/>
                <a:cs typeface="Calibri" pitchFamily="34" charset="0"/>
              </a:rPr>
              <a:t>Other kinds of equal opportunities?</a:t>
            </a:r>
            <a:r>
              <a:rPr lang="en-US" dirty="0">
                <a:solidFill>
                  <a:srgbClr val="C00000"/>
                </a:solidFill>
                <a:latin typeface="Calibri" pitchFamily="34" charset="0"/>
                <a:cs typeface="Calibri" pitchFamily="34" charset="0"/>
              </a:rPr>
              <a:t/>
            </a:r>
            <a:br>
              <a:rPr lang="en-US" dirty="0">
                <a:solidFill>
                  <a:srgbClr val="C00000"/>
                </a:solidFill>
                <a:latin typeface="Calibri" pitchFamily="34" charset="0"/>
                <a:cs typeface="Calibri" pitchFamily="34" charset="0"/>
              </a:rPr>
            </a:br>
            <a:endParaRPr lang="en-US" dirty="0">
              <a:solidFill>
                <a:srgbClr val="C00000"/>
              </a:solidFill>
              <a:latin typeface="Calibri" pitchFamily="34" charset="0"/>
              <a:cs typeface="Calibri" pitchFamily="34" charset="0"/>
            </a:endParaRPr>
          </a:p>
        </p:txBody>
      </p:sp>
      <p:sp>
        <p:nvSpPr>
          <p:cNvPr id="4" name="Content Placeholder 3">
            <a:extLst>
              <a:ext uri="{FF2B5EF4-FFF2-40B4-BE49-F238E27FC236}">
                <a16:creationId xmlns:a16="http://schemas.microsoft.com/office/drawing/2014/main" xmlns="" id="{39E76EE4-B1FE-4F40-8D45-36E9F5D435F7}"/>
              </a:ext>
            </a:extLst>
          </p:cNvPr>
          <p:cNvSpPr>
            <a:spLocks noGrp="1"/>
          </p:cNvSpPr>
          <p:nvPr>
            <p:ph sz="quarter" idx="1"/>
          </p:nvPr>
        </p:nvSpPr>
        <p:spPr>
          <a:xfrm>
            <a:off x="609600" y="1295400"/>
            <a:ext cx="10744200" cy="5178552"/>
          </a:xfrm>
        </p:spPr>
        <p:txBody>
          <a:bodyPr>
            <a:normAutofit fontScale="92500" lnSpcReduction="10000"/>
          </a:bodyPr>
          <a:lstStyle/>
          <a:p>
            <a:r>
              <a:rPr lang="en-US" b="0" i="0" dirty="0">
                <a:solidFill>
                  <a:srgbClr val="353535"/>
                </a:solidFill>
                <a:effectLst/>
                <a:latin typeface="tahoma" panose="020B0604030504040204" pitchFamily="34" charset="0"/>
              </a:rPr>
              <a:t>The Equality Act has some specified areas that are termed in the legislation as protected characteristics. These include (in no particular order):</a:t>
            </a:r>
          </a:p>
          <a:p>
            <a:pPr marL="457200" indent="-457200" algn="l">
              <a:buClrTx/>
              <a:buFont typeface="+mj-lt"/>
              <a:buAutoNum type="arabicPeriod"/>
            </a:pPr>
            <a:r>
              <a:rPr lang="en-US" b="0" i="1" dirty="0">
                <a:solidFill>
                  <a:srgbClr val="353535"/>
                </a:solidFill>
                <a:effectLst/>
                <a:latin typeface="Calibri" pitchFamily="34" charset="0"/>
                <a:cs typeface="Calibri" pitchFamily="34" charset="0"/>
              </a:rPr>
              <a:t>Age</a:t>
            </a:r>
          </a:p>
          <a:p>
            <a:pPr marL="457200" indent="-457200" algn="l">
              <a:buClrTx/>
              <a:buFont typeface="+mj-lt"/>
              <a:buAutoNum type="arabicPeriod"/>
            </a:pPr>
            <a:r>
              <a:rPr lang="en-US" b="0" i="0" dirty="0">
                <a:solidFill>
                  <a:srgbClr val="353535"/>
                </a:solidFill>
                <a:effectLst/>
                <a:latin typeface="Calibri" pitchFamily="34" charset="0"/>
                <a:cs typeface="Calibri" pitchFamily="34" charset="0"/>
              </a:rPr>
              <a:t>Sex</a:t>
            </a:r>
          </a:p>
          <a:p>
            <a:pPr marL="457200" indent="-457200" algn="l">
              <a:buClrTx/>
              <a:buFont typeface="+mj-lt"/>
              <a:buAutoNum type="arabicPeriod"/>
            </a:pPr>
            <a:r>
              <a:rPr lang="en-US" b="0" i="0" dirty="0">
                <a:solidFill>
                  <a:srgbClr val="353535"/>
                </a:solidFill>
                <a:effectLst/>
                <a:latin typeface="Calibri" pitchFamily="34" charset="0"/>
                <a:cs typeface="Calibri" pitchFamily="34" charset="0"/>
              </a:rPr>
              <a:t>Race</a:t>
            </a:r>
          </a:p>
          <a:p>
            <a:pPr marL="457200" indent="-457200" algn="l">
              <a:buClrTx/>
              <a:buFont typeface="+mj-lt"/>
              <a:buAutoNum type="arabicPeriod"/>
            </a:pPr>
            <a:r>
              <a:rPr lang="en-US" b="0" i="0" dirty="0">
                <a:solidFill>
                  <a:srgbClr val="353535"/>
                </a:solidFill>
                <a:effectLst/>
                <a:latin typeface="Calibri" pitchFamily="34" charset="0"/>
                <a:cs typeface="Calibri" pitchFamily="34" charset="0"/>
              </a:rPr>
              <a:t>Disability</a:t>
            </a:r>
          </a:p>
          <a:p>
            <a:pPr marL="457200" indent="-457200" algn="l">
              <a:buClrTx/>
              <a:buFont typeface="+mj-lt"/>
              <a:buAutoNum type="arabicPeriod"/>
            </a:pPr>
            <a:r>
              <a:rPr lang="en-US" b="0" i="0" dirty="0">
                <a:solidFill>
                  <a:srgbClr val="353535"/>
                </a:solidFill>
                <a:effectLst/>
                <a:latin typeface="Calibri" pitchFamily="34" charset="0"/>
                <a:cs typeface="Calibri" pitchFamily="34" charset="0"/>
              </a:rPr>
              <a:t>Pregnancy</a:t>
            </a:r>
          </a:p>
          <a:p>
            <a:pPr marL="457200" indent="-457200" algn="l">
              <a:buClrTx/>
              <a:buFont typeface="+mj-lt"/>
              <a:buAutoNum type="arabicPeriod"/>
            </a:pPr>
            <a:r>
              <a:rPr lang="en-US" b="0" i="0" dirty="0">
                <a:solidFill>
                  <a:srgbClr val="353535"/>
                </a:solidFill>
                <a:effectLst/>
                <a:latin typeface="Calibri" pitchFamily="34" charset="0"/>
                <a:cs typeface="Calibri" pitchFamily="34" charset="0"/>
              </a:rPr>
              <a:t>Marital status</a:t>
            </a:r>
          </a:p>
          <a:p>
            <a:pPr marL="457200" indent="-457200" algn="l">
              <a:buClrTx/>
              <a:buFont typeface="+mj-lt"/>
              <a:buAutoNum type="arabicPeriod"/>
            </a:pPr>
            <a:r>
              <a:rPr lang="en-US" b="0" i="0" dirty="0">
                <a:solidFill>
                  <a:srgbClr val="353535"/>
                </a:solidFill>
                <a:effectLst/>
                <a:latin typeface="Calibri" pitchFamily="34" charset="0"/>
                <a:cs typeface="Calibri" pitchFamily="34" charset="0"/>
              </a:rPr>
              <a:t>Sexual </a:t>
            </a:r>
            <a:r>
              <a:rPr lang="en-US" b="0" i="0" dirty="0" smtClean="0">
                <a:solidFill>
                  <a:srgbClr val="353535"/>
                </a:solidFill>
                <a:effectLst/>
                <a:latin typeface="Calibri" pitchFamily="34" charset="0"/>
                <a:cs typeface="Calibri" pitchFamily="34" charset="0"/>
              </a:rPr>
              <a:t>orientation</a:t>
            </a:r>
            <a:endParaRPr lang="en-US" b="0" i="0" dirty="0">
              <a:solidFill>
                <a:srgbClr val="353535"/>
              </a:solidFill>
              <a:effectLst/>
              <a:latin typeface="Calibri" pitchFamily="34" charset="0"/>
              <a:cs typeface="Calibri" pitchFamily="34" charset="0"/>
            </a:endParaRPr>
          </a:p>
          <a:p>
            <a:pPr marL="457200" indent="-457200" algn="l">
              <a:buClrTx/>
              <a:buFont typeface="+mj-lt"/>
              <a:buAutoNum type="arabicPeriod"/>
            </a:pPr>
            <a:r>
              <a:rPr lang="en-US" b="0" i="0" dirty="0">
                <a:solidFill>
                  <a:srgbClr val="353535"/>
                </a:solidFill>
                <a:effectLst/>
                <a:latin typeface="Calibri" pitchFamily="34" charset="0"/>
                <a:cs typeface="Calibri" pitchFamily="34" charset="0"/>
              </a:rPr>
              <a:t>Gender reassignment</a:t>
            </a:r>
          </a:p>
          <a:p>
            <a:pPr marL="457200" indent="-457200" algn="l">
              <a:buClrTx/>
              <a:buFont typeface="+mj-lt"/>
              <a:buAutoNum type="arabicPeriod"/>
            </a:pPr>
            <a:r>
              <a:rPr lang="en-US" b="0" i="0" dirty="0">
                <a:solidFill>
                  <a:srgbClr val="353535"/>
                </a:solidFill>
                <a:effectLst/>
                <a:latin typeface="Calibri" pitchFamily="34" charset="0"/>
                <a:cs typeface="Calibri" pitchFamily="34" charset="0"/>
              </a:rPr>
              <a:t>Religious background</a:t>
            </a:r>
          </a:p>
          <a:p>
            <a:pPr marL="457200" indent="-457200" algn="l">
              <a:buClrTx/>
              <a:buFont typeface="+mj-lt"/>
              <a:buAutoNum type="arabicPeriod"/>
            </a:pPr>
            <a:r>
              <a:rPr lang="en-US" dirty="0">
                <a:solidFill>
                  <a:srgbClr val="353535"/>
                </a:solidFill>
                <a:latin typeface="Calibri" pitchFamily="34" charset="0"/>
                <a:cs typeface="Calibri" pitchFamily="34" charset="0"/>
              </a:rPr>
              <a:t> Economical and social environment</a:t>
            </a:r>
            <a:endParaRPr lang="en-US" b="0" i="0" dirty="0">
              <a:solidFill>
                <a:srgbClr val="353535"/>
              </a:solidFill>
              <a:effectLst/>
              <a:latin typeface="Calibri" pitchFamily="34" charset="0"/>
              <a:cs typeface="Calibri" pitchFamily="34" charset="0"/>
            </a:endParaRPr>
          </a:p>
          <a:p>
            <a:pPr marL="457200" indent="-457200" algn="l">
              <a:buClrTx/>
              <a:buFont typeface="+mj-lt"/>
              <a:buAutoNum type="arabicPeriod"/>
            </a:pPr>
            <a:r>
              <a:rPr lang="en-US" b="0" i="0" dirty="0">
                <a:solidFill>
                  <a:srgbClr val="353535"/>
                </a:solidFill>
                <a:effectLst/>
                <a:latin typeface="Calibri" pitchFamily="34" charset="0"/>
                <a:cs typeface="Calibri" pitchFamily="34" charset="0"/>
              </a:rPr>
              <a:t>Discriminating against workers because of any of the nine characteristics is against the law</a:t>
            </a:r>
          </a:p>
          <a:p>
            <a:endParaRPr lang="en-US" dirty="0"/>
          </a:p>
        </p:txBody>
      </p:sp>
      <p:pic>
        <p:nvPicPr>
          <p:cNvPr id="9" name="Picture 8">
            <a:extLst>
              <a:ext uri="{FF2B5EF4-FFF2-40B4-BE49-F238E27FC236}">
                <a16:creationId xmlns:a16="http://schemas.microsoft.com/office/drawing/2014/main" xmlns="" id="{BFCD05A3-D0F7-4DEF-B715-DE297E50DA1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48200" y="2749412"/>
            <a:ext cx="6245046" cy="2505075"/>
          </a:xfrm>
          <a:prstGeom prst="rect">
            <a:avLst/>
          </a:prstGeom>
        </p:spPr>
      </p:pic>
    </p:spTree>
    <p:extLst>
      <p:ext uri="{BB962C8B-B14F-4D97-AF65-F5344CB8AC3E}">
        <p14:creationId xmlns:p14="http://schemas.microsoft.com/office/powerpoint/2010/main" xmlns="" val="3077176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AD8AB8-F410-4724-98C2-B9D30EC3AFF0}"/>
              </a:ext>
            </a:extLst>
          </p:cNvPr>
          <p:cNvSpPr>
            <a:spLocks noGrp="1"/>
          </p:cNvSpPr>
          <p:nvPr>
            <p:ph type="title"/>
          </p:nvPr>
        </p:nvSpPr>
        <p:spPr/>
        <p:txBody>
          <a:bodyPr/>
          <a:lstStyle/>
          <a:p>
            <a:r>
              <a:rPr lang="en-US" dirty="0"/>
              <a:t>ACTIVITY - </a:t>
            </a:r>
            <a:r>
              <a:rPr lang="en-US" dirty="0">
                <a:effectLst>
                  <a:outerShdw blurRad="38100" dist="38100" dir="2700000" algn="tl">
                    <a:srgbClr val="000000">
                      <a:alpha val="43137"/>
                    </a:srgbClr>
                  </a:outerShdw>
                </a:effectLst>
              </a:rPr>
              <a:t>Other kinds of equal opportunities</a:t>
            </a:r>
            <a:endParaRPr lang="en-US" dirty="0"/>
          </a:p>
        </p:txBody>
      </p:sp>
      <p:sp>
        <p:nvSpPr>
          <p:cNvPr id="3" name="Content Placeholder 2">
            <a:extLst>
              <a:ext uri="{FF2B5EF4-FFF2-40B4-BE49-F238E27FC236}">
                <a16:creationId xmlns:a16="http://schemas.microsoft.com/office/drawing/2014/main" xmlns="" id="{B5B0EA3D-41F1-4EC4-8051-C04B321283CF}"/>
              </a:ext>
            </a:extLst>
          </p:cNvPr>
          <p:cNvSpPr>
            <a:spLocks noGrp="1"/>
          </p:cNvSpPr>
          <p:nvPr>
            <p:ph sz="quarter" idx="1"/>
          </p:nvPr>
        </p:nvSpPr>
        <p:spPr/>
        <p:txBody>
          <a:bodyPr>
            <a:normAutofit fontScale="92500"/>
          </a:bodyPr>
          <a:lstStyle/>
          <a:p>
            <a:pPr>
              <a:buNone/>
            </a:pPr>
            <a:r>
              <a:rPr lang="en-US" dirty="0" smtClean="0"/>
              <a:t> </a:t>
            </a:r>
            <a:r>
              <a:rPr lang="en-US" dirty="0" err="1" smtClean="0"/>
              <a:t>Pentru</a:t>
            </a:r>
            <a:r>
              <a:rPr lang="en-US" dirty="0" smtClean="0"/>
              <a:t> </a:t>
            </a:r>
            <a:r>
              <a:rPr lang="en-US" dirty="0" err="1"/>
              <a:t>realizarea</a:t>
            </a:r>
            <a:r>
              <a:rPr lang="en-US" dirty="0"/>
              <a:t> </a:t>
            </a:r>
            <a:r>
              <a:rPr lang="en-US" dirty="0" err="1"/>
              <a:t>aceste</a:t>
            </a:r>
            <a:r>
              <a:rPr lang="en-US" dirty="0"/>
              <a:t> </a:t>
            </a:r>
            <a:r>
              <a:rPr lang="en-US" dirty="0" err="1"/>
              <a:t>activitati</a:t>
            </a:r>
            <a:r>
              <a:rPr lang="en-US" dirty="0"/>
              <a:t> </a:t>
            </a:r>
            <a:r>
              <a:rPr lang="en-US" dirty="0" err="1"/>
              <a:t>este</a:t>
            </a:r>
            <a:r>
              <a:rPr lang="en-US" dirty="0"/>
              <a:t> </a:t>
            </a:r>
            <a:r>
              <a:rPr lang="en-US" dirty="0" err="1"/>
              <a:t>nevoie</a:t>
            </a:r>
            <a:r>
              <a:rPr lang="en-US" dirty="0"/>
              <a:t> </a:t>
            </a:r>
            <a:r>
              <a:rPr lang="en-US" dirty="0" err="1"/>
              <a:t>sa</a:t>
            </a:r>
            <a:r>
              <a:rPr lang="en-US" dirty="0"/>
              <a:t> ne </a:t>
            </a:r>
            <a:r>
              <a:rPr lang="en-US" dirty="0" err="1"/>
              <a:t>organizam</a:t>
            </a:r>
            <a:r>
              <a:rPr lang="en-US" dirty="0"/>
              <a:t> in 4 </a:t>
            </a:r>
            <a:r>
              <a:rPr lang="en-US" dirty="0" err="1"/>
              <a:t>echipe</a:t>
            </a:r>
            <a:r>
              <a:rPr lang="en-US" dirty="0"/>
              <a:t> in rooms.</a:t>
            </a:r>
          </a:p>
          <a:p>
            <a:pPr>
              <a:buNone/>
            </a:pPr>
            <a:r>
              <a:rPr lang="en-US" dirty="0" err="1"/>
              <a:t>Fiecare</a:t>
            </a:r>
            <a:r>
              <a:rPr lang="en-US" dirty="0"/>
              <a:t> </a:t>
            </a:r>
            <a:r>
              <a:rPr lang="en-US" dirty="0" err="1"/>
              <a:t>echipa</a:t>
            </a:r>
            <a:r>
              <a:rPr lang="en-US" dirty="0"/>
              <a:t> are de </a:t>
            </a:r>
            <a:r>
              <a:rPr lang="en-US" dirty="0" err="1"/>
              <a:t>analizat</a:t>
            </a:r>
            <a:r>
              <a:rPr lang="en-US" dirty="0"/>
              <a:t>, </a:t>
            </a:r>
            <a:r>
              <a:rPr lang="en-US" dirty="0" err="1"/>
              <a:t>identificat</a:t>
            </a:r>
            <a:r>
              <a:rPr lang="en-US" dirty="0"/>
              <a:t> </a:t>
            </a:r>
            <a:r>
              <a:rPr lang="en-US" dirty="0" err="1"/>
              <a:t>si</a:t>
            </a:r>
            <a:r>
              <a:rPr lang="en-US" dirty="0"/>
              <a:t> descries cum </a:t>
            </a:r>
            <a:r>
              <a:rPr lang="en-US" dirty="0" err="1"/>
              <a:t>arata</a:t>
            </a:r>
            <a:r>
              <a:rPr lang="en-US" dirty="0"/>
              <a:t> </a:t>
            </a:r>
            <a:r>
              <a:rPr lang="en-US" dirty="0" err="1"/>
              <a:t>egalitatea</a:t>
            </a:r>
            <a:r>
              <a:rPr lang="en-US" dirty="0"/>
              <a:t> de </a:t>
            </a:r>
            <a:r>
              <a:rPr lang="en-US" dirty="0" err="1"/>
              <a:t>oportunitati</a:t>
            </a:r>
            <a:r>
              <a:rPr lang="en-US" dirty="0"/>
              <a:t> </a:t>
            </a:r>
            <a:r>
              <a:rPr lang="en-US" dirty="0" err="1"/>
              <a:t>pentru</a:t>
            </a:r>
            <a:r>
              <a:rPr lang="en-US" dirty="0"/>
              <a:t> </a:t>
            </a:r>
            <a:r>
              <a:rPr lang="en-US" dirty="0" err="1"/>
              <a:t>urmatoarele</a:t>
            </a:r>
            <a:r>
              <a:rPr lang="en-US" dirty="0"/>
              <a:t> </a:t>
            </a:r>
            <a:r>
              <a:rPr lang="en-US" dirty="0" err="1"/>
              <a:t>categorii</a:t>
            </a:r>
            <a:r>
              <a:rPr lang="en-US" dirty="0"/>
              <a:t> de </a:t>
            </a:r>
            <a:r>
              <a:rPr lang="en-US" dirty="0" err="1"/>
              <a:t>persoane</a:t>
            </a:r>
            <a:r>
              <a:rPr lang="en-US" dirty="0"/>
              <a:t>:</a:t>
            </a:r>
          </a:p>
          <a:p>
            <a:r>
              <a:rPr lang="en-US" dirty="0" err="1"/>
              <a:t>Echipa</a:t>
            </a:r>
            <a:r>
              <a:rPr lang="en-US" dirty="0"/>
              <a:t> 1 – </a:t>
            </a:r>
            <a:r>
              <a:rPr lang="en-US" dirty="0" err="1"/>
              <a:t>persoane</a:t>
            </a:r>
            <a:r>
              <a:rPr lang="en-US" dirty="0"/>
              <a:t> cu </a:t>
            </a:r>
            <a:r>
              <a:rPr lang="en-US" dirty="0" err="1"/>
              <a:t>dizabilitati</a:t>
            </a:r>
            <a:r>
              <a:rPr lang="en-US" dirty="0"/>
              <a:t>;</a:t>
            </a:r>
          </a:p>
          <a:p>
            <a:r>
              <a:rPr lang="en-US" dirty="0" err="1"/>
              <a:t>Echipa</a:t>
            </a:r>
            <a:r>
              <a:rPr lang="en-US" dirty="0"/>
              <a:t> 2 – </a:t>
            </a:r>
            <a:r>
              <a:rPr lang="en-US" dirty="0" err="1"/>
              <a:t>etnie</a:t>
            </a:r>
            <a:r>
              <a:rPr lang="en-US" dirty="0"/>
              <a:t> </a:t>
            </a:r>
            <a:r>
              <a:rPr lang="en-US" dirty="0" err="1"/>
              <a:t>diferita</a:t>
            </a:r>
            <a:r>
              <a:rPr lang="en-US" dirty="0"/>
              <a:t>;</a:t>
            </a:r>
          </a:p>
          <a:p>
            <a:r>
              <a:rPr lang="en-US" dirty="0" err="1"/>
              <a:t>Echipa</a:t>
            </a:r>
            <a:r>
              <a:rPr lang="en-US" dirty="0"/>
              <a:t> 3 – </a:t>
            </a:r>
            <a:r>
              <a:rPr lang="en-US" dirty="0" err="1"/>
              <a:t>religie</a:t>
            </a:r>
            <a:endParaRPr lang="en-US" dirty="0"/>
          </a:p>
          <a:p>
            <a:r>
              <a:rPr lang="en-US" dirty="0" err="1"/>
              <a:t>Echipa</a:t>
            </a:r>
            <a:r>
              <a:rPr lang="en-US" dirty="0"/>
              <a:t> 4 – </a:t>
            </a:r>
            <a:r>
              <a:rPr lang="en-US" dirty="0" err="1"/>
              <a:t>statut</a:t>
            </a:r>
            <a:r>
              <a:rPr lang="en-US" dirty="0"/>
              <a:t> socio-economic </a:t>
            </a:r>
            <a:r>
              <a:rPr lang="en-US" dirty="0" err="1"/>
              <a:t>precar</a:t>
            </a:r>
            <a:endParaRPr lang="en-US" dirty="0"/>
          </a:p>
          <a:p>
            <a:endParaRPr lang="en-US" dirty="0"/>
          </a:p>
          <a:p>
            <a:pPr>
              <a:buNone/>
            </a:pPr>
            <a:r>
              <a:rPr lang="en-US" dirty="0" err="1"/>
              <a:t>Puteti</a:t>
            </a:r>
            <a:r>
              <a:rPr lang="en-US" dirty="0"/>
              <a:t> </a:t>
            </a:r>
            <a:r>
              <a:rPr lang="en-US" dirty="0" err="1"/>
              <a:t>sa</a:t>
            </a:r>
            <a:r>
              <a:rPr lang="en-US" dirty="0"/>
              <a:t> </a:t>
            </a:r>
            <a:r>
              <a:rPr lang="en-US" dirty="0" err="1"/>
              <a:t>creati</a:t>
            </a:r>
            <a:r>
              <a:rPr lang="en-US" dirty="0"/>
              <a:t> o </a:t>
            </a:r>
            <a:r>
              <a:rPr lang="en-US" dirty="0" err="1"/>
              <a:t>poveste</a:t>
            </a:r>
            <a:r>
              <a:rPr lang="en-US" dirty="0"/>
              <a:t> </a:t>
            </a:r>
            <a:r>
              <a:rPr lang="en-US" dirty="0" err="1"/>
              <a:t>sau</a:t>
            </a:r>
            <a:r>
              <a:rPr lang="en-US" dirty="0"/>
              <a:t> </a:t>
            </a:r>
            <a:r>
              <a:rPr lang="en-US" dirty="0" err="1"/>
              <a:t>sa</a:t>
            </a:r>
            <a:r>
              <a:rPr lang="en-US" dirty="0"/>
              <a:t> </a:t>
            </a:r>
            <a:r>
              <a:rPr lang="en-US" dirty="0" err="1"/>
              <a:t>descrieti</a:t>
            </a:r>
            <a:r>
              <a:rPr lang="en-US" dirty="0"/>
              <a:t> o </a:t>
            </a:r>
            <a:r>
              <a:rPr lang="en-US" dirty="0" err="1"/>
              <a:t>situatie</a:t>
            </a:r>
            <a:r>
              <a:rPr lang="en-US" dirty="0"/>
              <a:t> </a:t>
            </a:r>
            <a:r>
              <a:rPr lang="en-US" dirty="0" err="1"/>
              <a:t>concreta</a:t>
            </a:r>
            <a:r>
              <a:rPr lang="en-US" dirty="0"/>
              <a:t> </a:t>
            </a:r>
            <a:r>
              <a:rPr lang="en-US" dirty="0" err="1"/>
              <a:t>ori</a:t>
            </a:r>
            <a:r>
              <a:rPr lang="en-US" dirty="0"/>
              <a:t> </a:t>
            </a:r>
            <a:r>
              <a:rPr lang="en-US" dirty="0" err="1"/>
              <a:t>puteti</a:t>
            </a:r>
            <a:r>
              <a:rPr lang="en-US" dirty="0"/>
              <a:t> </a:t>
            </a:r>
            <a:r>
              <a:rPr lang="en-US" dirty="0" err="1"/>
              <a:t>indentifica</a:t>
            </a:r>
            <a:r>
              <a:rPr lang="en-US" dirty="0"/>
              <a:t> </a:t>
            </a:r>
            <a:r>
              <a:rPr lang="en-US" dirty="0" err="1"/>
              <a:t>si</a:t>
            </a:r>
            <a:r>
              <a:rPr lang="en-US" dirty="0"/>
              <a:t> </a:t>
            </a:r>
            <a:r>
              <a:rPr lang="en-US" dirty="0" err="1"/>
              <a:t>descrie</a:t>
            </a:r>
            <a:r>
              <a:rPr lang="en-US" dirty="0"/>
              <a:t> </a:t>
            </a:r>
            <a:r>
              <a:rPr lang="en-US" dirty="0" err="1"/>
              <a:t>anumite</a:t>
            </a:r>
            <a:r>
              <a:rPr lang="en-US" dirty="0"/>
              <a:t> </a:t>
            </a:r>
            <a:r>
              <a:rPr lang="en-US" dirty="0" err="1"/>
              <a:t>practici</a:t>
            </a:r>
            <a:r>
              <a:rPr lang="en-US" dirty="0"/>
              <a:t> care </a:t>
            </a:r>
            <a:r>
              <a:rPr lang="en-US" dirty="0" err="1"/>
              <a:t>merg</a:t>
            </a:r>
            <a:r>
              <a:rPr lang="en-US" dirty="0"/>
              <a:t> applicate in general. </a:t>
            </a:r>
            <a:r>
              <a:rPr lang="en-US" dirty="0" err="1"/>
              <a:t>Fiti</a:t>
            </a:r>
            <a:r>
              <a:rPr lang="en-US" dirty="0"/>
              <a:t> </a:t>
            </a:r>
            <a:r>
              <a:rPr lang="en-US" dirty="0" err="1"/>
              <a:t>creativi</a:t>
            </a:r>
            <a:r>
              <a:rPr lang="en-US" dirty="0"/>
              <a:t> </a:t>
            </a:r>
            <a:r>
              <a:rPr lang="en-US" dirty="0" err="1"/>
              <a:t>si</a:t>
            </a:r>
            <a:r>
              <a:rPr lang="en-US" dirty="0"/>
              <a:t> </a:t>
            </a:r>
            <a:r>
              <a:rPr lang="en-US" dirty="0" err="1"/>
              <a:t>folositi-va</a:t>
            </a:r>
            <a:r>
              <a:rPr lang="en-US" dirty="0"/>
              <a:t> de </a:t>
            </a:r>
            <a:r>
              <a:rPr lang="en-US" dirty="0" err="1"/>
              <a:t>experienta</a:t>
            </a:r>
            <a:r>
              <a:rPr lang="en-US" dirty="0"/>
              <a:t> </a:t>
            </a:r>
            <a:r>
              <a:rPr lang="en-US" dirty="0" err="1"/>
              <a:t>voastra</a:t>
            </a:r>
            <a:r>
              <a:rPr lang="en-US" dirty="0"/>
              <a:t>!</a:t>
            </a:r>
          </a:p>
        </p:txBody>
      </p:sp>
    </p:spTree>
    <p:extLst>
      <p:ext uri="{BB962C8B-B14F-4D97-AF65-F5344CB8AC3E}">
        <p14:creationId xmlns:p14="http://schemas.microsoft.com/office/powerpoint/2010/main" xmlns="" val="3228852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2362200" y="1663148"/>
            <a:ext cx="6172200" cy="1066800"/>
          </a:xfrm>
        </p:spPr>
        <p:txBody>
          <a:bodyPr>
            <a:normAutofit/>
          </a:bodyPr>
          <a:lstStyle/>
          <a:p>
            <a:pPr algn="ctr"/>
            <a:r>
              <a:rPr lang="en-US" sz="3200" cap="none" dirty="0">
                <a:solidFill>
                  <a:srgbClr val="002060"/>
                </a:solidFill>
                <a:latin typeface="Calibri" pitchFamily="34" charset="0"/>
                <a:cs typeface="Calibri" pitchFamily="34" charset="0"/>
              </a:rPr>
              <a:t>E</a:t>
            </a:r>
            <a:r>
              <a:rPr lang="ro-RO" sz="3200" cap="none" dirty="0">
                <a:solidFill>
                  <a:srgbClr val="002060"/>
                </a:solidFill>
                <a:latin typeface="Calibri" pitchFamily="34" charset="0"/>
                <a:cs typeface="Calibri" pitchFamily="34" charset="0"/>
              </a:rPr>
              <a:t>QUALITY </a:t>
            </a:r>
            <a:r>
              <a:rPr lang="en-US" sz="3200" cap="none" dirty="0">
                <a:solidFill>
                  <a:srgbClr val="002060"/>
                </a:solidFill>
                <a:latin typeface="Calibri" pitchFamily="34" charset="0"/>
                <a:cs typeface="Calibri" pitchFamily="34" charset="0"/>
              </a:rPr>
              <a:t> means </a:t>
            </a:r>
            <a:r>
              <a:rPr lang="ro-RO" sz="3200" cap="none" dirty="0">
                <a:solidFill>
                  <a:srgbClr val="002060"/>
                </a:solidFill>
                <a:latin typeface="Calibri" pitchFamily="34" charset="0"/>
                <a:cs typeface="Calibri" pitchFamily="34" charset="0"/>
              </a:rPr>
              <a:t>EQUITY</a:t>
            </a:r>
            <a:r>
              <a:rPr lang="en-US" sz="3200" cap="none" dirty="0">
                <a:solidFill>
                  <a:srgbClr val="002060"/>
                </a:solidFill>
                <a:latin typeface="Calibri" pitchFamily="34" charset="0"/>
                <a:cs typeface="Calibri" pitchFamily="34" charset="0"/>
              </a:rPr>
              <a:t>?</a:t>
            </a:r>
          </a:p>
        </p:txBody>
      </p:sp>
      <p:sp>
        <p:nvSpPr>
          <p:cNvPr id="5" name="Subtitlu 2"/>
          <p:cNvSpPr txBox="1">
            <a:spLocks/>
          </p:cNvSpPr>
          <p:nvPr/>
        </p:nvSpPr>
        <p:spPr>
          <a:xfrm>
            <a:off x="3962400" y="1828800"/>
            <a:ext cx="3581400" cy="3962400"/>
          </a:xfrm>
          <a:prstGeom prst="rect">
            <a:avLst/>
          </a:prstGeom>
        </p:spPr>
        <p:txBody>
          <a:bodyPr vert="horz">
            <a:normAutofit/>
          </a:bodyPr>
          <a:lstStyle/>
          <a:p>
            <a:pPr>
              <a:spcBef>
                <a:spcPts val="600"/>
              </a:spcBef>
              <a:buClr>
                <a:schemeClr val="accent1"/>
              </a:buClr>
              <a:buSzPct val="70000"/>
              <a:defRPr/>
            </a:pPr>
            <a:endParaRPr lang="en-US" b="1" dirty="0">
              <a:solidFill>
                <a:schemeClr val="tx2"/>
              </a:solidFill>
            </a:endParaRPr>
          </a:p>
        </p:txBody>
      </p:sp>
      <p:sp>
        <p:nvSpPr>
          <p:cNvPr id="7" name="Subtitle 6">
            <a:extLst>
              <a:ext uri="{FF2B5EF4-FFF2-40B4-BE49-F238E27FC236}">
                <a16:creationId xmlns:a16="http://schemas.microsoft.com/office/drawing/2014/main" xmlns="" id="{6CAE7C70-D637-4DF4-A7B9-2F9560708B64}"/>
              </a:ext>
            </a:extLst>
          </p:cNvPr>
          <p:cNvSpPr>
            <a:spLocks noGrp="1"/>
          </p:cNvSpPr>
          <p:nvPr>
            <p:ph type="subTitle" idx="1"/>
          </p:nvPr>
        </p:nvSpPr>
        <p:spPr>
          <a:xfrm>
            <a:off x="3124200" y="3048000"/>
            <a:ext cx="5105400" cy="1066800"/>
          </a:xfrm>
        </p:spPr>
        <p:txBody>
          <a:bodyPr>
            <a:normAutofit/>
          </a:bodyPr>
          <a:lstStyle/>
          <a:p>
            <a:pPr>
              <a:lnSpc>
                <a:spcPct val="150000"/>
              </a:lnSpc>
            </a:pPr>
            <a:r>
              <a:rPr lang="en-US" sz="1800" u="sng"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xmlns="" val="tx"/>
                    </a:ext>
                  </a:extLst>
                </a:hlinkClick>
              </a:rPr>
              <a:t>https://www.youtube.com/watch?v=nCS7Rus4_-Y</a:t>
            </a:r>
            <a:r>
              <a:rPr lang="en-US" sz="18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solidFill>
                <a:schemeClr val="accent6">
                  <a:lumMod val="75000"/>
                </a:schemeClr>
              </a:solidFill>
            </a:endParaRPr>
          </a:p>
        </p:txBody>
      </p:sp>
      <p:pic>
        <p:nvPicPr>
          <p:cNvPr id="6" name="Picture 5">
            <a:extLst>
              <a:ext uri="{FF2B5EF4-FFF2-40B4-BE49-F238E27FC236}">
                <a16:creationId xmlns:a16="http://schemas.microsoft.com/office/drawing/2014/main" xmlns="" id="{50F3E39B-438E-4245-9354-317618B577E1}"/>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305800" y="990600"/>
            <a:ext cx="3492360" cy="5181600"/>
          </a:xfrm>
          <a:prstGeom prst="rect">
            <a:avLst/>
          </a:prstGeom>
        </p:spPr>
      </p:pic>
      <p:sp>
        <p:nvSpPr>
          <p:cNvPr id="8" name="TextBox 7">
            <a:extLst>
              <a:ext uri="{FF2B5EF4-FFF2-40B4-BE49-F238E27FC236}">
                <a16:creationId xmlns:a16="http://schemas.microsoft.com/office/drawing/2014/main" xmlns="" id="{A966CF77-1C63-4667-B008-BAAF0C3C970D}"/>
              </a:ext>
            </a:extLst>
          </p:cNvPr>
          <p:cNvSpPr txBox="1"/>
          <p:nvPr/>
        </p:nvSpPr>
        <p:spPr>
          <a:xfrm>
            <a:off x="2628072" y="3829878"/>
            <a:ext cx="6097656" cy="646331"/>
          </a:xfrm>
          <a:prstGeom prst="rect">
            <a:avLst/>
          </a:prstGeom>
          <a:noFill/>
        </p:spPr>
        <p:txBody>
          <a:bodyPr wrap="square">
            <a:spAutoFit/>
          </a:bodyPr>
          <a:lstStyle/>
          <a:p>
            <a:r>
              <a:rPr lang="en-US" dirty="0">
                <a:solidFill>
                  <a:srgbClr val="67AFBD"/>
                </a:solidFill>
                <a:hlinkClick r:id="rId4">
                  <a:extLst>
                    <a:ext uri="{A12FA001-AC4F-418D-AE19-62706E023703}">
                      <ahyp:hlinkClr xmlns:ahyp="http://schemas.microsoft.com/office/drawing/2018/hyperlinkcolor" xmlns="" val="tx"/>
                    </a:ext>
                  </a:extLst>
                </a:hlinkClick>
              </a:rPr>
              <a:t>https://www.youtube.com/watch?v=</a:t>
            </a:r>
            <a:r>
              <a:rPr lang="en-US" dirty="0">
                <a:solidFill>
                  <a:schemeClr val="accent1">
                    <a:lumMod val="75000"/>
                  </a:schemeClr>
                </a:solidFill>
                <a:hlinkClick r:id="rId4">
                  <a:extLst>
                    <a:ext uri="{A12FA001-AC4F-418D-AE19-62706E023703}">
                      <ahyp:hlinkClr xmlns:ahyp="http://schemas.microsoft.com/office/drawing/2018/hyperlinkcolor" xmlns="" val="tx"/>
                    </a:ext>
                  </a:extLst>
                </a:hlinkClick>
              </a:rPr>
              <a:t>Rkh2oKBfH4w</a:t>
            </a:r>
            <a:endParaRPr lang="en-US" dirty="0">
              <a:solidFill>
                <a:schemeClr val="accent1">
                  <a:lumMod val="75000"/>
                </a:schemeClr>
              </a:solidFill>
            </a:endParaRPr>
          </a:p>
          <a:p>
            <a:endParaRPr lang="en-US" dirty="0"/>
          </a:p>
        </p:txBody>
      </p:sp>
    </p:spTree>
    <p:extLst>
      <p:ext uri="{BB962C8B-B14F-4D97-AF65-F5344CB8AC3E}">
        <p14:creationId xmlns:p14="http://schemas.microsoft.com/office/powerpoint/2010/main" xmlns="" val="2490348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2514600" y="114300"/>
            <a:ext cx="5486400" cy="1295400"/>
          </a:xfrm>
        </p:spPr>
        <p:txBody>
          <a:bodyPr>
            <a:normAutofit/>
          </a:bodyPr>
          <a:lstStyle/>
          <a:p>
            <a:r>
              <a:rPr lang="ro-RO" sz="3200" dirty="0">
                <a:solidFill>
                  <a:srgbClr val="002060"/>
                </a:solidFill>
                <a:latin typeface="Calibri" pitchFamily="34" charset="0"/>
                <a:cs typeface="Calibri" pitchFamily="34" charset="0"/>
              </a:rPr>
              <a:t>EVALUATION OF THE ACTIVITY</a:t>
            </a:r>
            <a:endParaRPr lang="en-US" sz="3200" dirty="0">
              <a:solidFill>
                <a:srgbClr val="002060"/>
              </a:solidFill>
              <a:latin typeface="Calibri" pitchFamily="34" charset="0"/>
              <a:cs typeface="Calibri" pitchFamily="34" charset="0"/>
            </a:endParaRPr>
          </a:p>
        </p:txBody>
      </p:sp>
      <p:sp>
        <p:nvSpPr>
          <p:cNvPr id="3" name="Subtitlu 2"/>
          <p:cNvSpPr>
            <a:spLocks noGrp="1"/>
          </p:cNvSpPr>
          <p:nvPr>
            <p:ph type="subTitle" idx="1"/>
          </p:nvPr>
        </p:nvSpPr>
        <p:spPr>
          <a:xfrm>
            <a:off x="2819400" y="2057400"/>
            <a:ext cx="5181600" cy="4038600"/>
          </a:xfrm>
        </p:spPr>
        <p:txBody>
          <a:bodyPr>
            <a:normAutofit/>
          </a:bodyPr>
          <a:lstStyle/>
          <a:p>
            <a:pPr algn="just">
              <a:lnSpc>
                <a:spcPct val="150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Now, at the end, please give us some feedback choosing between: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alphaLcParenR"/>
            </a:pPr>
            <a:r>
              <a:rPr lang="en-US" sz="2000" dirty="0">
                <a:latin typeface="Calibri" panose="020F0502020204030204" pitchFamily="34" charset="0"/>
                <a:ea typeface="Calibri" panose="020F0502020204030204" pitchFamily="34" charset="0"/>
                <a:cs typeface="Times New Roman" panose="02020603050405020304" pitchFamily="18" charset="0"/>
              </a:rPr>
              <a:t>m</a:t>
            </a:r>
            <a:r>
              <a:rPr lang="en-US" sz="2000" dirty="0">
                <a:effectLst/>
                <a:latin typeface="Calibri" panose="020F0502020204030204" pitchFamily="34" charset="0"/>
                <a:ea typeface="Calibri" panose="020F0502020204030204" pitchFamily="34" charset="0"/>
                <a:cs typeface="Times New Roman" panose="02020603050405020304" pitchFamily="18" charset="0"/>
              </a:rPr>
              <a:t>entioning a single word to describe today,</a:t>
            </a:r>
          </a:p>
          <a:p>
            <a:pPr marL="342900" marR="0" lvl="0" indent="-342900" algn="just">
              <a:lnSpc>
                <a:spcPct val="150000"/>
              </a:lnSpc>
              <a:spcBef>
                <a:spcPts val="0"/>
              </a:spcBef>
              <a:spcAft>
                <a:spcPts val="0"/>
              </a:spcAft>
              <a:buFont typeface="+mj-lt"/>
              <a:buAutoNum type="alphaLcParenR"/>
            </a:pPr>
            <a:r>
              <a:rPr lang="en-US" sz="2000" dirty="0">
                <a:latin typeface="Calibri" panose="020F0502020204030204" pitchFamily="34" charset="0"/>
                <a:ea typeface="Calibri" panose="020F0502020204030204" pitchFamily="34" charset="0"/>
                <a:cs typeface="Times New Roman" panose="02020603050405020304" pitchFamily="18" charset="0"/>
              </a:rPr>
              <a:t>to tell us, very briefly, what you liked the most or what information you think is useful to you;</a:t>
            </a:r>
          </a:p>
          <a:p>
            <a:pPr marL="342900" marR="0" lvl="0" indent="-342900" algn="just">
              <a:lnSpc>
                <a:spcPct val="150000"/>
              </a:lnSpc>
              <a:spcBef>
                <a:spcPts val="0"/>
              </a:spcBef>
              <a:spcAft>
                <a:spcPts val="0"/>
              </a:spcAft>
              <a:buFont typeface="+mj-lt"/>
              <a:buAutoNum type="alphaLcParenR"/>
            </a:pPr>
            <a:r>
              <a:rPr lang="en-US" sz="2000" dirty="0">
                <a:latin typeface="Calibri" panose="020F0502020204030204" pitchFamily="34" charset="0"/>
                <a:ea typeface="Calibri" panose="020F0502020204030204" pitchFamily="34" charset="0"/>
                <a:cs typeface="Times New Roman" panose="02020603050405020304" pitchFamily="18" charset="0"/>
              </a:rPr>
              <a:t>to answer a very short questionnaire for which the link will be posted on the chat.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xmlns="" id="{FACB6C70-BDD7-49AE-B49D-8579A0621DA1}"/>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25000" y="685800"/>
            <a:ext cx="1981200" cy="1219200"/>
          </a:xfrm>
          <a:prstGeom prst="rect">
            <a:avLst/>
          </a:prstGeom>
        </p:spPr>
      </p:pic>
      <p:pic>
        <p:nvPicPr>
          <p:cNvPr id="1026" name="Picture 2" descr="What is evaluation? | Better Evaluation"/>
          <p:cNvPicPr>
            <a:picLocks noChangeAspect="1" noChangeArrowheads="1"/>
          </p:cNvPicPr>
          <p:nvPr/>
        </p:nvPicPr>
        <p:blipFill>
          <a:blip r:embed="rId3" cstate="print"/>
          <a:srcRect/>
          <a:stretch>
            <a:fillRect/>
          </a:stretch>
        </p:blipFill>
        <p:spPr bwMode="auto">
          <a:xfrm>
            <a:off x="8153400" y="2971800"/>
            <a:ext cx="3810000" cy="2895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19AEBB43-24D2-4C55-A90B-451FA53DAC0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010400" y="402336"/>
            <a:ext cx="4495800" cy="2527638"/>
          </a:xfrm>
          <a:prstGeom prst="rect">
            <a:avLst/>
          </a:prstGeom>
        </p:spPr>
      </p:pic>
      <p:sp>
        <p:nvSpPr>
          <p:cNvPr id="2" name="Titlu 1"/>
          <p:cNvSpPr>
            <a:spLocks noGrp="1"/>
          </p:cNvSpPr>
          <p:nvPr>
            <p:ph type="ctrTitle"/>
          </p:nvPr>
        </p:nvSpPr>
        <p:spPr>
          <a:xfrm>
            <a:off x="5334000" y="762001"/>
            <a:ext cx="1981200" cy="609600"/>
          </a:xfrm>
        </p:spPr>
        <p:txBody>
          <a:bodyPr>
            <a:normAutofit/>
          </a:bodyPr>
          <a:lstStyle/>
          <a:p>
            <a:r>
              <a:rPr lang="en-US" sz="3200" cap="none" dirty="0">
                <a:solidFill>
                  <a:srgbClr val="002060"/>
                </a:solidFill>
                <a:latin typeface="Calibri" pitchFamily="34" charset="0"/>
                <a:cs typeface="Calibri" pitchFamily="34" charset="0"/>
              </a:rPr>
              <a:t>SHORT</a:t>
            </a:r>
            <a:endParaRPr lang="en-US" sz="3200" i="1" cap="none" dirty="0">
              <a:solidFill>
                <a:srgbClr val="002060"/>
              </a:solidFill>
              <a:latin typeface="Calibri" pitchFamily="34" charset="0"/>
              <a:cs typeface="Calibri" pitchFamily="34" charset="0"/>
            </a:endParaRPr>
          </a:p>
        </p:txBody>
      </p:sp>
      <p:sp>
        <p:nvSpPr>
          <p:cNvPr id="3" name="Subtitlu 2"/>
          <p:cNvSpPr>
            <a:spLocks noGrp="1"/>
          </p:cNvSpPr>
          <p:nvPr>
            <p:ph type="subTitle" idx="1"/>
          </p:nvPr>
        </p:nvSpPr>
        <p:spPr>
          <a:xfrm>
            <a:off x="2743200" y="2590800"/>
            <a:ext cx="7924800" cy="3962400"/>
          </a:xfrm>
        </p:spPr>
        <p:txBody>
          <a:bodyPr>
            <a:normAutofit/>
          </a:bodyPr>
          <a:lstStyle/>
          <a:p>
            <a:pPr algn="just">
              <a:lnSpc>
                <a:spcPct val="107000"/>
              </a:lnSpc>
              <a:spcBef>
                <a:spcPts val="0"/>
              </a:spcBef>
              <a:spcAft>
                <a:spcPts val="800"/>
              </a:spcAft>
            </a:pPr>
            <a:r>
              <a:rPr lang="en-US" sz="1900" dirty="0" smtClean="0">
                <a:solidFill>
                  <a:srgbClr val="002060"/>
                </a:solidFill>
                <a:latin typeface="Calibri" pitchFamily="34" charset="0"/>
                <a:cs typeface="Calibri" pitchFamily="34" charset="0"/>
              </a:rPr>
              <a:t>     </a:t>
            </a:r>
            <a:r>
              <a:rPr lang="ro-RO" sz="1900" dirty="0" err="1" smtClean="0">
                <a:solidFill>
                  <a:srgbClr val="002060"/>
                </a:solidFill>
                <a:latin typeface="Calibri" pitchFamily="34" charset="0"/>
                <a:cs typeface="Calibri" pitchFamily="34" charset="0"/>
              </a:rPr>
              <a:t>Before</a:t>
            </a:r>
            <a:r>
              <a:rPr lang="ro-RO" sz="1900" dirty="0" smtClean="0">
                <a:solidFill>
                  <a:srgbClr val="002060"/>
                </a:solidFill>
                <a:latin typeface="Calibri" pitchFamily="34" charset="0"/>
                <a:cs typeface="Calibri" pitchFamily="34" charset="0"/>
              </a:rPr>
              <a:t> </a:t>
            </a:r>
            <a:r>
              <a:rPr lang="ro-RO" sz="1900" dirty="0" err="1">
                <a:solidFill>
                  <a:srgbClr val="002060"/>
                </a:solidFill>
                <a:latin typeface="Calibri" pitchFamily="34" charset="0"/>
                <a:cs typeface="Calibri" pitchFamily="34" charset="0"/>
              </a:rPr>
              <a:t>continuing</a:t>
            </a:r>
            <a:r>
              <a:rPr lang="ro-RO" sz="1900" dirty="0">
                <a:solidFill>
                  <a:srgbClr val="002060"/>
                </a:solidFill>
                <a:latin typeface="Calibri" pitchFamily="34" charset="0"/>
                <a:cs typeface="Calibri" pitchFamily="34" charset="0"/>
              </a:rPr>
              <a:t> </a:t>
            </a:r>
            <a:r>
              <a:rPr lang="ro-RO" sz="1900" dirty="0" err="1">
                <a:solidFill>
                  <a:srgbClr val="002060"/>
                </a:solidFill>
                <a:latin typeface="Calibri" pitchFamily="34" charset="0"/>
                <a:cs typeface="Calibri" pitchFamily="34" charset="0"/>
              </a:rPr>
              <a:t>the</a:t>
            </a:r>
            <a:r>
              <a:rPr lang="ro-RO" sz="1900" dirty="0">
                <a:solidFill>
                  <a:srgbClr val="002060"/>
                </a:solidFill>
                <a:latin typeface="Calibri" pitchFamily="34" charset="0"/>
                <a:cs typeface="Calibri" pitchFamily="34" charset="0"/>
              </a:rPr>
              <a:t> </a:t>
            </a:r>
            <a:r>
              <a:rPr lang="ro-RO" sz="1900" dirty="0" err="1">
                <a:solidFill>
                  <a:srgbClr val="002060"/>
                </a:solidFill>
                <a:latin typeface="Calibri" pitchFamily="34" charset="0"/>
                <a:cs typeface="Calibri" pitchFamily="34" charset="0"/>
              </a:rPr>
              <a:t>activities</a:t>
            </a:r>
            <a:r>
              <a:rPr lang="ro-RO" sz="1900" dirty="0">
                <a:solidFill>
                  <a:srgbClr val="002060"/>
                </a:solidFill>
                <a:latin typeface="Calibri" pitchFamily="34" charset="0"/>
                <a:cs typeface="Calibri" pitchFamily="34" charset="0"/>
              </a:rPr>
              <a:t> </a:t>
            </a:r>
            <a:r>
              <a:rPr lang="en-US" sz="1900" dirty="0" smtClean="0">
                <a:solidFill>
                  <a:srgbClr val="002060"/>
                </a:solidFill>
                <a:latin typeface="Calibri" pitchFamily="34" charset="0"/>
                <a:cs typeface="Calibri" pitchFamily="34" charset="0"/>
              </a:rPr>
              <a:t>today</a:t>
            </a:r>
            <a:r>
              <a:rPr lang="ro-RO" sz="1900" dirty="0" smtClean="0">
                <a:solidFill>
                  <a:srgbClr val="002060"/>
                </a:solidFill>
                <a:latin typeface="Calibri" pitchFamily="34" charset="0"/>
                <a:cs typeface="Calibri" pitchFamily="34" charset="0"/>
              </a:rPr>
              <a:t>, </a:t>
            </a:r>
            <a:r>
              <a:rPr lang="ro-RO" sz="1900" dirty="0" err="1">
                <a:solidFill>
                  <a:srgbClr val="002060"/>
                </a:solidFill>
                <a:latin typeface="Calibri" pitchFamily="34" charset="0"/>
                <a:cs typeface="Calibri" pitchFamily="34" charset="0"/>
              </a:rPr>
              <a:t>we</a:t>
            </a:r>
            <a:r>
              <a:rPr lang="ro-RO" sz="1900" dirty="0">
                <a:solidFill>
                  <a:srgbClr val="002060"/>
                </a:solidFill>
                <a:latin typeface="Calibri" pitchFamily="34" charset="0"/>
                <a:cs typeface="Calibri" pitchFamily="34" charset="0"/>
              </a:rPr>
              <a:t> </a:t>
            </a:r>
            <a:r>
              <a:rPr lang="ro-RO" sz="1900" dirty="0" err="1">
                <a:solidFill>
                  <a:srgbClr val="002060"/>
                </a:solidFill>
                <a:latin typeface="Calibri" pitchFamily="34" charset="0"/>
                <a:cs typeface="Calibri" pitchFamily="34" charset="0"/>
              </a:rPr>
              <a:t>would</a:t>
            </a:r>
            <a:r>
              <a:rPr lang="ro-RO" sz="1900" dirty="0">
                <a:solidFill>
                  <a:srgbClr val="002060"/>
                </a:solidFill>
                <a:latin typeface="Calibri" pitchFamily="34" charset="0"/>
                <a:cs typeface="Calibri" pitchFamily="34" charset="0"/>
              </a:rPr>
              <a:t> </a:t>
            </a:r>
            <a:r>
              <a:rPr lang="ro-RO" sz="1900" dirty="0" err="1">
                <a:solidFill>
                  <a:srgbClr val="002060"/>
                </a:solidFill>
                <a:latin typeface="Calibri" pitchFamily="34" charset="0"/>
                <a:cs typeface="Calibri" pitchFamily="34" charset="0"/>
              </a:rPr>
              <a:t>like</a:t>
            </a:r>
            <a:r>
              <a:rPr lang="ro-RO" sz="1900" dirty="0">
                <a:solidFill>
                  <a:srgbClr val="002060"/>
                </a:solidFill>
                <a:latin typeface="Calibri" pitchFamily="34" charset="0"/>
                <a:cs typeface="Calibri" pitchFamily="34" charset="0"/>
              </a:rPr>
              <a:t> </a:t>
            </a:r>
            <a:r>
              <a:rPr lang="ro-RO" sz="1900" dirty="0" err="1">
                <a:solidFill>
                  <a:srgbClr val="002060"/>
                </a:solidFill>
                <a:latin typeface="Calibri" pitchFamily="34" charset="0"/>
                <a:cs typeface="Calibri" pitchFamily="34" charset="0"/>
              </a:rPr>
              <a:t>to</a:t>
            </a:r>
            <a:r>
              <a:rPr lang="ro-RO" sz="1900" dirty="0">
                <a:solidFill>
                  <a:srgbClr val="002060"/>
                </a:solidFill>
                <a:latin typeface="Calibri" pitchFamily="34" charset="0"/>
                <a:cs typeface="Calibri" pitchFamily="34" charset="0"/>
              </a:rPr>
              <a:t> invite </a:t>
            </a:r>
            <a:r>
              <a:rPr lang="ro-RO" sz="1900" dirty="0" err="1">
                <a:solidFill>
                  <a:srgbClr val="002060"/>
                </a:solidFill>
                <a:latin typeface="Calibri" pitchFamily="34" charset="0"/>
                <a:cs typeface="Calibri" pitchFamily="34" charset="0"/>
              </a:rPr>
              <a:t>you</a:t>
            </a:r>
            <a:r>
              <a:rPr lang="ro-RO" sz="1900" dirty="0">
                <a:solidFill>
                  <a:srgbClr val="002060"/>
                </a:solidFill>
                <a:latin typeface="Calibri" pitchFamily="34" charset="0"/>
                <a:cs typeface="Calibri" pitchFamily="34" charset="0"/>
              </a:rPr>
              <a:t> </a:t>
            </a:r>
            <a:r>
              <a:rPr lang="ro-RO" sz="1900" dirty="0" err="1">
                <a:solidFill>
                  <a:srgbClr val="002060"/>
                </a:solidFill>
                <a:latin typeface="Calibri" pitchFamily="34" charset="0"/>
                <a:cs typeface="Calibri" pitchFamily="34" charset="0"/>
              </a:rPr>
              <a:t>to</a:t>
            </a:r>
            <a:r>
              <a:rPr lang="ro-RO" sz="1900" dirty="0">
                <a:solidFill>
                  <a:srgbClr val="002060"/>
                </a:solidFill>
                <a:latin typeface="Calibri" pitchFamily="34" charset="0"/>
                <a:cs typeface="Calibri" pitchFamily="34" charset="0"/>
              </a:rPr>
              <a:t> do a </a:t>
            </a:r>
            <a:r>
              <a:rPr lang="ro-RO" sz="1900" dirty="0" err="1">
                <a:solidFill>
                  <a:srgbClr val="002060"/>
                </a:solidFill>
                <a:latin typeface="Calibri" pitchFamily="34" charset="0"/>
                <a:cs typeface="Calibri" pitchFamily="34" charset="0"/>
              </a:rPr>
              <a:t>short</a:t>
            </a:r>
            <a:r>
              <a:rPr lang="ro-RO" sz="1900" dirty="0">
                <a:solidFill>
                  <a:srgbClr val="002060"/>
                </a:solidFill>
                <a:latin typeface="Calibri" pitchFamily="34" charset="0"/>
                <a:cs typeface="Calibri" pitchFamily="34" charset="0"/>
              </a:rPr>
              <a:t> </a:t>
            </a:r>
            <a:r>
              <a:rPr lang="ro-RO" sz="1900" dirty="0" err="1">
                <a:solidFill>
                  <a:srgbClr val="002060"/>
                </a:solidFill>
                <a:latin typeface="Calibri" pitchFamily="34" charset="0"/>
                <a:cs typeface="Calibri" pitchFamily="34" charset="0"/>
              </a:rPr>
              <a:t>review</a:t>
            </a:r>
            <a:r>
              <a:rPr lang="ro-RO" sz="1900" dirty="0">
                <a:solidFill>
                  <a:srgbClr val="002060"/>
                </a:solidFill>
                <a:latin typeface="Calibri" pitchFamily="34" charset="0"/>
                <a:cs typeface="Calibri" pitchFamily="34" charset="0"/>
              </a:rPr>
              <a:t> of </a:t>
            </a:r>
            <a:r>
              <a:rPr lang="ro-RO" sz="1900" dirty="0" err="1">
                <a:solidFill>
                  <a:srgbClr val="002060"/>
                </a:solidFill>
                <a:latin typeface="Calibri" pitchFamily="34" charset="0"/>
                <a:cs typeface="Calibri" pitchFamily="34" charset="0"/>
              </a:rPr>
              <a:t>yesterday</a:t>
            </a:r>
            <a:r>
              <a:rPr lang="ro-RO" sz="1900" dirty="0">
                <a:solidFill>
                  <a:srgbClr val="002060"/>
                </a:solidFill>
                <a:latin typeface="Calibri" pitchFamily="34" charset="0"/>
                <a:cs typeface="Calibri" pitchFamily="34" charset="0"/>
              </a:rPr>
              <a:t> </a:t>
            </a:r>
            <a:r>
              <a:rPr lang="ro-RO" sz="1900" dirty="0" err="1">
                <a:solidFill>
                  <a:srgbClr val="002060"/>
                </a:solidFill>
                <a:latin typeface="Calibri" pitchFamily="34" charset="0"/>
                <a:cs typeface="Calibri" pitchFamily="34" charset="0"/>
              </a:rPr>
              <a:t>and</a:t>
            </a:r>
            <a:r>
              <a:rPr lang="ro-RO" sz="1900" dirty="0">
                <a:solidFill>
                  <a:srgbClr val="002060"/>
                </a:solidFill>
                <a:latin typeface="Calibri" pitchFamily="34" charset="0"/>
                <a:cs typeface="Calibri" pitchFamily="34" charset="0"/>
              </a:rPr>
              <a:t> </a:t>
            </a:r>
            <a:r>
              <a:rPr lang="ro-RO" sz="1900" dirty="0" err="1">
                <a:solidFill>
                  <a:srgbClr val="002060"/>
                </a:solidFill>
                <a:latin typeface="Calibri" pitchFamily="34" charset="0"/>
                <a:cs typeface="Calibri" pitchFamily="34" charset="0"/>
              </a:rPr>
              <a:t>to</a:t>
            </a:r>
            <a:r>
              <a:rPr lang="ro-RO" sz="1900" dirty="0">
                <a:solidFill>
                  <a:srgbClr val="002060"/>
                </a:solidFill>
                <a:latin typeface="Calibri" pitchFamily="34" charset="0"/>
                <a:cs typeface="Calibri" pitchFamily="34" charset="0"/>
              </a:rPr>
              <a:t> remember </a:t>
            </a:r>
            <a:r>
              <a:rPr lang="ro-RO" sz="1900" dirty="0" err="1">
                <a:solidFill>
                  <a:srgbClr val="002060"/>
                </a:solidFill>
                <a:latin typeface="Calibri" pitchFamily="34" charset="0"/>
                <a:cs typeface="Calibri" pitchFamily="34" charset="0"/>
              </a:rPr>
              <a:t>the</a:t>
            </a:r>
            <a:r>
              <a:rPr lang="ro-RO" sz="1900" dirty="0">
                <a:solidFill>
                  <a:srgbClr val="002060"/>
                </a:solidFill>
                <a:latin typeface="Calibri" pitchFamily="34" charset="0"/>
                <a:cs typeface="Calibri" pitchFamily="34" charset="0"/>
              </a:rPr>
              <a:t> </a:t>
            </a:r>
            <a:r>
              <a:rPr lang="ro-RO" sz="1900" dirty="0" err="1">
                <a:solidFill>
                  <a:srgbClr val="002060"/>
                </a:solidFill>
                <a:latin typeface="Calibri" pitchFamily="34" charset="0"/>
                <a:cs typeface="Calibri" pitchFamily="34" charset="0"/>
              </a:rPr>
              <a:t>information</a:t>
            </a:r>
            <a:r>
              <a:rPr lang="ro-RO" sz="1900" dirty="0">
                <a:solidFill>
                  <a:srgbClr val="002060"/>
                </a:solidFill>
                <a:latin typeface="Calibri" pitchFamily="34" charset="0"/>
                <a:cs typeface="Calibri" pitchFamily="34" charset="0"/>
              </a:rPr>
              <a:t> </a:t>
            </a:r>
            <a:r>
              <a:rPr lang="ro-RO" sz="1900" dirty="0" err="1">
                <a:solidFill>
                  <a:srgbClr val="002060"/>
                </a:solidFill>
                <a:latin typeface="Calibri" pitchFamily="34" charset="0"/>
                <a:cs typeface="Calibri" pitchFamily="34" charset="0"/>
              </a:rPr>
              <a:t>and</a:t>
            </a:r>
            <a:r>
              <a:rPr lang="ro-RO" sz="1900" dirty="0">
                <a:solidFill>
                  <a:srgbClr val="002060"/>
                </a:solidFill>
                <a:latin typeface="Calibri" pitchFamily="34" charset="0"/>
                <a:cs typeface="Calibri" pitchFamily="34" charset="0"/>
              </a:rPr>
              <a:t> </a:t>
            </a:r>
            <a:r>
              <a:rPr lang="ro-RO" sz="1900" dirty="0" err="1">
                <a:solidFill>
                  <a:srgbClr val="002060"/>
                </a:solidFill>
                <a:latin typeface="Calibri" pitchFamily="34" charset="0"/>
                <a:cs typeface="Calibri" pitchFamily="34" charset="0"/>
              </a:rPr>
              <a:t>the</a:t>
            </a:r>
            <a:r>
              <a:rPr lang="ro-RO" sz="1900" dirty="0">
                <a:solidFill>
                  <a:srgbClr val="002060"/>
                </a:solidFill>
                <a:latin typeface="Calibri" pitchFamily="34" charset="0"/>
                <a:cs typeface="Calibri" pitchFamily="34" charset="0"/>
              </a:rPr>
              <a:t> </a:t>
            </a:r>
            <a:r>
              <a:rPr lang="ro-RO" sz="1900" dirty="0" err="1">
                <a:solidFill>
                  <a:srgbClr val="002060"/>
                </a:solidFill>
                <a:latin typeface="Calibri" pitchFamily="34" charset="0"/>
                <a:cs typeface="Calibri" pitchFamily="34" charset="0"/>
              </a:rPr>
              <a:t>essential</a:t>
            </a:r>
            <a:r>
              <a:rPr lang="ro-RO" sz="1900" dirty="0">
                <a:solidFill>
                  <a:srgbClr val="002060"/>
                </a:solidFill>
                <a:latin typeface="Calibri" pitchFamily="34" charset="0"/>
                <a:cs typeface="Calibri" pitchFamily="34" charset="0"/>
              </a:rPr>
              <a:t> / important </a:t>
            </a:r>
            <a:r>
              <a:rPr lang="ro-RO" sz="1900" dirty="0" err="1">
                <a:solidFill>
                  <a:srgbClr val="002060"/>
                </a:solidFill>
                <a:latin typeface="Calibri" pitchFamily="34" charset="0"/>
                <a:cs typeface="Calibri" pitchFamily="34" charset="0"/>
              </a:rPr>
              <a:t>points</a:t>
            </a:r>
            <a:r>
              <a:rPr lang="ro-RO" sz="1900" dirty="0">
                <a:solidFill>
                  <a:srgbClr val="002060"/>
                </a:solidFill>
                <a:latin typeface="Calibri" pitchFamily="34" charset="0"/>
                <a:cs typeface="Calibri" pitchFamily="34" charset="0"/>
              </a:rPr>
              <a:t> </a:t>
            </a:r>
            <a:r>
              <a:rPr lang="ro-RO" sz="1900" dirty="0" err="1">
                <a:solidFill>
                  <a:srgbClr val="002060"/>
                </a:solidFill>
                <a:latin typeface="Calibri" pitchFamily="34" charset="0"/>
                <a:cs typeface="Calibri" pitchFamily="34" charset="0"/>
              </a:rPr>
              <a:t>that</a:t>
            </a:r>
            <a:r>
              <a:rPr lang="ro-RO" sz="1900" dirty="0">
                <a:solidFill>
                  <a:srgbClr val="002060"/>
                </a:solidFill>
                <a:latin typeface="Calibri" pitchFamily="34" charset="0"/>
                <a:cs typeface="Calibri" pitchFamily="34" charset="0"/>
              </a:rPr>
              <a:t> </a:t>
            </a:r>
            <a:r>
              <a:rPr lang="ro-RO" sz="1900" dirty="0" err="1">
                <a:solidFill>
                  <a:srgbClr val="002060"/>
                </a:solidFill>
                <a:latin typeface="Calibri" pitchFamily="34" charset="0"/>
                <a:cs typeface="Calibri" pitchFamily="34" charset="0"/>
              </a:rPr>
              <a:t>we</a:t>
            </a:r>
            <a:r>
              <a:rPr lang="ro-RO" sz="1900" dirty="0">
                <a:solidFill>
                  <a:srgbClr val="002060"/>
                </a:solidFill>
                <a:latin typeface="Calibri" pitchFamily="34" charset="0"/>
                <a:cs typeface="Calibri" pitchFamily="34" charset="0"/>
              </a:rPr>
              <a:t> </a:t>
            </a:r>
            <a:r>
              <a:rPr lang="ro-RO" sz="1900" dirty="0" err="1">
                <a:solidFill>
                  <a:srgbClr val="002060"/>
                </a:solidFill>
                <a:latin typeface="Calibri" pitchFamily="34" charset="0"/>
                <a:cs typeface="Calibri" pitchFamily="34" charset="0"/>
              </a:rPr>
              <a:t>discovered</a:t>
            </a:r>
            <a:r>
              <a:rPr lang="ro-RO" sz="1900" dirty="0">
                <a:solidFill>
                  <a:srgbClr val="002060"/>
                </a:solidFill>
                <a:latin typeface="Calibri" pitchFamily="34" charset="0"/>
                <a:cs typeface="Calibri" pitchFamily="34" charset="0"/>
              </a:rPr>
              <a:t> </a:t>
            </a:r>
            <a:r>
              <a:rPr lang="ro-RO" sz="1900" dirty="0" err="1">
                <a:solidFill>
                  <a:srgbClr val="002060"/>
                </a:solidFill>
                <a:latin typeface="Calibri" pitchFamily="34" charset="0"/>
                <a:cs typeface="Calibri" pitchFamily="34" charset="0"/>
              </a:rPr>
              <a:t>together</a:t>
            </a:r>
            <a:r>
              <a:rPr lang="ro-RO" sz="1900" dirty="0">
                <a:solidFill>
                  <a:srgbClr val="002060"/>
                </a:solidFill>
                <a:latin typeface="Calibri" pitchFamily="34" charset="0"/>
                <a:cs typeface="Calibri" pitchFamily="34" charset="0"/>
              </a:rPr>
              <a:t>.</a:t>
            </a:r>
          </a:p>
          <a:p>
            <a:pPr algn="just">
              <a:lnSpc>
                <a:spcPct val="107000"/>
              </a:lnSpc>
              <a:spcBef>
                <a:spcPts val="0"/>
              </a:spcBef>
              <a:spcAft>
                <a:spcPts val="800"/>
              </a:spcAft>
            </a:pP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So, who wants to break the ice and share with  us some impressions?</a:t>
            </a:r>
          </a:p>
          <a:p>
            <a:pPr marL="342900" marR="0" lvl="0" indent="-342900" algn="just">
              <a:lnSpc>
                <a:spcPct val="107000"/>
              </a:lnSpc>
              <a:spcBef>
                <a:spcPts val="0"/>
              </a:spcBef>
              <a:spcAft>
                <a:spcPts val="0"/>
              </a:spcAft>
              <a:buFont typeface="Wingdings" panose="05000000000000000000" pitchFamily="2" charset="2"/>
              <a:buChar char=""/>
            </a:pP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How was it?</a:t>
            </a:r>
          </a:p>
          <a:p>
            <a:pPr marL="342900" marR="0" lvl="0" indent="-342900" algn="just">
              <a:lnSpc>
                <a:spcPct val="107000"/>
              </a:lnSpc>
              <a:spcBef>
                <a:spcPts val="0"/>
              </a:spcBef>
              <a:spcAft>
                <a:spcPts val="0"/>
              </a:spcAft>
              <a:buFont typeface="Wingdings" panose="05000000000000000000" pitchFamily="2" charset="2"/>
              <a:buChar char=""/>
            </a:pP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How did you feel?</a:t>
            </a:r>
          </a:p>
          <a:p>
            <a:pPr marL="342900" marR="0" lvl="0" indent="-342900" algn="just">
              <a:lnSpc>
                <a:spcPct val="107000"/>
              </a:lnSpc>
              <a:spcBef>
                <a:spcPts val="0"/>
              </a:spcBef>
              <a:spcAft>
                <a:spcPts val="0"/>
              </a:spcAft>
              <a:buFont typeface="Wingdings" panose="05000000000000000000" pitchFamily="2" charset="2"/>
              <a:buChar char=""/>
            </a:pP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What was yesterday’s theme? What did we discussed about in this theme? </a:t>
            </a:r>
          </a:p>
          <a:p>
            <a:pPr marL="342900" marR="0" lvl="0" indent="-342900" algn="just">
              <a:lnSpc>
                <a:spcPct val="107000"/>
              </a:lnSpc>
              <a:spcBef>
                <a:spcPts val="0"/>
              </a:spcBef>
              <a:spcAft>
                <a:spcPts val="0"/>
              </a:spcAft>
              <a:buFont typeface="Wingdings" panose="05000000000000000000" pitchFamily="2" charset="2"/>
              <a:buChar char=""/>
            </a:pP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What information did you find important and interesting? </a:t>
            </a:r>
          </a:p>
          <a:p>
            <a:pPr marL="342900" marR="0" lvl="0" indent="-342900" algn="just">
              <a:lnSpc>
                <a:spcPct val="107000"/>
              </a:lnSpc>
              <a:spcBef>
                <a:spcPts val="0"/>
              </a:spcBef>
              <a:spcAft>
                <a:spcPts val="800"/>
              </a:spcAft>
              <a:buFont typeface="Wingdings" panose="05000000000000000000" pitchFamily="2" charset="2"/>
              <a:buChar char=""/>
            </a:pP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What did you like most about yesterday’s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F0BBF182-CC97-4A36-9F8F-95B2AD6F699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934200" y="4191000"/>
            <a:ext cx="5013898" cy="2438400"/>
          </a:xfrm>
          <a:prstGeom prst="rect">
            <a:avLst/>
          </a:prstGeom>
        </p:spPr>
      </p:pic>
      <p:sp>
        <p:nvSpPr>
          <p:cNvPr id="2" name="Titlu 1"/>
          <p:cNvSpPr>
            <a:spLocks noGrp="1"/>
          </p:cNvSpPr>
          <p:nvPr>
            <p:ph type="ctrTitle"/>
          </p:nvPr>
        </p:nvSpPr>
        <p:spPr>
          <a:xfrm>
            <a:off x="3733800" y="533400"/>
            <a:ext cx="5638800" cy="914400"/>
          </a:xfrm>
        </p:spPr>
        <p:txBody>
          <a:bodyPr>
            <a:normAutofit fontScale="90000"/>
          </a:bodyPr>
          <a:lstStyle/>
          <a:p>
            <a:pPr algn="ctr"/>
            <a:r>
              <a:rPr lang="en-US" sz="3200" b="0" dirty="0">
                <a:solidFill>
                  <a:srgbClr val="002060"/>
                </a:solidFill>
                <a:latin typeface="Calibri" pitchFamily="34" charset="0"/>
                <a:cs typeface="Calibri" pitchFamily="34" charset="0"/>
              </a:rPr>
              <a:t>ENERGIZING </a:t>
            </a:r>
            <a:r>
              <a:rPr lang="en-US" sz="3200" b="0" dirty="0" smtClean="0">
                <a:solidFill>
                  <a:srgbClr val="002060"/>
                </a:solidFill>
                <a:latin typeface="Calibri" pitchFamily="34" charset="0"/>
                <a:cs typeface="Calibri" pitchFamily="34" charset="0"/>
              </a:rPr>
              <a:t>EXERCISE</a:t>
            </a:r>
            <a:br>
              <a:rPr lang="en-US" sz="3200" b="0" dirty="0" smtClean="0">
                <a:solidFill>
                  <a:srgbClr val="002060"/>
                </a:solidFill>
                <a:latin typeface="Calibri" pitchFamily="34" charset="0"/>
                <a:cs typeface="Calibri" pitchFamily="34" charset="0"/>
              </a:rPr>
            </a:br>
            <a:r>
              <a:rPr lang="en-US" sz="3200" b="0" dirty="0" smtClean="0">
                <a:solidFill>
                  <a:srgbClr val="002060"/>
                </a:solidFill>
                <a:latin typeface="Calibri" pitchFamily="34" charset="0"/>
                <a:cs typeface="Calibri" pitchFamily="34" charset="0"/>
              </a:rPr>
              <a:t> </a:t>
            </a:r>
            <a:r>
              <a:rPr lang="en-US" sz="3200" dirty="0">
                <a:solidFill>
                  <a:srgbClr val="002060"/>
                </a:solidFill>
                <a:latin typeface="Calibri" pitchFamily="34" charset="0"/>
                <a:cs typeface="Calibri" pitchFamily="34" charset="0"/>
              </a:rPr>
              <a:t>“</a:t>
            </a:r>
            <a:r>
              <a:rPr lang="en-US" sz="3200" i="1" dirty="0">
                <a:solidFill>
                  <a:srgbClr val="002060"/>
                </a:solidFill>
                <a:latin typeface="Calibri" pitchFamily="34" charset="0"/>
                <a:cs typeface="Calibri" pitchFamily="34" charset="0"/>
              </a:rPr>
              <a:t>WE ARE DIFFERENT”</a:t>
            </a:r>
          </a:p>
        </p:txBody>
      </p:sp>
      <p:sp>
        <p:nvSpPr>
          <p:cNvPr id="3" name="Subtitlu 2"/>
          <p:cNvSpPr>
            <a:spLocks noGrp="1"/>
          </p:cNvSpPr>
          <p:nvPr>
            <p:ph type="subTitle" idx="1"/>
          </p:nvPr>
        </p:nvSpPr>
        <p:spPr>
          <a:xfrm>
            <a:off x="3962400" y="3429000"/>
            <a:ext cx="6172200" cy="1371600"/>
          </a:xfrm>
        </p:spPr>
        <p:txBody>
          <a:bodyPr>
            <a:normAutofit/>
          </a:bodyPr>
          <a:lstStyle/>
          <a:p>
            <a:pPr algn="just"/>
            <a:r>
              <a:rPr lang="ro-RO" b="0" dirty="0">
                <a:solidFill>
                  <a:srgbClr val="C00000"/>
                </a:solidFill>
                <a:latin typeface="Calibri" pitchFamily="34" charset="0"/>
                <a:cs typeface="Calibri" pitchFamily="34" charset="0"/>
              </a:rPr>
              <a:t>     </a:t>
            </a:r>
            <a:r>
              <a:rPr lang="ro-RO" sz="1600" b="0" dirty="0">
                <a:solidFill>
                  <a:srgbClr val="C00000"/>
                </a:solidFill>
                <a:latin typeface="Calibri" pitchFamily="34" charset="0"/>
                <a:cs typeface="Calibri" pitchFamily="34" charset="0"/>
              </a:rPr>
              <a:t>     </a:t>
            </a:r>
            <a:endParaRPr lang="en-US" sz="1600" b="0" dirty="0">
              <a:solidFill>
                <a:srgbClr val="C00000"/>
              </a:solidFill>
              <a:latin typeface="Calibri" pitchFamily="34" charset="0"/>
              <a:cs typeface="Calibri" pitchFamily="34" charset="0"/>
            </a:endParaRPr>
          </a:p>
        </p:txBody>
      </p:sp>
      <p:sp>
        <p:nvSpPr>
          <p:cNvPr id="5" name="Subtitlu 2"/>
          <p:cNvSpPr txBox="1">
            <a:spLocks/>
          </p:cNvSpPr>
          <p:nvPr/>
        </p:nvSpPr>
        <p:spPr>
          <a:xfrm>
            <a:off x="2895600" y="1828800"/>
            <a:ext cx="6172200" cy="2552699"/>
          </a:xfrm>
          <a:prstGeom prst="rect">
            <a:avLst/>
          </a:prstGeom>
        </p:spPr>
        <p:txBody>
          <a:bodyPr vert="horz">
            <a:normAutofit/>
          </a:bodyPr>
          <a:lstStyle/>
          <a:p>
            <a:pPr algn="just">
              <a:spcBef>
                <a:spcPts val="600"/>
              </a:spcBef>
              <a:buClr>
                <a:schemeClr val="accent1"/>
              </a:buClr>
              <a:buSzPct val="70000"/>
              <a:defRPr/>
            </a:pPr>
            <a:r>
              <a:rPr lang="en-US" dirty="0">
                <a:latin typeface="Calibri" pitchFamily="34" charset="0"/>
                <a:cs typeface="Calibri" pitchFamily="34" charset="0"/>
              </a:rPr>
              <a:t>- Take a sheet of paper, size A4;</a:t>
            </a:r>
          </a:p>
          <a:p>
            <a:pPr algn="just">
              <a:spcBef>
                <a:spcPts val="600"/>
              </a:spcBef>
              <a:buClr>
                <a:schemeClr val="accent1"/>
              </a:buClr>
              <a:buSzPct val="70000"/>
              <a:defRPr/>
            </a:pPr>
            <a:r>
              <a:rPr lang="en-US" dirty="0">
                <a:latin typeface="Calibri" pitchFamily="34" charset="0"/>
                <a:cs typeface="Calibri" pitchFamily="34" charset="0"/>
              </a:rPr>
              <a:t>- Write in the center of the sheet, The genre you have F / M and an argument for which you like the gender  you have</a:t>
            </a:r>
          </a:p>
          <a:p>
            <a:pPr algn="just">
              <a:spcBef>
                <a:spcPts val="600"/>
              </a:spcBef>
              <a:buClr>
                <a:schemeClr val="accent1"/>
              </a:buClr>
              <a:buSzPct val="70000"/>
              <a:defRPr/>
            </a:pPr>
            <a:r>
              <a:rPr lang="en-US" dirty="0">
                <a:latin typeface="Calibri" pitchFamily="34" charset="0"/>
                <a:cs typeface="Calibri" pitchFamily="34" charset="0"/>
              </a:rPr>
              <a:t>  - During the exercise you will not be able to ask any questions to the moderator or someone else;</a:t>
            </a:r>
          </a:p>
          <a:p>
            <a:pPr algn="just">
              <a:spcBef>
                <a:spcPts val="600"/>
              </a:spcBef>
              <a:buClr>
                <a:schemeClr val="accent1"/>
              </a:buClr>
              <a:buSzPct val="70000"/>
              <a:defRPr/>
            </a:pPr>
            <a:r>
              <a:rPr lang="en-US" dirty="0">
                <a:latin typeface="Calibri" pitchFamily="34" charset="0"/>
                <a:cs typeface="Calibri" pitchFamily="34" charset="0"/>
              </a:rPr>
              <a:t>- You can choose whether or not to keep your eyes open during the exercise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F0BBF182-CC97-4A36-9F8F-95B2AD6F699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924800" y="1752600"/>
            <a:ext cx="3505200" cy="1939047"/>
          </a:xfrm>
          <a:prstGeom prst="rect">
            <a:avLst/>
          </a:prstGeom>
        </p:spPr>
      </p:pic>
      <p:sp>
        <p:nvSpPr>
          <p:cNvPr id="2" name="Titlu 1"/>
          <p:cNvSpPr>
            <a:spLocks noGrp="1"/>
          </p:cNvSpPr>
          <p:nvPr>
            <p:ph type="ctrTitle"/>
          </p:nvPr>
        </p:nvSpPr>
        <p:spPr>
          <a:xfrm>
            <a:off x="4191000" y="381000"/>
            <a:ext cx="5638800" cy="914400"/>
          </a:xfrm>
        </p:spPr>
        <p:txBody>
          <a:bodyPr>
            <a:normAutofit fontScale="90000"/>
          </a:bodyPr>
          <a:lstStyle/>
          <a:p>
            <a:pPr algn="ctr"/>
            <a:r>
              <a:rPr lang="en-US" sz="3200" b="0" dirty="0">
                <a:solidFill>
                  <a:srgbClr val="002060"/>
                </a:solidFill>
                <a:latin typeface="Calibri" pitchFamily="34" charset="0"/>
                <a:cs typeface="Calibri" pitchFamily="34" charset="0"/>
              </a:rPr>
              <a:t>ENERGIZING EXERCISE </a:t>
            </a:r>
            <a:r>
              <a:rPr lang="en-US" sz="3200" b="0" dirty="0" smtClean="0">
                <a:solidFill>
                  <a:srgbClr val="002060"/>
                </a:solidFill>
                <a:latin typeface="Calibri" pitchFamily="34" charset="0"/>
                <a:cs typeface="Calibri" pitchFamily="34" charset="0"/>
              </a:rPr>
              <a:t/>
            </a:r>
            <a:br>
              <a:rPr lang="en-US" sz="3200" b="0" dirty="0" smtClean="0">
                <a:solidFill>
                  <a:srgbClr val="002060"/>
                </a:solidFill>
                <a:latin typeface="Calibri" pitchFamily="34" charset="0"/>
                <a:cs typeface="Calibri" pitchFamily="34" charset="0"/>
              </a:rPr>
            </a:br>
            <a:r>
              <a:rPr lang="en-US" sz="3200" b="0" dirty="0" smtClean="0">
                <a:solidFill>
                  <a:srgbClr val="002060"/>
                </a:solidFill>
                <a:latin typeface="Calibri" pitchFamily="34" charset="0"/>
                <a:cs typeface="Calibri" pitchFamily="34" charset="0"/>
              </a:rPr>
              <a:t>“</a:t>
            </a:r>
            <a:r>
              <a:rPr lang="en-US" sz="3200" b="0" i="1" dirty="0">
                <a:solidFill>
                  <a:srgbClr val="002060"/>
                </a:solidFill>
                <a:latin typeface="Calibri" pitchFamily="34" charset="0"/>
                <a:cs typeface="Calibri" pitchFamily="34" charset="0"/>
              </a:rPr>
              <a:t>WE ARE DIFFERENT”</a:t>
            </a:r>
          </a:p>
        </p:txBody>
      </p:sp>
      <p:sp>
        <p:nvSpPr>
          <p:cNvPr id="3" name="Subtitlu 2"/>
          <p:cNvSpPr>
            <a:spLocks noGrp="1"/>
          </p:cNvSpPr>
          <p:nvPr>
            <p:ph type="subTitle" idx="1"/>
          </p:nvPr>
        </p:nvSpPr>
        <p:spPr>
          <a:xfrm>
            <a:off x="4038600" y="3657600"/>
            <a:ext cx="7543800" cy="2751483"/>
          </a:xfrm>
        </p:spPr>
        <p:txBody>
          <a:bodyPr>
            <a:normAutofit fontScale="85000" lnSpcReduction="10000"/>
          </a:bodyPr>
          <a:lstStyle/>
          <a:p>
            <a:pPr marL="0" marR="0">
              <a:lnSpc>
                <a:spcPct val="107000"/>
              </a:lnSpc>
              <a:spcBef>
                <a:spcPts val="0"/>
              </a:spcBef>
              <a:spcAft>
                <a:spcPts val="800"/>
              </a:spcAft>
            </a:pPr>
            <a:r>
              <a:rPr lang="en-US" sz="18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Interpretation: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18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What do you observe?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dirty="0">
                <a:solidFill>
                  <a:srgbClr val="7030A0"/>
                </a:solidFill>
                <a:latin typeface="Calibri" panose="020F0502020204030204" pitchFamily="34" charset="0"/>
                <a:ea typeface="Calibri" panose="020F0502020204030204" pitchFamily="34" charset="0"/>
                <a:cs typeface="Times New Roman" panose="02020603050405020304" pitchFamily="18" charset="0"/>
              </a:rPr>
              <a:t>Although you all followed the same instructions,  did you all get the same results?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This means that, although we have the same information, we live in the same world, the same environment, maybe we are in the same context, we interpret / perceive the information / things differently. This shows that people are different from each other. Being different does not mean that we are better or worse than others, but that we are simply different, that is, we have different needs, we act differently, we interpret differently. So are women and men - different, and for this reason we need communication, tolerance and acceptance of diversity.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ubtitlu 2"/>
          <p:cNvSpPr txBox="1">
            <a:spLocks/>
          </p:cNvSpPr>
          <p:nvPr/>
        </p:nvSpPr>
        <p:spPr>
          <a:xfrm>
            <a:off x="2286000" y="1265585"/>
            <a:ext cx="5181600" cy="2392016"/>
          </a:xfrm>
          <a:prstGeom prst="rect">
            <a:avLst/>
          </a:prstGeom>
        </p:spPr>
        <p:txBody>
          <a:bodyPr vert="horz">
            <a:normAutofit fontScale="85000" lnSpcReduction="20000"/>
          </a:bodyPr>
          <a:lstStyle/>
          <a:p>
            <a:pPr marR="0" lvl="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INSTRUCTIONS:</a:t>
            </a:r>
          </a:p>
          <a:p>
            <a:pPr marL="342900" marR="0" lvl="0" indent="-342900">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Fold the sheet in half;</a:t>
            </a:r>
          </a:p>
          <a:p>
            <a:pPr marL="342900" marR="0" lvl="0" indent="-342900">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Tear the top right corner;</a:t>
            </a:r>
          </a:p>
          <a:p>
            <a:pPr marL="342900" marR="0" lvl="0" indent="-342900">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Rotate the sheet;</a:t>
            </a:r>
          </a:p>
          <a:p>
            <a:pPr marL="342900" marR="0" lvl="0" indent="-342900">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Tear the top right corner;</a:t>
            </a:r>
          </a:p>
          <a:p>
            <a:pPr marL="342900" marR="0" lvl="0" indent="-342900">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Rotate the sheet;</a:t>
            </a:r>
          </a:p>
          <a:p>
            <a:pPr marL="342900" marR="0" lvl="0" indent="-342900">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Tear the top left corner</a:t>
            </a:r>
          </a:p>
          <a:p>
            <a:pPr marL="342900" marR="0" lvl="0" indent="-342900">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Unfold the sheet and look carefully at what came out;</a:t>
            </a:r>
          </a:p>
          <a:p>
            <a:pPr marL="342900" marR="0" lvl="0" indent="-342900">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Present to the colleagues, at the camera, the obtained sheet;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buClr>
                <a:schemeClr val="accent1"/>
              </a:buClr>
              <a:buSzPct val="70000"/>
              <a:defRPr/>
            </a:pPr>
            <a:endParaRPr lang="en-US" dirty="0">
              <a:latin typeface="Calibri" pitchFamily="34" charset="0"/>
              <a:cs typeface="Calibri" pitchFamily="34" charset="0"/>
            </a:endParaRPr>
          </a:p>
        </p:txBody>
      </p:sp>
    </p:spTree>
    <p:extLst>
      <p:ext uri="{BB962C8B-B14F-4D97-AF65-F5344CB8AC3E}">
        <p14:creationId xmlns:p14="http://schemas.microsoft.com/office/powerpoint/2010/main" xmlns="" val="3122359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3733800" y="762000"/>
            <a:ext cx="6172200" cy="1447800"/>
          </a:xfrm>
        </p:spPr>
        <p:txBody>
          <a:bodyPr>
            <a:normAutofit/>
          </a:bodyPr>
          <a:lstStyle/>
          <a:p>
            <a:pPr algn="ctr"/>
            <a:r>
              <a:rPr lang="ro-RO" sz="3200" dirty="0">
                <a:solidFill>
                  <a:srgbClr val="002060"/>
                </a:solidFill>
                <a:latin typeface="Calibri" pitchFamily="34" charset="0"/>
                <a:cs typeface="Calibri" pitchFamily="34" charset="0"/>
              </a:rPr>
              <a:t>THEME OF THE ACTIVITY</a:t>
            </a:r>
            <a:endParaRPr lang="en-US" sz="3200" dirty="0">
              <a:solidFill>
                <a:srgbClr val="002060"/>
              </a:solidFill>
              <a:latin typeface="Calibri" pitchFamily="34" charset="0"/>
              <a:cs typeface="Calibri" pitchFamily="34" charset="0"/>
            </a:endParaRPr>
          </a:p>
        </p:txBody>
      </p:sp>
      <p:sp>
        <p:nvSpPr>
          <p:cNvPr id="3" name="Subtitlu 2"/>
          <p:cNvSpPr>
            <a:spLocks noGrp="1"/>
          </p:cNvSpPr>
          <p:nvPr>
            <p:ph type="subTitle" idx="1"/>
          </p:nvPr>
        </p:nvSpPr>
        <p:spPr>
          <a:xfrm>
            <a:off x="3657600" y="2895600"/>
            <a:ext cx="6400800" cy="1447799"/>
          </a:xfrm>
        </p:spPr>
        <p:txBody>
          <a:bodyPr>
            <a:normAutofit/>
          </a:bodyPr>
          <a:lstStyle/>
          <a:p>
            <a:pPr algn="ctr">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Today we will continue with another European value that we propose you to discover, using the same way as yesterday -  by watching a video.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Dreptunghi 4"/>
          <p:cNvSpPr/>
          <p:nvPr/>
        </p:nvSpPr>
        <p:spPr>
          <a:xfrm>
            <a:off x="4419600" y="4419600"/>
            <a:ext cx="6248400" cy="369332"/>
          </a:xfrm>
          <a:prstGeom prst="rect">
            <a:avLst/>
          </a:prstGeom>
        </p:spPr>
        <p:txBody>
          <a:bodyPr wrap="square">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h</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ttps://www.youtube.com/watch?v=mpE8ttCEd-w</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3810000" y="1447800"/>
            <a:ext cx="5334000" cy="1447800"/>
          </a:xfrm>
        </p:spPr>
        <p:txBody>
          <a:bodyPr>
            <a:normAutofit/>
          </a:bodyPr>
          <a:lstStyle/>
          <a:p>
            <a:pPr algn="ctr"/>
            <a:r>
              <a:rPr lang="ro-RO" sz="3200" b="0" dirty="0">
                <a:solidFill>
                  <a:srgbClr val="002060"/>
                </a:solidFill>
                <a:latin typeface="Calibri" pitchFamily="34" charset="0"/>
                <a:cs typeface="Calibri" pitchFamily="34" charset="0"/>
              </a:rPr>
              <a:t>THEME OF THE ACTIVITY </a:t>
            </a:r>
            <a:r>
              <a:rPr lang="en-US" sz="3200" dirty="0">
                <a:solidFill>
                  <a:srgbClr val="002060"/>
                </a:solidFill>
                <a:latin typeface="Calibri" pitchFamily="34" charset="0"/>
                <a:cs typeface="Calibri" pitchFamily="34" charset="0"/>
              </a:rPr>
              <a:t>EQUAL OPPORTUNITIES</a:t>
            </a:r>
          </a:p>
        </p:txBody>
      </p:sp>
      <p:sp>
        <p:nvSpPr>
          <p:cNvPr id="3" name="Subtitlu 2"/>
          <p:cNvSpPr>
            <a:spLocks noGrp="1"/>
          </p:cNvSpPr>
          <p:nvPr>
            <p:ph type="subTitle" idx="1"/>
          </p:nvPr>
        </p:nvSpPr>
        <p:spPr>
          <a:xfrm>
            <a:off x="4038600" y="4572000"/>
            <a:ext cx="7162800" cy="1371600"/>
          </a:xfrm>
        </p:spPr>
        <p:txBody>
          <a:bodyPr>
            <a:normAutofit/>
          </a:bodyPr>
          <a:lstStyle/>
          <a:p>
            <a:pPr algn="ctr"/>
            <a:r>
              <a:rPr lang="en-US" sz="2800" dirty="0">
                <a:solidFill>
                  <a:srgbClr val="C00000"/>
                </a:solidFill>
                <a:latin typeface="Calibri" pitchFamily="34" charset="0"/>
                <a:cs typeface="Calibri" pitchFamily="34" charset="0"/>
              </a:rPr>
              <a:t>How can EQUAL OPPORTUNITIES be defined?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2286000" y="0"/>
            <a:ext cx="6096000" cy="1447800"/>
          </a:xfrm>
        </p:spPr>
        <p:txBody>
          <a:bodyPr>
            <a:normAutofit/>
          </a:bodyPr>
          <a:lstStyle/>
          <a:p>
            <a:pPr algn="ctr"/>
            <a:r>
              <a:rPr lang="en-US" sz="3200" cap="none" dirty="0">
                <a:solidFill>
                  <a:srgbClr val="C00000"/>
                </a:solidFill>
                <a:latin typeface="Calibri" pitchFamily="34" charset="0"/>
                <a:cs typeface="Calibri" pitchFamily="34" charset="0"/>
              </a:rPr>
              <a:t>How can EQUAL </a:t>
            </a:r>
            <a:r>
              <a:rPr lang="en-US" sz="3200" cap="none" dirty="0" smtClean="0">
                <a:solidFill>
                  <a:srgbClr val="C00000"/>
                </a:solidFill>
                <a:latin typeface="Calibri" pitchFamily="34" charset="0"/>
                <a:cs typeface="Calibri" pitchFamily="34" charset="0"/>
              </a:rPr>
              <a:t>OPPORTUNITIES </a:t>
            </a:r>
            <a:r>
              <a:rPr lang="en-US" sz="3200" cap="none" dirty="0">
                <a:solidFill>
                  <a:srgbClr val="C00000"/>
                </a:solidFill>
                <a:latin typeface="Calibri" pitchFamily="34" charset="0"/>
                <a:cs typeface="Calibri" pitchFamily="34" charset="0"/>
              </a:rPr>
              <a:t>be defined</a:t>
            </a:r>
            <a:endParaRPr lang="en-US" sz="3200" cap="none" dirty="0">
              <a:solidFill>
                <a:srgbClr val="002060"/>
              </a:solidFill>
              <a:latin typeface="Calibri" pitchFamily="34" charset="0"/>
              <a:cs typeface="Calibri" pitchFamily="34" charset="0"/>
            </a:endParaRPr>
          </a:p>
        </p:txBody>
      </p:sp>
      <p:sp>
        <p:nvSpPr>
          <p:cNvPr id="3" name="Subtitlu 2"/>
          <p:cNvSpPr>
            <a:spLocks noGrp="1"/>
          </p:cNvSpPr>
          <p:nvPr>
            <p:ph type="subTitle" idx="1"/>
          </p:nvPr>
        </p:nvSpPr>
        <p:spPr>
          <a:xfrm>
            <a:off x="2493066" y="2743200"/>
            <a:ext cx="7543800" cy="1371600"/>
          </a:xfrm>
        </p:spPr>
        <p:txBody>
          <a:bodyPr>
            <a:normAutofit fontScale="85000" lnSpcReduction="20000"/>
          </a:bodyPr>
          <a:lstStyle/>
          <a:p>
            <a:pPr algn="just"/>
            <a:r>
              <a:rPr lang="en-US" sz="2800" b="1" i="0" dirty="0" smtClean="0">
                <a:solidFill>
                  <a:srgbClr val="C12D30"/>
                </a:solidFill>
                <a:effectLst/>
                <a:latin typeface="Calibri" pitchFamily="34" charset="0"/>
                <a:cs typeface="Calibri" pitchFamily="34" charset="0"/>
              </a:rPr>
              <a:t>  Equal opportunity </a:t>
            </a:r>
            <a:r>
              <a:rPr lang="en-US" sz="2800" b="0" i="0" dirty="0" smtClean="0">
                <a:solidFill>
                  <a:schemeClr val="tx1"/>
                </a:solidFill>
                <a:effectLst/>
                <a:latin typeface="Calibri" pitchFamily="34" charset="0"/>
                <a:cs typeface="Calibri" pitchFamily="34" charset="0"/>
              </a:rPr>
              <a:t>refers</a:t>
            </a:r>
            <a:r>
              <a:rPr lang="en-US" sz="2800" b="0" i="0" dirty="0">
                <a:solidFill>
                  <a:schemeClr val="tx1"/>
                </a:solidFill>
                <a:effectLst/>
                <a:latin typeface="Calibri" pitchFamily="34" charset="0"/>
                <a:cs typeface="Calibri" pitchFamily="34" charset="0"/>
              </a:rPr>
              <a:t> to </a:t>
            </a:r>
            <a:r>
              <a:rPr lang="en-US" sz="2800" b="0" i="0" dirty="0" smtClean="0">
                <a:solidFill>
                  <a:schemeClr val="tx1"/>
                </a:solidFill>
                <a:effectLst/>
                <a:latin typeface="Calibri" pitchFamily="34" charset="0"/>
                <a:cs typeface="Calibri" pitchFamily="34" charset="0"/>
              </a:rPr>
              <a:t>the policy</a:t>
            </a:r>
            <a:r>
              <a:rPr lang="en-US" sz="2800" b="0" i="0" dirty="0">
                <a:solidFill>
                  <a:schemeClr val="tx1"/>
                </a:solidFill>
                <a:effectLst/>
                <a:latin typeface="Calibri" pitchFamily="34" charset="0"/>
                <a:cs typeface="Calibri" pitchFamily="34" charset="0"/>
              </a:rPr>
              <a:t> of giving everyone the same opportunities for employment, pay, and promotion, without discriminating against particular groups, such as women and men</a:t>
            </a:r>
            <a:r>
              <a:rPr lang="en-US" sz="2800" b="0" i="0" dirty="0">
                <a:solidFill>
                  <a:schemeClr val="tx1"/>
                </a:solidFill>
                <a:effectLst/>
                <a:latin typeface="Open Sans"/>
              </a:rPr>
              <a:t>.</a:t>
            </a:r>
            <a:endParaRPr lang="en-US" sz="2800" dirty="0">
              <a:solidFill>
                <a:schemeClr val="tx1"/>
              </a:solidFill>
              <a:latin typeface="Calibri" pitchFamily="34" charset="0"/>
              <a:cs typeface="Calibri" pitchFamily="34" charset="0"/>
            </a:endParaRPr>
          </a:p>
        </p:txBody>
      </p:sp>
      <p:pic>
        <p:nvPicPr>
          <p:cNvPr id="5" name="Picture 4">
            <a:extLst>
              <a:ext uri="{FF2B5EF4-FFF2-40B4-BE49-F238E27FC236}">
                <a16:creationId xmlns:a16="http://schemas.microsoft.com/office/drawing/2014/main" xmlns="" id="{6663A404-6DC1-4FBE-80E6-F27E7FDE25F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610600" y="4403601"/>
            <a:ext cx="3200400" cy="2129721"/>
          </a:xfrm>
          <a:prstGeom prst="rect">
            <a:avLst/>
          </a:prstGeom>
        </p:spPr>
      </p:pic>
      <p:pic>
        <p:nvPicPr>
          <p:cNvPr id="7" name="Picture 6">
            <a:extLst>
              <a:ext uri="{FF2B5EF4-FFF2-40B4-BE49-F238E27FC236}">
                <a16:creationId xmlns:a16="http://schemas.microsoft.com/office/drawing/2014/main" xmlns="" id="{48436BBF-B796-4F2F-B835-FBA5D0BD1491}"/>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1286758">
            <a:off x="8793050" y="703419"/>
            <a:ext cx="2971801" cy="1977599"/>
          </a:xfrm>
          <a:prstGeom prst="rect">
            <a:avLst/>
          </a:prstGeom>
        </p:spPr>
      </p:pic>
      <p:sp>
        <p:nvSpPr>
          <p:cNvPr id="9" name="TextBox 8">
            <a:extLst>
              <a:ext uri="{FF2B5EF4-FFF2-40B4-BE49-F238E27FC236}">
                <a16:creationId xmlns:a16="http://schemas.microsoft.com/office/drawing/2014/main" xmlns="" id="{49F46C96-DD33-4954-944A-7DFE4F9342EA}"/>
              </a:ext>
            </a:extLst>
          </p:cNvPr>
          <p:cNvSpPr txBox="1"/>
          <p:nvPr/>
        </p:nvSpPr>
        <p:spPr>
          <a:xfrm>
            <a:off x="2743200" y="5079161"/>
            <a:ext cx="5645426" cy="1200329"/>
          </a:xfrm>
          <a:prstGeom prst="rect">
            <a:avLst/>
          </a:prstGeom>
          <a:noFill/>
        </p:spPr>
        <p:txBody>
          <a:bodyPr wrap="square">
            <a:spAutoFit/>
          </a:bodyPr>
          <a:lstStyle/>
          <a:p>
            <a:pPr algn="just"/>
            <a:r>
              <a:rPr lang="en-US" b="1" i="0" dirty="0">
                <a:solidFill>
                  <a:srgbClr val="202122"/>
                </a:solidFill>
                <a:effectLst/>
                <a:latin typeface="Arial" panose="020B0604020202020204" pitchFamily="34" charset="0"/>
              </a:rPr>
              <a:t>Equal opportunity</a:t>
            </a:r>
            <a:r>
              <a:rPr lang="en-US" b="0" i="0" dirty="0">
                <a:solidFill>
                  <a:srgbClr val="202122"/>
                </a:solidFill>
                <a:effectLst/>
                <a:latin typeface="Arial" panose="020B0604020202020204" pitchFamily="34" charset="0"/>
              </a:rPr>
              <a:t> is a state of fairness in which individuals are treated similarly, unhampered by artificial barriers or prejudices or preferences, except when particular distinctions can be explicitly </a:t>
            </a:r>
            <a:r>
              <a:rPr lang="en-US" b="0" i="0" dirty="0" smtClean="0">
                <a:solidFill>
                  <a:srgbClr val="202122"/>
                </a:solidFill>
                <a:effectLst/>
                <a:latin typeface="Arial" panose="020B0604020202020204" pitchFamily="34" charset="0"/>
              </a:rPr>
              <a:t>justified.</a:t>
            </a:r>
            <a:endParaRPr lang="en-US" dirty="0"/>
          </a:p>
        </p:txBody>
      </p:sp>
    </p:spTree>
    <p:extLst>
      <p:ext uri="{BB962C8B-B14F-4D97-AF65-F5344CB8AC3E}">
        <p14:creationId xmlns:p14="http://schemas.microsoft.com/office/powerpoint/2010/main" xmlns="" val="814451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2743200" y="152400"/>
            <a:ext cx="5105400" cy="1066800"/>
          </a:xfrm>
        </p:spPr>
        <p:txBody>
          <a:bodyPr>
            <a:normAutofit/>
          </a:bodyPr>
          <a:lstStyle/>
          <a:p>
            <a:pPr algn="ctr"/>
            <a:r>
              <a:rPr lang="ro-RO" sz="3200" dirty="0">
                <a:solidFill>
                  <a:srgbClr val="002060"/>
                </a:solidFill>
                <a:latin typeface="Calibri" pitchFamily="34" charset="0"/>
                <a:cs typeface="Calibri" pitchFamily="34" charset="0"/>
              </a:rPr>
              <a:t>TEAM ACTIVITY</a:t>
            </a:r>
            <a:endParaRPr lang="en-US" sz="3200" dirty="0">
              <a:solidFill>
                <a:srgbClr val="002060"/>
              </a:solidFill>
              <a:latin typeface="Calibri" pitchFamily="34" charset="0"/>
              <a:cs typeface="Calibri" pitchFamily="34" charset="0"/>
            </a:endParaRPr>
          </a:p>
        </p:txBody>
      </p:sp>
      <p:sp>
        <p:nvSpPr>
          <p:cNvPr id="3" name="Subtitlu 2"/>
          <p:cNvSpPr>
            <a:spLocks noGrp="1"/>
          </p:cNvSpPr>
          <p:nvPr>
            <p:ph type="subTitle" idx="1"/>
          </p:nvPr>
        </p:nvSpPr>
        <p:spPr>
          <a:xfrm>
            <a:off x="2819400" y="2514600"/>
            <a:ext cx="8458200" cy="1600201"/>
          </a:xfrm>
        </p:spPr>
        <p:txBody>
          <a:bodyPr>
            <a:normAutofit lnSpcReduction="10000"/>
          </a:bodyPr>
          <a:lstStyle/>
          <a:p>
            <a:pPr algn="just">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Starting from the information / concepts discussed yesterday, we remind you that we can be influenced in our decisions (choosing a career or choosing a job) by: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the fact that others have certain expectations of us depending on the gender we have,</a:t>
            </a:r>
          </a:p>
          <a:p>
            <a:pPr marL="342900" marR="0" lvl="0" indent="-342900" algn="just">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the fact that we belong to a certain biological gender.</a:t>
            </a:r>
            <a:endParaRPr lang="en-US" sz="1600" b="0" dirty="0">
              <a:solidFill>
                <a:srgbClr val="002060"/>
              </a:solidFill>
              <a:latin typeface="Calibri" pitchFamily="34" charset="0"/>
              <a:cs typeface="Calibri" pitchFamily="34" charset="0"/>
            </a:endParaRPr>
          </a:p>
          <a:p>
            <a:pPr lvl="0"/>
            <a:endParaRPr lang="en-US" sz="1600" b="0" dirty="0">
              <a:solidFill>
                <a:srgbClr val="002060"/>
              </a:solidFill>
              <a:latin typeface="Calibri" pitchFamily="34" charset="0"/>
              <a:cs typeface="Calibri" pitchFamily="34" charset="0"/>
            </a:endParaRPr>
          </a:p>
        </p:txBody>
      </p:sp>
      <p:pic>
        <p:nvPicPr>
          <p:cNvPr id="19458" name="Picture 2" descr="echipa – Scout Society"/>
          <p:cNvPicPr>
            <a:picLocks noChangeAspect="1" noChangeArrowheads="1"/>
          </p:cNvPicPr>
          <p:nvPr/>
        </p:nvPicPr>
        <p:blipFill>
          <a:blip r:embed="rId2" cstate="print"/>
          <a:srcRect/>
          <a:stretch>
            <a:fillRect/>
          </a:stretch>
        </p:blipFill>
        <p:spPr bwMode="auto">
          <a:xfrm>
            <a:off x="8839200" y="609600"/>
            <a:ext cx="2577548" cy="1491227"/>
          </a:xfrm>
          <a:prstGeom prst="rect">
            <a:avLst/>
          </a:prstGeom>
          <a:noFill/>
        </p:spPr>
      </p:pic>
      <p:sp>
        <p:nvSpPr>
          <p:cNvPr id="5" name="Subtitlu 2"/>
          <p:cNvSpPr txBox="1">
            <a:spLocks/>
          </p:cNvSpPr>
          <p:nvPr/>
        </p:nvSpPr>
        <p:spPr>
          <a:xfrm>
            <a:off x="3962400" y="1828800"/>
            <a:ext cx="3581400" cy="3962400"/>
          </a:xfrm>
          <a:prstGeom prst="rect">
            <a:avLst/>
          </a:prstGeom>
        </p:spPr>
        <p:txBody>
          <a:bodyPr vert="horz">
            <a:normAutofit/>
          </a:bodyPr>
          <a:lstStyle/>
          <a:p>
            <a:pPr>
              <a:spcBef>
                <a:spcPts val="600"/>
              </a:spcBef>
              <a:buClr>
                <a:schemeClr val="accent1"/>
              </a:buClr>
              <a:buSzPct val="70000"/>
              <a:defRPr/>
            </a:pPr>
            <a:endParaRPr lang="en-US" b="1" dirty="0">
              <a:solidFill>
                <a:schemeClr val="tx2"/>
              </a:solidFill>
            </a:endParaRPr>
          </a:p>
        </p:txBody>
      </p:sp>
      <p:sp>
        <p:nvSpPr>
          <p:cNvPr id="6" name="Subtitlu 2"/>
          <p:cNvSpPr txBox="1">
            <a:spLocks/>
          </p:cNvSpPr>
          <p:nvPr/>
        </p:nvSpPr>
        <p:spPr>
          <a:xfrm>
            <a:off x="2895600" y="1219200"/>
            <a:ext cx="5257800" cy="1202635"/>
          </a:xfrm>
          <a:prstGeom prst="rect">
            <a:avLst/>
          </a:prstGeom>
        </p:spPr>
        <p:txBody>
          <a:bodyPr vert="horz">
            <a:normAutofit/>
          </a:bodyPr>
          <a:lstStyle/>
          <a:p>
            <a:pPr algn="just">
              <a:spcBef>
                <a:spcPts val="600"/>
              </a:spcBef>
              <a:buClr>
                <a:schemeClr val="accent1"/>
              </a:buClr>
              <a:buSzPct val="70000"/>
              <a:defRPr/>
            </a:pPr>
            <a:r>
              <a:rPr lang="ro-RO" sz="1600" dirty="0">
                <a:solidFill>
                  <a:srgbClr val="C00000"/>
                </a:solidFill>
                <a:latin typeface="Calibri" pitchFamily="34" charset="0"/>
                <a:cs typeface="Calibri" pitchFamily="34" charset="0"/>
              </a:rPr>
              <a:t> For </a:t>
            </a:r>
            <a:r>
              <a:rPr lang="ro-RO" sz="1600" dirty="0" err="1">
                <a:solidFill>
                  <a:srgbClr val="C00000"/>
                </a:solidFill>
                <a:latin typeface="Calibri" pitchFamily="34" charset="0"/>
                <a:cs typeface="Calibri" pitchFamily="34" charset="0"/>
              </a:rPr>
              <a:t>the</a:t>
            </a:r>
            <a:r>
              <a:rPr lang="ro-RO" sz="1600" dirty="0">
                <a:solidFill>
                  <a:srgbClr val="C00000"/>
                </a:solidFill>
                <a:latin typeface="Calibri" pitchFamily="34" charset="0"/>
                <a:cs typeface="Calibri" pitchFamily="34" charset="0"/>
              </a:rPr>
              <a:t> </a:t>
            </a:r>
            <a:r>
              <a:rPr lang="ro-RO" sz="1600" dirty="0" err="1">
                <a:solidFill>
                  <a:srgbClr val="C00000"/>
                </a:solidFill>
                <a:latin typeface="Calibri" pitchFamily="34" charset="0"/>
                <a:cs typeface="Calibri" pitchFamily="34" charset="0"/>
              </a:rPr>
              <a:t>next</a:t>
            </a:r>
            <a:r>
              <a:rPr lang="ro-RO" sz="1600" dirty="0">
                <a:solidFill>
                  <a:srgbClr val="C00000"/>
                </a:solidFill>
                <a:latin typeface="Calibri" pitchFamily="34" charset="0"/>
                <a:cs typeface="Calibri" pitchFamily="34" charset="0"/>
              </a:rPr>
              <a:t> </a:t>
            </a:r>
            <a:r>
              <a:rPr lang="ro-RO" sz="1600" dirty="0" err="1">
                <a:solidFill>
                  <a:srgbClr val="C00000"/>
                </a:solidFill>
                <a:latin typeface="Calibri" pitchFamily="34" charset="0"/>
                <a:cs typeface="Calibri" pitchFamily="34" charset="0"/>
              </a:rPr>
              <a:t>activity</a:t>
            </a:r>
            <a:r>
              <a:rPr lang="ro-RO" sz="1600" dirty="0">
                <a:solidFill>
                  <a:srgbClr val="C00000"/>
                </a:solidFill>
                <a:latin typeface="Calibri" pitchFamily="34" charset="0"/>
                <a:cs typeface="Calibri" pitchFamily="34" charset="0"/>
              </a:rPr>
              <a:t> (15 </a:t>
            </a:r>
            <a:r>
              <a:rPr lang="ro-RO" sz="1600" dirty="0" err="1">
                <a:solidFill>
                  <a:srgbClr val="C00000"/>
                </a:solidFill>
                <a:latin typeface="Calibri" pitchFamily="34" charset="0"/>
                <a:cs typeface="Calibri" pitchFamily="34" charset="0"/>
              </a:rPr>
              <a:t>minutes</a:t>
            </a:r>
            <a:r>
              <a:rPr lang="ro-RO" sz="1600" dirty="0">
                <a:solidFill>
                  <a:srgbClr val="C00000"/>
                </a:solidFill>
                <a:latin typeface="Calibri" pitchFamily="34" charset="0"/>
                <a:cs typeface="Calibri" pitchFamily="34" charset="0"/>
              </a:rPr>
              <a:t>) </a:t>
            </a:r>
            <a:r>
              <a:rPr lang="ro-RO" sz="1600" dirty="0" err="1">
                <a:solidFill>
                  <a:srgbClr val="C00000"/>
                </a:solidFill>
                <a:latin typeface="Calibri" pitchFamily="34" charset="0"/>
                <a:cs typeface="Calibri" pitchFamily="34" charset="0"/>
              </a:rPr>
              <a:t>you</a:t>
            </a:r>
            <a:r>
              <a:rPr lang="ro-RO" sz="1600" dirty="0">
                <a:solidFill>
                  <a:srgbClr val="C00000"/>
                </a:solidFill>
                <a:latin typeface="Calibri" pitchFamily="34" charset="0"/>
                <a:cs typeface="Calibri" pitchFamily="34" charset="0"/>
              </a:rPr>
              <a:t> </a:t>
            </a:r>
            <a:r>
              <a:rPr lang="ro-RO" sz="1600" dirty="0" err="1">
                <a:solidFill>
                  <a:srgbClr val="C00000"/>
                </a:solidFill>
                <a:latin typeface="Calibri" pitchFamily="34" charset="0"/>
                <a:cs typeface="Calibri" pitchFamily="34" charset="0"/>
              </a:rPr>
              <a:t>will</a:t>
            </a:r>
            <a:r>
              <a:rPr lang="ro-RO" sz="1600" dirty="0">
                <a:solidFill>
                  <a:srgbClr val="C00000"/>
                </a:solidFill>
                <a:latin typeface="Calibri" pitchFamily="34" charset="0"/>
                <a:cs typeface="Calibri" pitchFamily="34" charset="0"/>
              </a:rPr>
              <a:t> </a:t>
            </a:r>
            <a:r>
              <a:rPr lang="ro-RO" sz="1600" dirty="0" err="1">
                <a:solidFill>
                  <a:srgbClr val="C00000"/>
                </a:solidFill>
                <a:latin typeface="Calibri" pitchFamily="34" charset="0"/>
                <a:cs typeface="Calibri" pitchFamily="34" charset="0"/>
              </a:rPr>
              <a:t>be</a:t>
            </a:r>
            <a:r>
              <a:rPr lang="ro-RO" sz="1600" dirty="0">
                <a:solidFill>
                  <a:srgbClr val="C00000"/>
                </a:solidFill>
                <a:latin typeface="Calibri" pitchFamily="34" charset="0"/>
                <a:cs typeface="Calibri" pitchFamily="34" charset="0"/>
              </a:rPr>
              <a:t> </a:t>
            </a:r>
            <a:r>
              <a:rPr lang="ro-RO" sz="1600" dirty="0" err="1">
                <a:solidFill>
                  <a:srgbClr val="C00000"/>
                </a:solidFill>
                <a:latin typeface="Calibri" pitchFamily="34" charset="0"/>
                <a:cs typeface="Calibri" pitchFamily="34" charset="0"/>
              </a:rPr>
              <a:t>divided</a:t>
            </a:r>
            <a:r>
              <a:rPr lang="ro-RO" sz="1600" dirty="0">
                <a:solidFill>
                  <a:srgbClr val="C00000"/>
                </a:solidFill>
                <a:latin typeface="Calibri" pitchFamily="34" charset="0"/>
                <a:cs typeface="Calibri" pitchFamily="34" charset="0"/>
              </a:rPr>
              <a:t> </a:t>
            </a:r>
            <a:r>
              <a:rPr lang="ro-RO" sz="1600" dirty="0" err="1">
                <a:solidFill>
                  <a:srgbClr val="C00000"/>
                </a:solidFill>
                <a:latin typeface="Calibri" pitchFamily="34" charset="0"/>
                <a:cs typeface="Calibri" pitchFamily="34" charset="0"/>
              </a:rPr>
              <a:t>into</a:t>
            </a:r>
            <a:r>
              <a:rPr lang="ro-RO" sz="1600" dirty="0">
                <a:solidFill>
                  <a:srgbClr val="C00000"/>
                </a:solidFill>
                <a:latin typeface="Calibri" pitchFamily="34" charset="0"/>
                <a:cs typeface="Calibri" pitchFamily="34" charset="0"/>
              </a:rPr>
              <a:t> 6 </a:t>
            </a:r>
            <a:r>
              <a:rPr lang="ro-RO" sz="1600" dirty="0" err="1">
                <a:solidFill>
                  <a:srgbClr val="C00000"/>
                </a:solidFill>
                <a:latin typeface="Calibri" pitchFamily="34" charset="0"/>
                <a:cs typeface="Calibri" pitchFamily="34" charset="0"/>
              </a:rPr>
              <a:t>random</a:t>
            </a:r>
            <a:r>
              <a:rPr lang="ro-RO" sz="1600" dirty="0">
                <a:solidFill>
                  <a:srgbClr val="C00000"/>
                </a:solidFill>
                <a:latin typeface="Calibri" pitchFamily="34" charset="0"/>
                <a:cs typeface="Calibri" pitchFamily="34" charset="0"/>
              </a:rPr>
              <a:t> </a:t>
            </a:r>
            <a:r>
              <a:rPr lang="ro-RO" sz="1600" dirty="0" err="1">
                <a:solidFill>
                  <a:srgbClr val="C00000"/>
                </a:solidFill>
                <a:latin typeface="Calibri" pitchFamily="34" charset="0"/>
                <a:cs typeface="Calibri" pitchFamily="34" charset="0"/>
              </a:rPr>
              <a:t>groups</a:t>
            </a:r>
            <a:r>
              <a:rPr lang="ro-RO" sz="1600" dirty="0">
                <a:solidFill>
                  <a:srgbClr val="C00000"/>
                </a:solidFill>
                <a:latin typeface="Calibri" pitchFamily="34" charset="0"/>
                <a:cs typeface="Calibri" pitchFamily="34" charset="0"/>
              </a:rPr>
              <a:t> (ROOMS-ZOOM) </a:t>
            </a:r>
            <a:r>
              <a:rPr lang="ro-RO" sz="1600" dirty="0" err="1">
                <a:solidFill>
                  <a:srgbClr val="C00000"/>
                </a:solidFill>
                <a:latin typeface="Calibri" pitchFamily="34" charset="0"/>
                <a:cs typeface="Calibri" pitchFamily="34" charset="0"/>
              </a:rPr>
              <a:t>and</a:t>
            </a:r>
            <a:r>
              <a:rPr lang="ro-RO" sz="1600" dirty="0">
                <a:solidFill>
                  <a:srgbClr val="C00000"/>
                </a:solidFill>
                <a:latin typeface="Calibri" pitchFamily="34" charset="0"/>
                <a:cs typeface="Calibri" pitchFamily="34" charset="0"/>
              </a:rPr>
              <a:t> in </a:t>
            </a:r>
            <a:r>
              <a:rPr lang="ro-RO" sz="1600" dirty="0" err="1">
                <a:solidFill>
                  <a:srgbClr val="C00000"/>
                </a:solidFill>
                <a:latin typeface="Calibri" pitchFamily="34" charset="0"/>
                <a:cs typeface="Calibri" pitchFamily="34" charset="0"/>
              </a:rPr>
              <a:t>order</a:t>
            </a:r>
            <a:r>
              <a:rPr lang="ro-RO" sz="1600" dirty="0">
                <a:solidFill>
                  <a:srgbClr val="C00000"/>
                </a:solidFill>
                <a:latin typeface="Calibri" pitchFamily="34" charset="0"/>
                <a:cs typeface="Calibri" pitchFamily="34" charset="0"/>
              </a:rPr>
              <a:t> </a:t>
            </a:r>
            <a:r>
              <a:rPr lang="ro-RO" sz="1600" dirty="0" err="1">
                <a:solidFill>
                  <a:srgbClr val="C00000"/>
                </a:solidFill>
                <a:latin typeface="Calibri" pitchFamily="34" charset="0"/>
                <a:cs typeface="Calibri" pitchFamily="34" charset="0"/>
              </a:rPr>
              <a:t>to</a:t>
            </a:r>
            <a:r>
              <a:rPr lang="ro-RO" sz="1600" dirty="0">
                <a:solidFill>
                  <a:srgbClr val="C00000"/>
                </a:solidFill>
                <a:latin typeface="Calibri" pitchFamily="34" charset="0"/>
                <a:cs typeface="Calibri" pitchFamily="34" charset="0"/>
              </a:rPr>
              <a:t> complete </a:t>
            </a:r>
            <a:r>
              <a:rPr lang="ro-RO" sz="1600" dirty="0" err="1">
                <a:solidFill>
                  <a:srgbClr val="C00000"/>
                </a:solidFill>
                <a:latin typeface="Calibri" pitchFamily="34" charset="0"/>
                <a:cs typeface="Calibri" pitchFamily="34" charset="0"/>
              </a:rPr>
              <a:t>the</a:t>
            </a:r>
            <a:r>
              <a:rPr lang="ro-RO" sz="1600" dirty="0">
                <a:solidFill>
                  <a:srgbClr val="C00000"/>
                </a:solidFill>
                <a:latin typeface="Calibri" pitchFamily="34" charset="0"/>
                <a:cs typeface="Calibri" pitchFamily="34" charset="0"/>
              </a:rPr>
              <a:t> task, I </a:t>
            </a:r>
            <a:r>
              <a:rPr lang="ro-RO" sz="1600" dirty="0" err="1">
                <a:solidFill>
                  <a:srgbClr val="C00000"/>
                </a:solidFill>
                <a:latin typeface="Calibri" pitchFamily="34" charset="0"/>
                <a:cs typeface="Calibri" pitchFamily="34" charset="0"/>
              </a:rPr>
              <a:t>want</a:t>
            </a:r>
            <a:r>
              <a:rPr lang="ro-RO" sz="1600" dirty="0">
                <a:solidFill>
                  <a:srgbClr val="C00000"/>
                </a:solidFill>
                <a:latin typeface="Calibri" pitchFamily="34" charset="0"/>
                <a:cs typeface="Calibri" pitchFamily="34" charset="0"/>
              </a:rPr>
              <a:t> </a:t>
            </a:r>
            <a:r>
              <a:rPr lang="ro-RO" sz="1600" dirty="0" err="1">
                <a:solidFill>
                  <a:srgbClr val="C00000"/>
                </a:solidFill>
                <a:latin typeface="Calibri" pitchFamily="34" charset="0"/>
                <a:cs typeface="Calibri" pitchFamily="34" charset="0"/>
              </a:rPr>
              <a:t>to</a:t>
            </a:r>
            <a:r>
              <a:rPr lang="ro-RO" sz="1600" dirty="0">
                <a:solidFill>
                  <a:srgbClr val="C00000"/>
                </a:solidFill>
                <a:latin typeface="Calibri" pitchFamily="34" charset="0"/>
                <a:cs typeface="Calibri" pitchFamily="34" charset="0"/>
              </a:rPr>
              <a:t> </a:t>
            </a:r>
            <a:r>
              <a:rPr lang="ro-RO" sz="1600" dirty="0" err="1">
                <a:solidFill>
                  <a:srgbClr val="C00000"/>
                </a:solidFill>
                <a:latin typeface="Calibri" pitchFamily="34" charset="0"/>
                <a:cs typeface="Calibri" pitchFamily="34" charset="0"/>
              </a:rPr>
              <a:t>ask</a:t>
            </a:r>
            <a:r>
              <a:rPr lang="ro-RO" sz="1600" dirty="0">
                <a:solidFill>
                  <a:srgbClr val="C00000"/>
                </a:solidFill>
                <a:latin typeface="Calibri" pitchFamily="34" charset="0"/>
                <a:cs typeface="Calibri" pitchFamily="34" charset="0"/>
              </a:rPr>
              <a:t> </a:t>
            </a:r>
            <a:r>
              <a:rPr lang="ro-RO" sz="1600" dirty="0" err="1">
                <a:solidFill>
                  <a:srgbClr val="C00000"/>
                </a:solidFill>
                <a:latin typeface="Calibri" pitchFamily="34" charset="0"/>
                <a:cs typeface="Calibri" pitchFamily="34" charset="0"/>
              </a:rPr>
              <a:t>you</a:t>
            </a:r>
            <a:r>
              <a:rPr lang="ro-RO" sz="1600" dirty="0">
                <a:solidFill>
                  <a:srgbClr val="C00000"/>
                </a:solidFill>
                <a:latin typeface="Calibri" pitchFamily="34" charset="0"/>
                <a:cs typeface="Calibri" pitchFamily="34" charset="0"/>
              </a:rPr>
              <a:t> </a:t>
            </a:r>
            <a:r>
              <a:rPr lang="ro-RO" sz="1600" dirty="0" err="1">
                <a:solidFill>
                  <a:srgbClr val="C00000"/>
                </a:solidFill>
                <a:latin typeface="Calibri" pitchFamily="34" charset="0"/>
                <a:cs typeface="Calibri" pitchFamily="34" charset="0"/>
              </a:rPr>
              <a:t>to</a:t>
            </a:r>
            <a:r>
              <a:rPr lang="ro-RO" sz="1600" dirty="0">
                <a:solidFill>
                  <a:srgbClr val="C00000"/>
                </a:solidFill>
                <a:latin typeface="Calibri" pitchFamily="34" charset="0"/>
                <a:cs typeface="Calibri" pitchFamily="34" charset="0"/>
              </a:rPr>
              <a:t> </a:t>
            </a:r>
            <a:r>
              <a:rPr lang="ro-RO" sz="1600" dirty="0" err="1">
                <a:solidFill>
                  <a:srgbClr val="C00000"/>
                </a:solidFill>
                <a:latin typeface="Calibri" pitchFamily="34" charset="0"/>
                <a:cs typeface="Calibri" pitchFamily="34" charset="0"/>
              </a:rPr>
              <a:t>make</a:t>
            </a:r>
            <a:r>
              <a:rPr lang="ro-RO" sz="1600" dirty="0">
                <a:solidFill>
                  <a:srgbClr val="C00000"/>
                </a:solidFill>
                <a:latin typeface="Calibri" pitchFamily="34" charset="0"/>
                <a:cs typeface="Calibri" pitchFamily="34" charset="0"/>
              </a:rPr>
              <a:t> a Print </a:t>
            </a:r>
            <a:r>
              <a:rPr lang="ro-RO" sz="1600" dirty="0" err="1">
                <a:solidFill>
                  <a:srgbClr val="C00000"/>
                </a:solidFill>
                <a:latin typeface="Calibri" pitchFamily="34" charset="0"/>
                <a:cs typeface="Calibri" pitchFamily="34" charset="0"/>
              </a:rPr>
              <a:t>Screen</a:t>
            </a:r>
            <a:r>
              <a:rPr lang="ro-RO" sz="1600" dirty="0">
                <a:solidFill>
                  <a:srgbClr val="C00000"/>
                </a:solidFill>
                <a:latin typeface="Calibri" pitchFamily="34" charset="0"/>
                <a:cs typeface="Calibri" pitchFamily="34" charset="0"/>
              </a:rPr>
              <a:t> or a </a:t>
            </a:r>
            <a:r>
              <a:rPr lang="ro-RO" sz="1600" dirty="0" err="1">
                <a:solidFill>
                  <a:srgbClr val="C00000"/>
                </a:solidFill>
                <a:latin typeface="Calibri" pitchFamily="34" charset="0"/>
                <a:cs typeface="Calibri" pitchFamily="34" charset="0"/>
              </a:rPr>
              <a:t>photo</a:t>
            </a:r>
            <a:r>
              <a:rPr lang="ro-RO" sz="1600" dirty="0">
                <a:solidFill>
                  <a:srgbClr val="C00000"/>
                </a:solidFill>
                <a:latin typeface="Calibri" pitchFamily="34" charset="0"/>
                <a:cs typeface="Calibri" pitchFamily="34" charset="0"/>
              </a:rPr>
              <a:t> of </a:t>
            </a:r>
            <a:r>
              <a:rPr lang="ro-RO" sz="1600" dirty="0" err="1">
                <a:solidFill>
                  <a:srgbClr val="C00000"/>
                </a:solidFill>
                <a:latin typeface="Calibri" pitchFamily="34" charset="0"/>
                <a:cs typeface="Calibri" pitchFamily="34" charset="0"/>
              </a:rPr>
              <a:t>the</a:t>
            </a:r>
            <a:r>
              <a:rPr lang="ro-RO" sz="1600" dirty="0">
                <a:solidFill>
                  <a:srgbClr val="C00000"/>
                </a:solidFill>
                <a:latin typeface="Calibri" pitchFamily="34" charset="0"/>
                <a:cs typeface="Calibri" pitchFamily="34" charset="0"/>
              </a:rPr>
              <a:t> </a:t>
            </a:r>
            <a:r>
              <a:rPr lang="ro-RO" sz="1600" dirty="0" err="1">
                <a:solidFill>
                  <a:srgbClr val="C00000"/>
                </a:solidFill>
                <a:latin typeface="Calibri" pitchFamily="34" charset="0"/>
                <a:cs typeface="Calibri" pitchFamily="34" charset="0"/>
              </a:rPr>
              <a:t>following</a:t>
            </a:r>
            <a:r>
              <a:rPr lang="ro-RO" sz="1600" dirty="0">
                <a:solidFill>
                  <a:srgbClr val="C00000"/>
                </a:solidFill>
                <a:latin typeface="Calibri" pitchFamily="34" charset="0"/>
                <a:cs typeface="Calibri" pitchFamily="34" charset="0"/>
              </a:rPr>
              <a:t> </a:t>
            </a:r>
            <a:r>
              <a:rPr lang="ro-RO" sz="1600" dirty="0" err="1">
                <a:solidFill>
                  <a:srgbClr val="C00000"/>
                </a:solidFill>
                <a:latin typeface="Calibri" pitchFamily="34" charset="0"/>
                <a:cs typeface="Calibri" pitchFamily="34" charset="0"/>
              </a:rPr>
              <a:t>requirements</a:t>
            </a:r>
            <a:r>
              <a:rPr lang="ro-RO" sz="1600" dirty="0">
                <a:solidFill>
                  <a:srgbClr val="C00000"/>
                </a:solidFill>
                <a:latin typeface="Calibri" pitchFamily="34" charset="0"/>
                <a:cs typeface="Calibri" pitchFamily="34" charset="0"/>
              </a:rPr>
              <a:t>.</a:t>
            </a:r>
            <a:endParaRPr lang="en-US" sz="1600" dirty="0">
              <a:solidFill>
                <a:srgbClr val="C00000"/>
              </a:solidFill>
              <a:latin typeface="Calibri" pitchFamily="34" charset="0"/>
              <a:cs typeface="Calibri" pitchFamily="34" charset="0"/>
            </a:endParaRPr>
          </a:p>
        </p:txBody>
      </p:sp>
      <p:sp>
        <p:nvSpPr>
          <p:cNvPr id="8" name="TextBox 7">
            <a:extLst>
              <a:ext uri="{FF2B5EF4-FFF2-40B4-BE49-F238E27FC236}">
                <a16:creationId xmlns:a16="http://schemas.microsoft.com/office/drawing/2014/main" xmlns="" id="{8A451BF7-25D2-4936-97C0-8942B8C3D26F}"/>
              </a:ext>
            </a:extLst>
          </p:cNvPr>
          <p:cNvSpPr txBox="1"/>
          <p:nvPr/>
        </p:nvSpPr>
        <p:spPr>
          <a:xfrm>
            <a:off x="3998842" y="4305330"/>
            <a:ext cx="7735957" cy="1826910"/>
          </a:xfrm>
          <a:prstGeom prst="rect">
            <a:avLst/>
          </a:prstGeom>
          <a:noFill/>
        </p:spPr>
        <p:txBody>
          <a:bodyPr wrap="square">
            <a:spAutoFit/>
          </a:bodyPr>
          <a:lstStyle/>
          <a:p>
            <a:pPr marL="0" marR="0">
              <a:lnSpc>
                <a:spcPct val="107000"/>
              </a:lnSpc>
              <a:spcBef>
                <a:spcPts val="0"/>
              </a:spcBef>
              <a:spcAft>
                <a:spcPts val="800"/>
              </a:spcAft>
            </a:pPr>
            <a:r>
              <a:rPr lang="en-US"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The task is to answer the fallowing questions: </a:t>
            </a:r>
          </a:p>
          <a:p>
            <a:pPr marL="342900" marR="0" lvl="0" indent="-342900" algn="just">
              <a:lnSpc>
                <a:spcPct val="107000"/>
              </a:lnSpc>
              <a:spcBef>
                <a:spcPts val="0"/>
              </a:spcBef>
              <a:spcAft>
                <a:spcPts val="0"/>
              </a:spcAft>
              <a:buFont typeface="+mj-lt"/>
              <a:buAutoNum type="arabicPeriod"/>
            </a:pPr>
            <a:r>
              <a:rPr lang="en-US"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If I were to go back in time, would I make the same choice or not in terms of </a:t>
            </a:r>
            <a:r>
              <a:rPr lang="en-US" sz="2000"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profession/ </a:t>
            </a:r>
            <a:r>
              <a:rPr lang="en-US"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career, given the gender I have</a:t>
            </a:r>
            <a:r>
              <a:rPr lang="en-US" sz="2000"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a:t>
            </a:r>
            <a:endParaRPr lang="en-US" sz="20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en-US" sz="20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What would be the </a:t>
            </a:r>
            <a:r>
              <a:rPr lang="en-US" sz="2000" i="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profession/ </a:t>
            </a:r>
            <a:r>
              <a:rPr lang="en-US" sz="20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job I would choose if I were of the opposite gender?</a:t>
            </a:r>
            <a:endParaRPr lang="en-US" sz="20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1295400" y="378937"/>
            <a:ext cx="6172200" cy="1066800"/>
          </a:xfrm>
        </p:spPr>
        <p:txBody>
          <a:bodyPr>
            <a:normAutofit/>
          </a:bodyPr>
          <a:lstStyle/>
          <a:p>
            <a:pPr algn="ctr"/>
            <a:r>
              <a:rPr lang="ro-RO" sz="3200" dirty="0">
                <a:solidFill>
                  <a:srgbClr val="002060"/>
                </a:solidFill>
                <a:latin typeface="Calibri" pitchFamily="34" charset="0"/>
                <a:cs typeface="Calibri" pitchFamily="34" charset="0"/>
              </a:rPr>
              <a:t>TEAM ACTIVITY</a:t>
            </a:r>
            <a:endParaRPr lang="en-US" sz="3200" dirty="0">
              <a:solidFill>
                <a:srgbClr val="002060"/>
              </a:solidFill>
              <a:latin typeface="Calibri" pitchFamily="34" charset="0"/>
              <a:cs typeface="Calibri" pitchFamily="34" charset="0"/>
            </a:endParaRPr>
          </a:p>
        </p:txBody>
      </p:sp>
      <p:pic>
        <p:nvPicPr>
          <p:cNvPr id="19458" name="Picture 2" descr="echipa – Scout Society"/>
          <p:cNvPicPr>
            <a:picLocks noChangeAspect="1" noChangeArrowheads="1"/>
          </p:cNvPicPr>
          <p:nvPr/>
        </p:nvPicPr>
        <p:blipFill>
          <a:blip r:embed="rId2" cstate="print"/>
          <a:srcRect/>
          <a:stretch>
            <a:fillRect/>
          </a:stretch>
        </p:blipFill>
        <p:spPr bwMode="auto">
          <a:xfrm>
            <a:off x="8166652" y="821926"/>
            <a:ext cx="2577548" cy="1491227"/>
          </a:xfrm>
          <a:prstGeom prst="rect">
            <a:avLst/>
          </a:prstGeom>
          <a:noFill/>
        </p:spPr>
      </p:pic>
      <p:sp>
        <p:nvSpPr>
          <p:cNvPr id="5" name="Subtitlu 2"/>
          <p:cNvSpPr txBox="1">
            <a:spLocks/>
          </p:cNvSpPr>
          <p:nvPr/>
        </p:nvSpPr>
        <p:spPr>
          <a:xfrm>
            <a:off x="3962400" y="1828800"/>
            <a:ext cx="3581400" cy="3962400"/>
          </a:xfrm>
          <a:prstGeom prst="rect">
            <a:avLst/>
          </a:prstGeom>
        </p:spPr>
        <p:txBody>
          <a:bodyPr vert="horz">
            <a:normAutofit/>
          </a:bodyPr>
          <a:lstStyle/>
          <a:p>
            <a:pPr>
              <a:spcBef>
                <a:spcPts val="600"/>
              </a:spcBef>
              <a:buClr>
                <a:schemeClr val="accent1"/>
              </a:buClr>
              <a:buSzPct val="70000"/>
              <a:defRPr/>
            </a:pPr>
            <a:endParaRPr lang="en-US" b="1" dirty="0">
              <a:solidFill>
                <a:schemeClr val="tx2"/>
              </a:solidFill>
            </a:endParaRPr>
          </a:p>
        </p:txBody>
      </p:sp>
      <p:sp>
        <p:nvSpPr>
          <p:cNvPr id="7" name="Subtitle 6">
            <a:extLst>
              <a:ext uri="{FF2B5EF4-FFF2-40B4-BE49-F238E27FC236}">
                <a16:creationId xmlns:a16="http://schemas.microsoft.com/office/drawing/2014/main" xmlns="" id="{6CAE7C70-D637-4DF4-A7B9-2F9560708B64}"/>
              </a:ext>
            </a:extLst>
          </p:cNvPr>
          <p:cNvSpPr>
            <a:spLocks noGrp="1"/>
          </p:cNvSpPr>
          <p:nvPr>
            <p:ph type="subTitle" idx="1"/>
          </p:nvPr>
        </p:nvSpPr>
        <p:spPr>
          <a:xfrm>
            <a:off x="3048000" y="2673024"/>
            <a:ext cx="8534400" cy="3501239"/>
          </a:xfrm>
        </p:spPr>
        <p:txBody>
          <a:bodyPr>
            <a:normAutofit fontScale="92500" lnSpcReduction="10000"/>
          </a:bodyPr>
          <a:lstStyle/>
          <a:p>
            <a:pPr marR="0" lvl="0">
              <a:lnSpc>
                <a:spcPct val="150000"/>
              </a:lnSpc>
              <a:spcBef>
                <a:spcPts val="0"/>
              </a:spcBef>
              <a:spcAft>
                <a:spcPts val="800"/>
              </a:spcAft>
              <a:buClr>
                <a:schemeClr val="accent1">
                  <a:lumMod val="75000"/>
                </a:schemeClr>
              </a:buClr>
            </a:pPr>
            <a:r>
              <a:rPr lang="en-US" sz="2400" dirty="0">
                <a:latin typeface="Calibri" panose="020F0502020204030204" pitchFamily="34" charset="0"/>
                <a:ea typeface="Calibri" panose="020F0502020204030204" pitchFamily="34" charset="0"/>
                <a:cs typeface="Times New Roman" panose="02020603050405020304" pitchFamily="18" charset="0"/>
              </a:rPr>
              <a:t>Procedure:</a:t>
            </a:r>
          </a:p>
          <a:p>
            <a:pPr marL="342900" marR="0" lvl="0" indent="-342900">
              <a:lnSpc>
                <a:spcPct val="150000"/>
              </a:lnSpc>
              <a:spcBef>
                <a:spcPts val="0"/>
              </a:spcBef>
              <a:spcAft>
                <a:spcPts val="800"/>
              </a:spcAft>
              <a:buClr>
                <a:schemeClr val="accent1">
                  <a:lumMod val="75000"/>
                </a:schemeClr>
              </a:buClr>
              <a:buFont typeface="+mj-lt"/>
              <a:buAutoNum type="alphaLcPeriod"/>
            </a:pPr>
            <a:r>
              <a:rPr lang="en-US" sz="2000" dirty="0">
                <a:latin typeface="Calibri" panose="020F0502020204030204" pitchFamily="34" charset="0"/>
                <a:ea typeface="Calibri" panose="020F0502020204030204" pitchFamily="34" charset="0"/>
                <a:cs typeface="Times New Roman" panose="02020603050405020304" pitchFamily="18" charset="0"/>
              </a:rPr>
              <a:t>Within the team, each member will answer each of the two questions. If you want, you can also specify what / who influenced you in making the decision regarding the profession / career.</a:t>
            </a:r>
          </a:p>
          <a:p>
            <a:pPr marL="342900" marR="0" lvl="0" indent="-342900">
              <a:lnSpc>
                <a:spcPct val="150000"/>
              </a:lnSpc>
              <a:spcBef>
                <a:spcPts val="0"/>
              </a:spcBef>
              <a:spcAft>
                <a:spcPts val="800"/>
              </a:spcAft>
              <a:buClr>
                <a:schemeClr val="accent1">
                  <a:lumMod val="75000"/>
                </a:schemeClr>
              </a:buClr>
              <a:buFont typeface="+mj-lt"/>
              <a:buAutoNum type="alphaLcPeriod"/>
            </a:pPr>
            <a:r>
              <a:rPr lang="en-US" sz="2000" dirty="0">
                <a:latin typeface="Calibri" panose="020F0502020204030204" pitchFamily="34" charset="0"/>
                <a:ea typeface="Calibri" panose="020F0502020204030204" pitchFamily="34" charset="0"/>
                <a:cs typeface="Times New Roman" panose="02020603050405020304" pitchFamily="18" charset="0"/>
              </a:rPr>
              <a:t>From all the answers, choose one as well as a team representative.</a:t>
            </a:r>
          </a:p>
          <a:p>
            <a:pPr marL="342900" indent="-342900">
              <a:lnSpc>
                <a:spcPct val="150000"/>
              </a:lnSpc>
              <a:spcBef>
                <a:spcPts val="0"/>
              </a:spcBef>
              <a:spcAft>
                <a:spcPts val="800"/>
              </a:spcAft>
              <a:buClr>
                <a:schemeClr val="accent1">
                  <a:lumMod val="75000"/>
                </a:schemeClr>
              </a:buClr>
              <a:buFont typeface="+mj-lt"/>
              <a:buAutoNum type="alphaLcPeriod"/>
            </a:pPr>
            <a:r>
              <a:rPr lang="en-US" sz="2000" dirty="0">
                <a:latin typeface="Calibri" panose="020F0502020204030204" pitchFamily="34" charset="0"/>
                <a:ea typeface="Calibri" panose="020F0502020204030204" pitchFamily="34" charset="0"/>
                <a:cs typeface="Times New Roman" panose="02020603050405020304" pitchFamily="18" charset="0"/>
              </a:rPr>
              <a:t>After we leave the rooms, one representative of each will present the result and the conclusions.</a:t>
            </a:r>
          </a:p>
          <a:p>
            <a:endParaRPr lang="en-US" dirty="0"/>
          </a:p>
        </p:txBody>
      </p:sp>
    </p:spTree>
    <p:extLst>
      <p:ext uri="{BB962C8B-B14F-4D97-AF65-F5344CB8AC3E}">
        <p14:creationId xmlns:p14="http://schemas.microsoft.com/office/powerpoint/2010/main" xmlns="" val="16978199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ișor">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oiș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iș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378</TotalTime>
  <Words>1035</Words>
  <Application>Microsoft Office PowerPoint</Application>
  <PresentationFormat>Particularizare</PresentationFormat>
  <Paragraphs>95</Paragraphs>
  <Slides>17</Slides>
  <Notes>0</Notes>
  <HiddenSlides>0</HiddenSlides>
  <MMClips>0</MMClips>
  <ScaleCrop>false</ScaleCrop>
  <HeadingPairs>
    <vt:vector size="4" baseType="variant">
      <vt:variant>
        <vt:lpstr>Temă</vt:lpstr>
      </vt:variant>
      <vt:variant>
        <vt:i4>1</vt:i4>
      </vt:variant>
      <vt:variant>
        <vt:lpstr>Titluri diapozitive</vt:lpstr>
      </vt:variant>
      <vt:variant>
        <vt:i4>17</vt:i4>
      </vt:variant>
    </vt:vector>
  </HeadingPairs>
  <TitlesOfParts>
    <vt:vector size="18" baseType="lpstr">
      <vt:lpstr>Foișor</vt:lpstr>
      <vt:lpstr>WELCOME (ONLINE)  TO “ȘTEFAN PROCOPIU” HIGHSCHOOL VASLUI, ROMANIA! (THE THEME OF THE MEETING-EUROPEAN VALUES) </vt:lpstr>
      <vt:lpstr>SHORT</vt:lpstr>
      <vt:lpstr>ENERGIZING EXERCISE  “WE ARE DIFFERENT”</vt:lpstr>
      <vt:lpstr>ENERGIZING EXERCISE  “WE ARE DIFFERENT”</vt:lpstr>
      <vt:lpstr>THEME OF THE ACTIVITY</vt:lpstr>
      <vt:lpstr>THEME OF THE ACTIVITY EQUAL OPPORTUNITIES</vt:lpstr>
      <vt:lpstr>How can EQUAL OPPORTUNITIES be defined</vt:lpstr>
      <vt:lpstr>TEAM ACTIVITY</vt:lpstr>
      <vt:lpstr>TEAM ACTIVITY</vt:lpstr>
      <vt:lpstr>TEAM ACTIVITY</vt:lpstr>
      <vt:lpstr>ACTIVITY  - “DREAM JOB”</vt:lpstr>
      <vt:lpstr>ACTIVITY  - DREAM JOB</vt:lpstr>
      <vt:lpstr>Other kinds of equal opportunities? </vt:lpstr>
      <vt:lpstr>Other kinds of equal opportunities? </vt:lpstr>
      <vt:lpstr>ACTIVITY - Other kinds of equal opportunities</vt:lpstr>
      <vt:lpstr>EQUALITY  means EQUITY?</vt:lpstr>
      <vt:lpstr>EVALUATION OF THE ACTIVITY</vt:lpstr>
    </vt:vector>
  </TitlesOfParts>
  <Company>Unitate Scolara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LICEUL “ȘTEFAN PROCOPIU” VASLUI, ROMÂNIA</dc:title>
  <dc:creator>Luca</dc:creator>
  <cp:lastModifiedBy>Luca</cp:lastModifiedBy>
  <cp:revision>63</cp:revision>
  <dcterms:created xsi:type="dcterms:W3CDTF">2021-04-07T17:50:03Z</dcterms:created>
  <dcterms:modified xsi:type="dcterms:W3CDTF">2021-04-20T17:07:17Z</dcterms:modified>
</cp:coreProperties>
</file>