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6"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35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8C7E1C-4397-4063-A820-853CDECBAD6C}" type="datetimeFigureOut">
              <a:rPr lang="bg-BG" smtClean="0"/>
              <a:pPr/>
              <a:t>1.10.2020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E415BAF-77C9-4F4C-9B0D-CC24FF5A742D}" type="slidenum">
              <a:rPr lang="bg-BG" smtClean="0"/>
              <a:pPr/>
              <a:t>‹#›</a:t>
            </a:fld>
            <a:endParaRPr lang="bg-BG"/>
          </a:p>
        </p:txBody>
      </p:sp>
    </p:spTree>
    <p:extLst>
      <p:ext uri="{BB962C8B-B14F-4D97-AF65-F5344CB8AC3E}">
        <p14:creationId xmlns:p14="http://schemas.microsoft.com/office/powerpoint/2010/main" val="3047937207"/>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8C7E1C-4397-4063-A820-853CDECBAD6C}" type="datetimeFigureOut">
              <a:rPr lang="bg-BG" smtClean="0"/>
              <a:pPr/>
              <a:t>1.10.2020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EE415BAF-77C9-4F4C-9B0D-CC24FF5A742D}" type="slidenum">
              <a:rPr lang="bg-BG" smtClean="0"/>
              <a:pPr/>
              <a:t>‹#›</a:t>
            </a:fld>
            <a:endParaRPr lang="bg-BG"/>
          </a:p>
        </p:txBody>
      </p:sp>
    </p:spTree>
    <p:extLst>
      <p:ext uri="{BB962C8B-B14F-4D97-AF65-F5344CB8AC3E}">
        <p14:creationId xmlns:p14="http://schemas.microsoft.com/office/powerpoint/2010/main" val="3185947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8C7E1C-4397-4063-A820-853CDECBAD6C}" type="datetimeFigureOut">
              <a:rPr lang="bg-BG" smtClean="0"/>
              <a:pPr/>
              <a:t>1.10.2020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E415BAF-77C9-4F4C-9B0D-CC24FF5A742D}" type="slidenum">
              <a:rPr lang="bg-BG" smtClean="0"/>
              <a:pPr/>
              <a:t>‹#›</a:t>
            </a:fld>
            <a:endParaRPr lang="bg-BG"/>
          </a:p>
        </p:txBody>
      </p:sp>
    </p:spTree>
    <p:extLst>
      <p:ext uri="{BB962C8B-B14F-4D97-AF65-F5344CB8AC3E}">
        <p14:creationId xmlns:p14="http://schemas.microsoft.com/office/powerpoint/2010/main" val="3238103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8C7E1C-4397-4063-A820-853CDECBAD6C}" type="datetimeFigureOut">
              <a:rPr lang="bg-BG" smtClean="0"/>
              <a:pPr/>
              <a:t>1.10.2020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E415BAF-77C9-4F4C-9B0D-CC24FF5A742D}" type="slidenum">
              <a:rPr lang="bg-BG" smtClean="0"/>
              <a:pPr/>
              <a:t>‹#›</a:t>
            </a:fld>
            <a:endParaRPr lang="bg-BG"/>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873283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8C7E1C-4397-4063-A820-853CDECBAD6C}" type="datetimeFigureOut">
              <a:rPr lang="bg-BG" smtClean="0"/>
              <a:pPr/>
              <a:t>1.10.2020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E415BAF-77C9-4F4C-9B0D-CC24FF5A742D}" type="slidenum">
              <a:rPr lang="bg-BG" smtClean="0"/>
              <a:pPr/>
              <a:t>‹#›</a:t>
            </a:fld>
            <a:endParaRPr lang="bg-BG"/>
          </a:p>
        </p:txBody>
      </p:sp>
    </p:spTree>
    <p:extLst>
      <p:ext uri="{BB962C8B-B14F-4D97-AF65-F5344CB8AC3E}">
        <p14:creationId xmlns:p14="http://schemas.microsoft.com/office/powerpoint/2010/main" val="682157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8C7E1C-4397-4063-A820-853CDECBAD6C}" type="datetimeFigureOut">
              <a:rPr lang="bg-BG" smtClean="0"/>
              <a:pPr/>
              <a:t>1.10.2020 г.</a:t>
            </a:fld>
            <a:endParaRPr lang="bg-BG"/>
          </a:p>
        </p:txBody>
      </p:sp>
      <p:sp>
        <p:nvSpPr>
          <p:cNvPr id="4"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E415BAF-77C9-4F4C-9B0D-CC24FF5A742D}" type="slidenum">
              <a:rPr lang="bg-BG" smtClean="0"/>
              <a:pPr/>
              <a:t>‹#›</a:t>
            </a:fld>
            <a:endParaRPr lang="bg-BG"/>
          </a:p>
        </p:txBody>
      </p:sp>
    </p:spTree>
    <p:extLst>
      <p:ext uri="{BB962C8B-B14F-4D97-AF65-F5344CB8AC3E}">
        <p14:creationId xmlns:p14="http://schemas.microsoft.com/office/powerpoint/2010/main" val="3363632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8C7E1C-4397-4063-A820-853CDECBAD6C}" type="datetimeFigureOut">
              <a:rPr lang="bg-BG" smtClean="0"/>
              <a:pPr/>
              <a:t>1.10.2020 г.</a:t>
            </a:fld>
            <a:endParaRPr lang="bg-BG"/>
          </a:p>
        </p:txBody>
      </p:sp>
      <p:sp>
        <p:nvSpPr>
          <p:cNvPr id="4"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E415BAF-77C9-4F4C-9B0D-CC24FF5A742D}" type="slidenum">
              <a:rPr lang="bg-BG" smtClean="0"/>
              <a:pPr/>
              <a:t>‹#›</a:t>
            </a:fld>
            <a:endParaRPr lang="bg-BG"/>
          </a:p>
        </p:txBody>
      </p:sp>
    </p:spTree>
    <p:extLst>
      <p:ext uri="{BB962C8B-B14F-4D97-AF65-F5344CB8AC3E}">
        <p14:creationId xmlns:p14="http://schemas.microsoft.com/office/powerpoint/2010/main" val="878883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8C7E1C-4397-4063-A820-853CDECBAD6C}" type="datetimeFigureOut">
              <a:rPr lang="bg-BG" smtClean="0"/>
              <a:pPr/>
              <a:t>1.10.2020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E415BAF-77C9-4F4C-9B0D-CC24FF5A742D}" type="slidenum">
              <a:rPr lang="bg-BG" smtClean="0"/>
              <a:pPr/>
              <a:t>‹#›</a:t>
            </a:fld>
            <a:endParaRPr lang="bg-BG"/>
          </a:p>
        </p:txBody>
      </p:sp>
    </p:spTree>
    <p:extLst>
      <p:ext uri="{BB962C8B-B14F-4D97-AF65-F5344CB8AC3E}">
        <p14:creationId xmlns:p14="http://schemas.microsoft.com/office/powerpoint/2010/main" val="3078653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8C7E1C-4397-4063-A820-853CDECBAD6C}" type="datetimeFigureOut">
              <a:rPr lang="bg-BG" smtClean="0"/>
              <a:pPr/>
              <a:t>1.10.2020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E415BAF-77C9-4F4C-9B0D-CC24FF5A742D}" type="slidenum">
              <a:rPr lang="bg-BG" smtClean="0"/>
              <a:pPr/>
              <a:t>‹#›</a:t>
            </a:fld>
            <a:endParaRPr lang="bg-BG"/>
          </a:p>
        </p:txBody>
      </p:sp>
    </p:spTree>
    <p:extLst>
      <p:ext uri="{BB962C8B-B14F-4D97-AF65-F5344CB8AC3E}">
        <p14:creationId xmlns:p14="http://schemas.microsoft.com/office/powerpoint/2010/main" val="317992750"/>
      </p:ext>
    </p:extLst>
  </p:cSld>
  <p:clrMapOvr>
    <a:masterClrMapping/>
  </p:clrMapOvr>
  <p:extLst>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368C7E1C-4397-4063-A820-853CDECBAD6C}" type="datetimeFigureOut">
              <a:rPr lang="bg-BG" smtClean="0"/>
              <a:pPr/>
              <a:t>1.10.2020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E415BAF-77C9-4F4C-9B0D-CC24FF5A742D}" type="slidenum">
              <a:rPr lang="bg-BG" smtClean="0"/>
              <a:pPr/>
              <a:t>‹#›</a:t>
            </a:fld>
            <a:endParaRPr lang="bg-BG"/>
          </a:p>
        </p:txBody>
      </p:sp>
    </p:spTree>
    <p:extLst>
      <p:ext uri="{BB962C8B-B14F-4D97-AF65-F5344CB8AC3E}">
        <p14:creationId xmlns:p14="http://schemas.microsoft.com/office/powerpoint/2010/main" val="2858524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8C7E1C-4397-4063-A820-853CDECBAD6C}" type="datetimeFigureOut">
              <a:rPr lang="bg-BG" smtClean="0"/>
              <a:pPr/>
              <a:t>1.10.2020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EE415BAF-77C9-4F4C-9B0D-CC24FF5A742D}" type="slidenum">
              <a:rPr lang="bg-BG" smtClean="0"/>
              <a:pPr/>
              <a:t>‹#›</a:t>
            </a:fld>
            <a:endParaRPr lang="bg-BG"/>
          </a:p>
        </p:txBody>
      </p:sp>
    </p:spTree>
    <p:extLst>
      <p:ext uri="{BB962C8B-B14F-4D97-AF65-F5344CB8AC3E}">
        <p14:creationId xmlns:p14="http://schemas.microsoft.com/office/powerpoint/2010/main" val="930582042"/>
      </p:ext>
    </p:extLst>
  </p:cSld>
  <p:clrMapOvr>
    <a:masterClrMapping/>
  </p:clrMapOvr>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8C7E1C-4397-4063-A820-853CDECBAD6C}" type="datetimeFigureOut">
              <a:rPr lang="bg-BG" smtClean="0"/>
              <a:pPr/>
              <a:t>1.10.2020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EE415BAF-77C9-4F4C-9B0D-CC24FF5A742D}" type="slidenum">
              <a:rPr lang="bg-BG" smtClean="0"/>
              <a:pPr/>
              <a:t>‹#›</a:t>
            </a:fld>
            <a:endParaRPr lang="bg-BG"/>
          </a:p>
        </p:txBody>
      </p:sp>
    </p:spTree>
    <p:extLst>
      <p:ext uri="{BB962C8B-B14F-4D97-AF65-F5344CB8AC3E}">
        <p14:creationId xmlns:p14="http://schemas.microsoft.com/office/powerpoint/2010/main" val="1433741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8C7E1C-4397-4063-A820-853CDECBAD6C}" type="datetimeFigureOut">
              <a:rPr lang="bg-BG" smtClean="0"/>
              <a:pPr/>
              <a:t>1.10.2020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EE415BAF-77C9-4F4C-9B0D-CC24FF5A742D}" type="slidenum">
              <a:rPr lang="bg-BG" smtClean="0"/>
              <a:pPr/>
              <a:t>‹#›</a:t>
            </a:fld>
            <a:endParaRPr lang="bg-BG"/>
          </a:p>
        </p:txBody>
      </p:sp>
    </p:spTree>
    <p:extLst>
      <p:ext uri="{BB962C8B-B14F-4D97-AF65-F5344CB8AC3E}">
        <p14:creationId xmlns:p14="http://schemas.microsoft.com/office/powerpoint/2010/main" val="238483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68C7E1C-4397-4063-A820-853CDECBAD6C}" type="datetimeFigureOut">
              <a:rPr lang="bg-BG" smtClean="0"/>
              <a:pPr/>
              <a:t>1.10.2020 г.</a:t>
            </a:fld>
            <a:endParaRPr lang="bg-BG"/>
          </a:p>
        </p:txBody>
      </p:sp>
      <p:sp>
        <p:nvSpPr>
          <p:cNvPr id="5" name="Footer Placeholder 3"/>
          <p:cNvSpPr>
            <a:spLocks noGrp="1"/>
          </p:cNvSpPr>
          <p:nvPr>
            <p:ph type="ftr" sz="quarter" idx="11"/>
          </p:nvPr>
        </p:nvSpPr>
        <p:spPr/>
        <p:txBody>
          <a:bodyPr/>
          <a:lstStyle/>
          <a:p>
            <a:endParaRPr lang="bg-BG"/>
          </a:p>
        </p:txBody>
      </p:sp>
      <p:sp>
        <p:nvSpPr>
          <p:cNvPr id="6" name="Slide Number Placeholder 4"/>
          <p:cNvSpPr>
            <a:spLocks noGrp="1"/>
          </p:cNvSpPr>
          <p:nvPr>
            <p:ph type="sldNum" sz="quarter" idx="12"/>
          </p:nvPr>
        </p:nvSpPr>
        <p:spPr/>
        <p:txBody>
          <a:bodyPr/>
          <a:lstStyle/>
          <a:p>
            <a:fld id="{EE415BAF-77C9-4F4C-9B0D-CC24FF5A742D}" type="slidenum">
              <a:rPr lang="bg-BG" smtClean="0"/>
              <a:pPr/>
              <a:t>‹#›</a:t>
            </a:fld>
            <a:endParaRPr lang="bg-BG"/>
          </a:p>
        </p:txBody>
      </p:sp>
    </p:spTree>
    <p:extLst>
      <p:ext uri="{BB962C8B-B14F-4D97-AF65-F5344CB8AC3E}">
        <p14:creationId xmlns:p14="http://schemas.microsoft.com/office/powerpoint/2010/main" val="3169071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68C7E1C-4397-4063-A820-853CDECBAD6C}" type="datetimeFigureOut">
              <a:rPr lang="bg-BG" smtClean="0"/>
              <a:pPr/>
              <a:t>1.10.2020 г.</a:t>
            </a:fld>
            <a:endParaRPr lang="bg-BG"/>
          </a:p>
        </p:txBody>
      </p:sp>
      <p:sp>
        <p:nvSpPr>
          <p:cNvPr id="5" name="Footer Placeholder 2"/>
          <p:cNvSpPr>
            <a:spLocks noGrp="1"/>
          </p:cNvSpPr>
          <p:nvPr>
            <p:ph type="ftr" sz="quarter" idx="11"/>
          </p:nvPr>
        </p:nvSpPr>
        <p:spPr/>
        <p:txBody>
          <a:bodyPr/>
          <a:lstStyle/>
          <a:p>
            <a:endParaRPr lang="bg-BG"/>
          </a:p>
        </p:txBody>
      </p:sp>
      <p:sp>
        <p:nvSpPr>
          <p:cNvPr id="6" name="Slide Number Placeholder 3"/>
          <p:cNvSpPr>
            <a:spLocks noGrp="1"/>
          </p:cNvSpPr>
          <p:nvPr>
            <p:ph type="sldNum" sz="quarter" idx="12"/>
          </p:nvPr>
        </p:nvSpPr>
        <p:spPr/>
        <p:txBody>
          <a:bodyPr/>
          <a:lstStyle/>
          <a:p>
            <a:fld id="{EE415BAF-77C9-4F4C-9B0D-CC24FF5A742D}" type="slidenum">
              <a:rPr lang="bg-BG" smtClean="0"/>
              <a:pPr/>
              <a:t>‹#›</a:t>
            </a:fld>
            <a:endParaRPr lang="bg-BG"/>
          </a:p>
        </p:txBody>
      </p:sp>
    </p:spTree>
    <p:extLst>
      <p:ext uri="{BB962C8B-B14F-4D97-AF65-F5344CB8AC3E}">
        <p14:creationId xmlns:p14="http://schemas.microsoft.com/office/powerpoint/2010/main" val="3690191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68C7E1C-4397-4063-A820-853CDECBAD6C}" type="datetimeFigureOut">
              <a:rPr lang="bg-BG" smtClean="0"/>
              <a:pPr/>
              <a:t>1.10.2020 г.</a:t>
            </a:fld>
            <a:endParaRPr lang="bg-BG"/>
          </a:p>
        </p:txBody>
      </p:sp>
      <p:sp>
        <p:nvSpPr>
          <p:cNvPr id="5" name="Footer Placeholder 5"/>
          <p:cNvSpPr>
            <a:spLocks noGrp="1"/>
          </p:cNvSpPr>
          <p:nvPr>
            <p:ph type="ftr" sz="quarter" idx="11"/>
          </p:nvPr>
        </p:nvSpPr>
        <p:spPr/>
        <p:txBody>
          <a:bodyPr/>
          <a:lstStyle/>
          <a:p>
            <a:endParaRPr lang="bg-BG"/>
          </a:p>
        </p:txBody>
      </p:sp>
      <p:sp>
        <p:nvSpPr>
          <p:cNvPr id="6" name="Slide Number Placeholder 6"/>
          <p:cNvSpPr>
            <a:spLocks noGrp="1"/>
          </p:cNvSpPr>
          <p:nvPr>
            <p:ph type="sldNum" sz="quarter" idx="12"/>
          </p:nvPr>
        </p:nvSpPr>
        <p:spPr/>
        <p:txBody>
          <a:bodyPr/>
          <a:lstStyle/>
          <a:p>
            <a:fld id="{EE415BAF-77C9-4F4C-9B0D-CC24FF5A742D}" type="slidenum">
              <a:rPr lang="bg-BG" smtClean="0"/>
              <a:pPr/>
              <a:t>‹#›</a:t>
            </a:fld>
            <a:endParaRPr lang="bg-BG"/>
          </a:p>
        </p:txBody>
      </p:sp>
    </p:spTree>
    <p:extLst>
      <p:ext uri="{BB962C8B-B14F-4D97-AF65-F5344CB8AC3E}">
        <p14:creationId xmlns:p14="http://schemas.microsoft.com/office/powerpoint/2010/main" val="4048521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8C7E1C-4397-4063-A820-853CDECBAD6C}" type="datetimeFigureOut">
              <a:rPr lang="bg-BG" smtClean="0"/>
              <a:pPr/>
              <a:t>1.10.2020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EE415BAF-77C9-4F4C-9B0D-CC24FF5A742D}" type="slidenum">
              <a:rPr lang="bg-BG" smtClean="0"/>
              <a:pPr/>
              <a:t>‹#›</a:t>
            </a:fld>
            <a:endParaRPr lang="bg-BG"/>
          </a:p>
        </p:txBody>
      </p:sp>
    </p:spTree>
    <p:extLst>
      <p:ext uri="{BB962C8B-B14F-4D97-AF65-F5344CB8AC3E}">
        <p14:creationId xmlns:p14="http://schemas.microsoft.com/office/powerpoint/2010/main" val="3172158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68C7E1C-4397-4063-A820-853CDECBAD6C}" type="datetimeFigureOut">
              <a:rPr lang="bg-BG" smtClean="0"/>
              <a:pPr/>
              <a:t>1.10.2020 г.</a:t>
            </a:fld>
            <a:endParaRPr lang="bg-BG"/>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bg-BG"/>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E415BAF-77C9-4F4C-9B0D-CC24FF5A742D}" type="slidenum">
              <a:rPr lang="bg-BG" smtClean="0"/>
              <a:pPr/>
              <a:t>‹#›</a:t>
            </a:fld>
            <a:endParaRPr lang="bg-BG"/>
          </a:p>
        </p:txBody>
      </p:sp>
    </p:spTree>
    <p:extLst>
      <p:ext uri="{BB962C8B-B14F-4D97-AF65-F5344CB8AC3E}">
        <p14:creationId xmlns:p14="http://schemas.microsoft.com/office/powerpoint/2010/main" val="3600403383"/>
      </p:ext>
    </p:extLst>
  </p:cSld>
  <p:clrMap bg1="dk1" tx1="lt1" bg2="dk2" tx2="lt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 id="2147483960" r:id="rId14"/>
    <p:sldLayoutId id="2147483961" r:id="rId15"/>
    <p:sldLayoutId id="2147483962" r:id="rId16"/>
    <p:sldLayoutId id="214748396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22120" y="350521"/>
            <a:ext cx="16949982" cy="3413759"/>
          </a:xfrm>
        </p:spPr>
        <p:txBody>
          <a:bodyPr/>
          <a:lstStyle/>
          <a:p>
            <a:pPr algn="ctr"/>
            <a:r>
              <a:rPr lang="en-US" b="1" dirty="0" smtClean="0">
                <a:solidFill>
                  <a:srgbClr val="FFC000"/>
                </a:solidFill>
              </a:rPr>
              <a:t>                       MY  </a:t>
            </a:r>
            <a:br>
              <a:rPr lang="en-US" b="1" dirty="0" smtClean="0">
                <a:solidFill>
                  <a:srgbClr val="FFC000"/>
                </a:solidFill>
              </a:rPr>
            </a:br>
            <a:r>
              <a:rPr lang="en-US" b="1" dirty="0" smtClean="0">
                <a:solidFill>
                  <a:srgbClr val="FFC000"/>
                </a:solidFill>
              </a:rPr>
              <a:t>                       EUROPE</a:t>
            </a:r>
            <a:endParaRPr lang="bg-BG" b="1" dirty="0">
              <a:solidFill>
                <a:srgbClr val="FFC000"/>
              </a:solidFill>
            </a:endParaRPr>
          </a:p>
        </p:txBody>
      </p:sp>
      <p:sp>
        <p:nvSpPr>
          <p:cNvPr id="3" name="Subtitle 2"/>
          <p:cNvSpPr>
            <a:spLocks noGrp="1"/>
          </p:cNvSpPr>
          <p:nvPr>
            <p:ph type="subTitle" idx="1"/>
          </p:nvPr>
        </p:nvSpPr>
        <p:spPr>
          <a:xfrm>
            <a:off x="868680" y="6113812"/>
            <a:ext cx="15736149" cy="861420"/>
          </a:xfrm>
        </p:spPr>
        <p:txBody>
          <a:bodyPr>
            <a:normAutofit/>
          </a:bodyPr>
          <a:lstStyle/>
          <a:p>
            <a:r>
              <a:rPr lang="en-US" sz="1800" b="1" dirty="0" smtClean="0">
                <a:solidFill>
                  <a:srgbClr val="FFC000"/>
                </a:solidFill>
              </a:rPr>
              <a:t>                                                             Alexandra </a:t>
            </a:r>
            <a:r>
              <a:rPr lang="en-US" sz="1800" b="1" dirty="0" err="1" smtClean="0">
                <a:solidFill>
                  <a:srgbClr val="FFC000"/>
                </a:solidFill>
              </a:rPr>
              <a:t>Genova</a:t>
            </a:r>
            <a:r>
              <a:rPr lang="en-US" sz="1800" b="1" dirty="0" smtClean="0">
                <a:solidFill>
                  <a:srgbClr val="FFC000"/>
                </a:solidFill>
              </a:rPr>
              <a:t>  - 9-th  grade</a:t>
            </a:r>
          </a:p>
          <a:p>
            <a:r>
              <a:rPr lang="en-US" sz="1800" b="1" dirty="0" smtClean="0">
                <a:solidFill>
                  <a:srgbClr val="FFC000"/>
                </a:solidFill>
              </a:rPr>
              <a:t>                                         Foreign  language  School – </a:t>
            </a:r>
            <a:r>
              <a:rPr lang="en-US" sz="1800" b="1" dirty="0" err="1" smtClean="0">
                <a:solidFill>
                  <a:srgbClr val="FFC000"/>
                </a:solidFill>
              </a:rPr>
              <a:t>pleven</a:t>
            </a:r>
            <a:r>
              <a:rPr lang="en-US" sz="1800" b="1" dirty="0" smtClean="0">
                <a:solidFill>
                  <a:srgbClr val="FFC000"/>
                </a:solidFill>
              </a:rPr>
              <a:t>, </a:t>
            </a:r>
            <a:r>
              <a:rPr lang="en-US" sz="1800" b="1" dirty="0" err="1" smtClean="0">
                <a:solidFill>
                  <a:srgbClr val="FFC000"/>
                </a:solidFill>
              </a:rPr>
              <a:t>bulgaria</a:t>
            </a:r>
            <a:endParaRPr lang="bg-BG" sz="1800" b="1" dirty="0">
              <a:solidFill>
                <a:srgbClr val="FFC000"/>
              </a:solidFill>
            </a:endParaRPr>
          </a:p>
        </p:txBody>
      </p:sp>
      <p:pic>
        <p:nvPicPr>
          <p:cNvPr id="4" name="Picture 3" descr="H:\Александра Генова 9.е\IMG_20190926_103234.jpg"/>
          <p:cNvPicPr/>
          <p:nvPr/>
        </p:nvPicPr>
        <p:blipFill>
          <a:blip r:embed="rId3" cstate="print"/>
          <a:srcRect/>
          <a:stretch>
            <a:fillRect/>
          </a:stretch>
        </p:blipFill>
        <p:spPr bwMode="auto">
          <a:xfrm>
            <a:off x="1648933" y="3780430"/>
            <a:ext cx="2431747" cy="2326929"/>
          </a:xfrm>
          <a:prstGeom prst="rect">
            <a:avLst/>
          </a:prstGeom>
          <a:noFill/>
          <a:ln w="9525">
            <a:noFill/>
            <a:miter lim="800000"/>
            <a:headEnd/>
            <a:tailEnd/>
          </a:ln>
        </p:spPr>
      </p:pic>
      <p:pic>
        <p:nvPicPr>
          <p:cNvPr id="5" name="Картина 4" descr="G:\GISE - втора година\logosbeneficaireserasmusleft_e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9032" y="177421"/>
            <a:ext cx="3452883" cy="1087498"/>
          </a:xfrm>
          <a:prstGeom prst="rect">
            <a:avLst/>
          </a:prstGeom>
          <a:noFill/>
          <a:ln>
            <a:noFill/>
          </a:ln>
        </p:spPr>
      </p:pic>
      <p:pic>
        <p:nvPicPr>
          <p:cNvPr id="6" name="Obraz 5" descr="Bez tytułu.png"/>
          <p:cNvPicPr/>
          <p:nvPr/>
        </p:nvPicPr>
        <p:blipFill>
          <a:blip r:embed="rId5" cstate="print">
            <a:extLst>
              <a:ext uri="{28A0092B-C50C-407E-A947-70E740481C1C}">
                <a14:useLocalDpi xmlns:a14="http://schemas.microsoft.com/office/drawing/2010/main" val="0"/>
              </a:ext>
            </a:extLst>
          </a:blip>
          <a:srcRect t="-3847" r="33878" b="-10255"/>
          <a:stretch>
            <a:fillRect/>
          </a:stretch>
        </p:blipFill>
        <p:spPr bwMode="auto">
          <a:xfrm>
            <a:off x="10415514" y="5493224"/>
            <a:ext cx="1676401" cy="1426191"/>
          </a:xfrm>
          <a:prstGeom prst="rect">
            <a:avLst/>
          </a:prstGeom>
          <a:noFill/>
        </p:spPr>
      </p:pic>
    </p:spTree>
    <p:extLst>
      <p:ext uri="{BB962C8B-B14F-4D97-AF65-F5344CB8AC3E}">
        <p14:creationId xmlns:p14="http://schemas.microsoft.com/office/powerpoint/2010/main" val="3875882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Content</a:t>
            </a:r>
            <a:endParaRPr lang="bg-BG" sz="5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Content Placeholder 2"/>
          <p:cNvSpPr>
            <a:spLocks noGrp="1"/>
          </p:cNvSpPr>
          <p:nvPr>
            <p:ph idx="1"/>
          </p:nvPr>
        </p:nvSpPr>
        <p:spPr/>
        <p:txBody>
          <a:bodyPr>
            <a:normAutofit/>
          </a:bodyPr>
          <a:lstStyle/>
          <a:p>
            <a:r>
              <a:rPr lang="en-US" sz="3200" dirty="0">
                <a:latin typeface="Georgia" panose="02040502050405020303" pitchFamily="18" charset="0"/>
              </a:rPr>
              <a:t>W</a:t>
            </a:r>
            <a:r>
              <a:rPr lang="en-US" sz="3200" dirty="0" smtClean="0">
                <a:latin typeface="Georgia" panose="02040502050405020303" pitchFamily="18" charset="0"/>
              </a:rPr>
              <a:t>hat </a:t>
            </a:r>
            <a:r>
              <a:rPr lang="en-US" sz="3200" dirty="0">
                <a:latin typeface="Georgia" panose="02040502050405020303" pitchFamily="18" charset="0"/>
              </a:rPr>
              <a:t>do I like about Europe and the European </a:t>
            </a:r>
            <a:r>
              <a:rPr lang="en-US" sz="3200" dirty="0" smtClean="0">
                <a:latin typeface="Georgia" panose="02040502050405020303" pitchFamily="18" charset="0"/>
              </a:rPr>
              <a:t>Union</a:t>
            </a:r>
            <a:r>
              <a:rPr lang="bg-BG" sz="3200" dirty="0" smtClean="0">
                <a:latin typeface="Georgia" panose="02040502050405020303" pitchFamily="18" charset="0"/>
              </a:rPr>
              <a:t>?</a:t>
            </a:r>
          </a:p>
          <a:p>
            <a:r>
              <a:rPr lang="en-US" sz="3200" dirty="0">
                <a:latin typeface="Georgia" panose="02040502050405020303" pitchFamily="18" charset="0"/>
              </a:rPr>
              <a:t>How these things will help me in the </a:t>
            </a:r>
            <a:r>
              <a:rPr lang="en-US" sz="3200" dirty="0" smtClean="0">
                <a:latin typeface="Georgia" panose="02040502050405020303" pitchFamily="18" charset="0"/>
              </a:rPr>
              <a:t>future</a:t>
            </a:r>
            <a:r>
              <a:rPr lang="bg-BG" sz="3200" dirty="0" smtClean="0">
                <a:latin typeface="Georgia" panose="02040502050405020303" pitchFamily="18" charset="0"/>
              </a:rPr>
              <a:t>?</a:t>
            </a:r>
          </a:p>
          <a:p>
            <a:r>
              <a:rPr lang="en-US" sz="3200" dirty="0">
                <a:latin typeface="Georgia" panose="02040502050405020303" pitchFamily="18" charset="0"/>
              </a:rPr>
              <a:t>What are the benefits of Europe and the </a:t>
            </a:r>
            <a:r>
              <a:rPr lang="en-US" sz="3200" dirty="0" smtClean="0">
                <a:latin typeface="Georgia" panose="02040502050405020303" pitchFamily="18" charset="0"/>
              </a:rPr>
              <a:t>EU</a:t>
            </a:r>
            <a:r>
              <a:rPr lang="bg-BG" sz="3200" dirty="0" smtClean="0">
                <a:latin typeface="Georgia" panose="02040502050405020303" pitchFamily="18" charset="0"/>
              </a:rPr>
              <a:t>?</a:t>
            </a:r>
          </a:p>
          <a:p>
            <a:r>
              <a:rPr lang="en-US" sz="3200" dirty="0">
                <a:latin typeface="Georgia" panose="02040502050405020303" pitchFamily="18" charset="0"/>
              </a:rPr>
              <a:t>Why do I feel like my </a:t>
            </a:r>
            <a:r>
              <a:rPr lang="en-US" sz="3200" dirty="0" smtClean="0">
                <a:latin typeface="Georgia" panose="02040502050405020303" pitchFamily="18" charset="0"/>
              </a:rPr>
              <a:t>Europe</a:t>
            </a:r>
            <a:r>
              <a:rPr lang="bg-BG" sz="3200" dirty="0" smtClean="0">
                <a:latin typeface="Georgia" panose="02040502050405020303" pitchFamily="18" charset="0"/>
              </a:rPr>
              <a:t>?</a:t>
            </a:r>
            <a:endParaRPr lang="bg-BG" sz="3200" dirty="0">
              <a:latin typeface="Georgia" panose="02040502050405020303" pitchFamily="18" charset="0"/>
            </a:endParaRPr>
          </a:p>
        </p:txBody>
      </p:sp>
      <p:sp>
        <p:nvSpPr>
          <p:cNvPr id="7" name="5-Point Star 6"/>
          <p:cNvSpPr/>
          <p:nvPr/>
        </p:nvSpPr>
        <p:spPr>
          <a:xfrm>
            <a:off x="2757268" y="452718"/>
            <a:ext cx="886264" cy="700265"/>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 name="5-Point Star 7"/>
          <p:cNvSpPr/>
          <p:nvPr/>
        </p:nvSpPr>
        <p:spPr>
          <a:xfrm>
            <a:off x="7019778" y="452718"/>
            <a:ext cx="914400" cy="7033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6401" y="3940850"/>
            <a:ext cx="2613513" cy="2634750"/>
          </a:xfrm>
          <a:prstGeom prst="rect">
            <a:avLst/>
          </a:prstGeom>
        </p:spPr>
      </p:pic>
    </p:spTree>
    <p:extLst>
      <p:ext uri="{BB962C8B-B14F-4D97-AF65-F5344CB8AC3E}">
        <p14:creationId xmlns:p14="http://schemas.microsoft.com/office/powerpoint/2010/main" val="6015466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80">
                                          <p:stCondLst>
                                            <p:cond delay="0"/>
                                          </p:stCondLst>
                                        </p:cTn>
                                        <p:tgtEl>
                                          <p:spTgt spid="3">
                                            <p:txEl>
                                              <p:pRg st="0" end="0"/>
                                            </p:txEl>
                                          </p:spTgt>
                                        </p:tgtEl>
                                      </p:cBhvr>
                                    </p:animEffect>
                                    <p:anim calcmode="lin" valueType="num">
                                      <p:cBhvr>
                                        <p:cTn id="2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xEl>
                                              <p:pRg st="0" end="0"/>
                                            </p:txEl>
                                          </p:spTgt>
                                        </p:tgtEl>
                                      </p:cBhvr>
                                      <p:to x="100000" y="60000"/>
                                    </p:animScale>
                                    <p:animScale>
                                      <p:cBhvr>
                                        <p:cTn id="29" dur="166" decel="50000">
                                          <p:stCondLst>
                                            <p:cond delay="676"/>
                                          </p:stCondLst>
                                        </p:cTn>
                                        <p:tgtEl>
                                          <p:spTgt spid="3">
                                            <p:txEl>
                                              <p:pRg st="0" end="0"/>
                                            </p:txEl>
                                          </p:spTgt>
                                        </p:tgtEl>
                                      </p:cBhvr>
                                      <p:to x="100000" y="100000"/>
                                    </p:animScale>
                                    <p:animScale>
                                      <p:cBhvr>
                                        <p:cTn id="30" dur="26">
                                          <p:stCondLst>
                                            <p:cond delay="1312"/>
                                          </p:stCondLst>
                                        </p:cTn>
                                        <p:tgtEl>
                                          <p:spTgt spid="3">
                                            <p:txEl>
                                              <p:pRg st="0" end="0"/>
                                            </p:txEl>
                                          </p:spTgt>
                                        </p:tgtEl>
                                      </p:cBhvr>
                                      <p:to x="100000" y="80000"/>
                                    </p:animScale>
                                    <p:animScale>
                                      <p:cBhvr>
                                        <p:cTn id="31" dur="166" decel="50000">
                                          <p:stCondLst>
                                            <p:cond delay="1338"/>
                                          </p:stCondLst>
                                        </p:cTn>
                                        <p:tgtEl>
                                          <p:spTgt spid="3">
                                            <p:txEl>
                                              <p:pRg st="0" end="0"/>
                                            </p:txEl>
                                          </p:spTgt>
                                        </p:tgtEl>
                                      </p:cBhvr>
                                      <p:to x="100000" y="100000"/>
                                    </p:animScale>
                                    <p:animScale>
                                      <p:cBhvr>
                                        <p:cTn id="32" dur="26">
                                          <p:stCondLst>
                                            <p:cond delay="1642"/>
                                          </p:stCondLst>
                                        </p:cTn>
                                        <p:tgtEl>
                                          <p:spTgt spid="3">
                                            <p:txEl>
                                              <p:pRg st="0" end="0"/>
                                            </p:txEl>
                                          </p:spTgt>
                                        </p:tgtEl>
                                      </p:cBhvr>
                                      <p:to x="100000" y="90000"/>
                                    </p:animScale>
                                    <p:animScale>
                                      <p:cBhvr>
                                        <p:cTn id="33" dur="166" decel="50000">
                                          <p:stCondLst>
                                            <p:cond delay="1668"/>
                                          </p:stCondLst>
                                        </p:cTn>
                                        <p:tgtEl>
                                          <p:spTgt spid="3">
                                            <p:txEl>
                                              <p:pRg st="0" end="0"/>
                                            </p:txEl>
                                          </p:spTgt>
                                        </p:tgtEl>
                                      </p:cBhvr>
                                      <p:to x="100000" y="100000"/>
                                    </p:animScale>
                                    <p:animScale>
                                      <p:cBhvr>
                                        <p:cTn id="34" dur="26">
                                          <p:stCondLst>
                                            <p:cond delay="1808"/>
                                          </p:stCondLst>
                                        </p:cTn>
                                        <p:tgtEl>
                                          <p:spTgt spid="3">
                                            <p:txEl>
                                              <p:pRg st="0" end="0"/>
                                            </p:txEl>
                                          </p:spTgt>
                                        </p:tgtEl>
                                      </p:cBhvr>
                                      <p:to x="100000" y="95000"/>
                                    </p:animScale>
                                    <p:animScale>
                                      <p:cBhvr>
                                        <p:cTn id="35" dur="166" decel="50000">
                                          <p:stCondLst>
                                            <p:cond delay="1834"/>
                                          </p:stCondLst>
                                        </p:cTn>
                                        <p:tgtEl>
                                          <p:spTgt spid="3">
                                            <p:txEl>
                                              <p:pRg st="0" end="0"/>
                                            </p:txEl>
                                          </p:spTgt>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wipe(down)">
                                      <p:cBhvr>
                                        <p:cTn id="40" dur="580">
                                          <p:stCondLst>
                                            <p:cond delay="0"/>
                                          </p:stCondLst>
                                        </p:cTn>
                                        <p:tgtEl>
                                          <p:spTgt spid="3">
                                            <p:txEl>
                                              <p:pRg st="1" end="1"/>
                                            </p:txEl>
                                          </p:spTgt>
                                        </p:tgtEl>
                                      </p:cBhvr>
                                    </p:animEffect>
                                    <p:anim calcmode="lin" valueType="num">
                                      <p:cBhvr>
                                        <p:cTn id="4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3">
                                            <p:txEl>
                                              <p:pRg st="1" end="1"/>
                                            </p:txEl>
                                          </p:spTgt>
                                        </p:tgtEl>
                                      </p:cBhvr>
                                      <p:to x="100000" y="60000"/>
                                    </p:animScale>
                                    <p:animScale>
                                      <p:cBhvr>
                                        <p:cTn id="47" dur="166" decel="50000">
                                          <p:stCondLst>
                                            <p:cond delay="676"/>
                                          </p:stCondLst>
                                        </p:cTn>
                                        <p:tgtEl>
                                          <p:spTgt spid="3">
                                            <p:txEl>
                                              <p:pRg st="1" end="1"/>
                                            </p:txEl>
                                          </p:spTgt>
                                        </p:tgtEl>
                                      </p:cBhvr>
                                      <p:to x="100000" y="100000"/>
                                    </p:animScale>
                                    <p:animScale>
                                      <p:cBhvr>
                                        <p:cTn id="48" dur="26">
                                          <p:stCondLst>
                                            <p:cond delay="1312"/>
                                          </p:stCondLst>
                                        </p:cTn>
                                        <p:tgtEl>
                                          <p:spTgt spid="3">
                                            <p:txEl>
                                              <p:pRg st="1" end="1"/>
                                            </p:txEl>
                                          </p:spTgt>
                                        </p:tgtEl>
                                      </p:cBhvr>
                                      <p:to x="100000" y="80000"/>
                                    </p:animScale>
                                    <p:animScale>
                                      <p:cBhvr>
                                        <p:cTn id="49" dur="166" decel="50000">
                                          <p:stCondLst>
                                            <p:cond delay="1338"/>
                                          </p:stCondLst>
                                        </p:cTn>
                                        <p:tgtEl>
                                          <p:spTgt spid="3">
                                            <p:txEl>
                                              <p:pRg st="1" end="1"/>
                                            </p:txEl>
                                          </p:spTgt>
                                        </p:tgtEl>
                                      </p:cBhvr>
                                      <p:to x="100000" y="100000"/>
                                    </p:animScale>
                                    <p:animScale>
                                      <p:cBhvr>
                                        <p:cTn id="50" dur="26">
                                          <p:stCondLst>
                                            <p:cond delay="1642"/>
                                          </p:stCondLst>
                                        </p:cTn>
                                        <p:tgtEl>
                                          <p:spTgt spid="3">
                                            <p:txEl>
                                              <p:pRg st="1" end="1"/>
                                            </p:txEl>
                                          </p:spTgt>
                                        </p:tgtEl>
                                      </p:cBhvr>
                                      <p:to x="100000" y="90000"/>
                                    </p:animScale>
                                    <p:animScale>
                                      <p:cBhvr>
                                        <p:cTn id="51" dur="166" decel="50000">
                                          <p:stCondLst>
                                            <p:cond delay="1668"/>
                                          </p:stCondLst>
                                        </p:cTn>
                                        <p:tgtEl>
                                          <p:spTgt spid="3">
                                            <p:txEl>
                                              <p:pRg st="1" end="1"/>
                                            </p:txEl>
                                          </p:spTgt>
                                        </p:tgtEl>
                                      </p:cBhvr>
                                      <p:to x="100000" y="100000"/>
                                    </p:animScale>
                                    <p:animScale>
                                      <p:cBhvr>
                                        <p:cTn id="52" dur="26">
                                          <p:stCondLst>
                                            <p:cond delay="1808"/>
                                          </p:stCondLst>
                                        </p:cTn>
                                        <p:tgtEl>
                                          <p:spTgt spid="3">
                                            <p:txEl>
                                              <p:pRg st="1" end="1"/>
                                            </p:txEl>
                                          </p:spTgt>
                                        </p:tgtEl>
                                      </p:cBhvr>
                                      <p:to x="100000" y="95000"/>
                                    </p:animScale>
                                    <p:animScale>
                                      <p:cBhvr>
                                        <p:cTn id="53" dur="166" decel="50000">
                                          <p:stCondLst>
                                            <p:cond delay="1834"/>
                                          </p:stCondLst>
                                        </p:cTn>
                                        <p:tgtEl>
                                          <p:spTgt spid="3">
                                            <p:txEl>
                                              <p:pRg st="1" end="1"/>
                                            </p:txEl>
                                          </p:spTgt>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grpId="0" nodeType="clickEffect">
                                  <p:stCondLst>
                                    <p:cond delay="0"/>
                                  </p:stCondLst>
                                  <p:childTnLst>
                                    <p:set>
                                      <p:cBhvr>
                                        <p:cTn id="57" dur="1" fill="hold">
                                          <p:stCondLst>
                                            <p:cond delay="0"/>
                                          </p:stCondLst>
                                        </p:cTn>
                                        <p:tgtEl>
                                          <p:spTgt spid="3">
                                            <p:txEl>
                                              <p:pRg st="2" end="2"/>
                                            </p:txEl>
                                          </p:spTgt>
                                        </p:tgtEl>
                                        <p:attrNameLst>
                                          <p:attrName>style.visibility</p:attrName>
                                        </p:attrNameLst>
                                      </p:cBhvr>
                                      <p:to>
                                        <p:strVal val="visible"/>
                                      </p:to>
                                    </p:set>
                                    <p:animEffect transition="in" filter="wipe(down)">
                                      <p:cBhvr>
                                        <p:cTn id="58" dur="580">
                                          <p:stCondLst>
                                            <p:cond delay="0"/>
                                          </p:stCondLst>
                                        </p:cTn>
                                        <p:tgtEl>
                                          <p:spTgt spid="3">
                                            <p:txEl>
                                              <p:pRg st="2" end="2"/>
                                            </p:txEl>
                                          </p:spTgt>
                                        </p:tgtEl>
                                      </p:cBhvr>
                                    </p:animEffect>
                                    <p:anim calcmode="lin" valueType="num">
                                      <p:cBhvr>
                                        <p:cTn id="5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2" end="2"/>
                                            </p:txEl>
                                          </p:spTgt>
                                        </p:tgtEl>
                                      </p:cBhvr>
                                      <p:to x="100000" y="60000"/>
                                    </p:animScale>
                                    <p:animScale>
                                      <p:cBhvr>
                                        <p:cTn id="65" dur="166" decel="50000">
                                          <p:stCondLst>
                                            <p:cond delay="676"/>
                                          </p:stCondLst>
                                        </p:cTn>
                                        <p:tgtEl>
                                          <p:spTgt spid="3">
                                            <p:txEl>
                                              <p:pRg st="2" end="2"/>
                                            </p:txEl>
                                          </p:spTgt>
                                        </p:tgtEl>
                                      </p:cBhvr>
                                      <p:to x="100000" y="100000"/>
                                    </p:animScale>
                                    <p:animScale>
                                      <p:cBhvr>
                                        <p:cTn id="66" dur="26">
                                          <p:stCondLst>
                                            <p:cond delay="1312"/>
                                          </p:stCondLst>
                                        </p:cTn>
                                        <p:tgtEl>
                                          <p:spTgt spid="3">
                                            <p:txEl>
                                              <p:pRg st="2" end="2"/>
                                            </p:txEl>
                                          </p:spTgt>
                                        </p:tgtEl>
                                      </p:cBhvr>
                                      <p:to x="100000" y="80000"/>
                                    </p:animScale>
                                    <p:animScale>
                                      <p:cBhvr>
                                        <p:cTn id="67" dur="166" decel="50000">
                                          <p:stCondLst>
                                            <p:cond delay="1338"/>
                                          </p:stCondLst>
                                        </p:cTn>
                                        <p:tgtEl>
                                          <p:spTgt spid="3">
                                            <p:txEl>
                                              <p:pRg st="2" end="2"/>
                                            </p:txEl>
                                          </p:spTgt>
                                        </p:tgtEl>
                                      </p:cBhvr>
                                      <p:to x="100000" y="100000"/>
                                    </p:animScale>
                                    <p:animScale>
                                      <p:cBhvr>
                                        <p:cTn id="68" dur="26">
                                          <p:stCondLst>
                                            <p:cond delay="1642"/>
                                          </p:stCondLst>
                                        </p:cTn>
                                        <p:tgtEl>
                                          <p:spTgt spid="3">
                                            <p:txEl>
                                              <p:pRg st="2" end="2"/>
                                            </p:txEl>
                                          </p:spTgt>
                                        </p:tgtEl>
                                      </p:cBhvr>
                                      <p:to x="100000" y="90000"/>
                                    </p:animScale>
                                    <p:animScale>
                                      <p:cBhvr>
                                        <p:cTn id="69" dur="166" decel="50000">
                                          <p:stCondLst>
                                            <p:cond delay="1668"/>
                                          </p:stCondLst>
                                        </p:cTn>
                                        <p:tgtEl>
                                          <p:spTgt spid="3">
                                            <p:txEl>
                                              <p:pRg st="2" end="2"/>
                                            </p:txEl>
                                          </p:spTgt>
                                        </p:tgtEl>
                                      </p:cBhvr>
                                      <p:to x="100000" y="100000"/>
                                    </p:animScale>
                                    <p:animScale>
                                      <p:cBhvr>
                                        <p:cTn id="70" dur="26">
                                          <p:stCondLst>
                                            <p:cond delay="1808"/>
                                          </p:stCondLst>
                                        </p:cTn>
                                        <p:tgtEl>
                                          <p:spTgt spid="3">
                                            <p:txEl>
                                              <p:pRg st="2" end="2"/>
                                            </p:txEl>
                                          </p:spTgt>
                                        </p:tgtEl>
                                      </p:cBhvr>
                                      <p:to x="100000" y="95000"/>
                                    </p:animScale>
                                    <p:animScale>
                                      <p:cBhvr>
                                        <p:cTn id="71" dur="166" decel="50000">
                                          <p:stCondLst>
                                            <p:cond delay="1834"/>
                                          </p:stCondLst>
                                        </p:cTn>
                                        <p:tgtEl>
                                          <p:spTgt spid="3">
                                            <p:txEl>
                                              <p:pRg st="2" end="2"/>
                                            </p:txEl>
                                          </p:spTgt>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3">
                                            <p:txEl>
                                              <p:pRg st="3" end="3"/>
                                            </p:txEl>
                                          </p:spTgt>
                                        </p:tgtEl>
                                        <p:attrNameLst>
                                          <p:attrName>style.visibility</p:attrName>
                                        </p:attrNameLst>
                                      </p:cBhvr>
                                      <p:to>
                                        <p:strVal val="visible"/>
                                      </p:to>
                                    </p:set>
                                    <p:animEffect transition="in" filter="wipe(down)">
                                      <p:cBhvr>
                                        <p:cTn id="76" dur="580">
                                          <p:stCondLst>
                                            <p:cond delay="0"/>
                                          </p:stCondLst>
                                        </p:cTn>
                                        <p:tgtEl>
                                          <p:spTgt spid="3">
                                            <p:txEl>
                                              <p:pRg st="3" end="3"/>
                                            </p:txEl>
                                          </p:spTgt>
                                        </p:tgtEl>
                                      </p:cBhvr>
                                    </p:animEffect>
                                    <p:anim calcmode="lin" valueType="num">
                                      <p:cBhvr>
                                        <p:cTn id="7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3">
                                            <p:txEl>
                                              <p:pRg st="3" end="3"/>
                                            </p:txEl>
                                          </p:spTgt>
                                        </p:tgtEl>
                                      </p:cBhvr>
                                      <p:to x="100000" y="60000"/>
                                    </p:animScale>
                                    <p:animScale>
                                      <p:cBhvr>
                                        <p:cTn id="83" dur="166" decel="50000">
                                          <p:stCondLst>
                                            <p:cond delay="676"/>
                                          </p:stCondLst>
                                        </p:cTn>
                                        <p:tgtEl>
                                          <p:spTgt spid="3">
                                            <p:txEl>
                                              <p:pRg st="3" end="3"/>
                                            </p:txEl>
                                          </p:spTgt>
                                        </p:tgtEl>
                                      </p:cBhvr>
                                      <p:to x="100000" y="100000"/>
                                    </p:animScale>
                                    <p:animScale>
                                      <p:cBhvr>
                                        <p:cTn id="84" dur="26">
                                          <p:stCondLst>
                                            <p:cond delay="1312"/>
                                          </p:stCondLst>
                                        </p:cTn>
                                        <p:tgtEl>
                                          <p:spTgt spid="3">
                                            <p:txEl>
                                              <p:pRg st="3" end="3"/>
                                            </p:txEl>
                                          </p:spTgt>
                                        </p:tgtEl>
                                      </p:cBhvr>
                                      <p:to x="100000" y="80000"/>
                                    </p:animScale>
                                    <p:animScale>
                                      <p:cBhvr>
                                        <p:cTn id="85" dur="166" decel="50000">
                                          <p:stCondLst>
                                            <p:cond delay="1338"/>
                                          </p:stCondLst>
                                        </p:cTn>
                                        <p:tgtEl>
                                          <p:spTgt spid="3">
                                            <p:txEl>
                                              <p:pRg st="3" end="3"/>
                                            </p:txEl>
                                          </p:spTgt>
                                        </p:tgtEl>
                                      </p:cBhvr>
                                      <p:to x="100000" y="100000"/>
                                    </p:animScale>
                                    <p:animScale>
                                      <p:cBhvr>
                                        <p:cTn id="86" dur="26">
                                          <p:stCondLst>
                                            <p:cond delay="1642"/>
                                          </p:stCondLst>
                                        </p:cTn>
                                        <p:tgtEl>
                                          <p:spTgt spid="3">
                                            <p:txEl>
                                              <p:pRg st="3" end="3"/>
                                            </p:txEl>
                                          </p:spTgt>
                                        </p:tgtEl>
                                      </p:cBhvr>
                                      <p:to x="100000" y="90000"/>
                                    </p:animScale>
                                    <p:animScale>
                                      <p:cBhvr>
                                        <p:cTn id="87" dur="166" decel="50000">
                                          <p:stCondLst>
                                            <p:cond delay="1668"/>
                                          </p:stCondLst>
                                        </p:cTn>
                                        <p:tgtEl>
                                          <p:spTgt spid="3">
                                            <p:txEl>
                                              <p:pRg st="3" end="3"/>
                                            </p:txEl>
                                          </p:spTgt>
                                        </p:tgtEl>
                                      </p:cBhvr>
                                      <p:to x="100000" y="100000"/>
                                    </p:animScale>
                                    <p:animScale>
                                      <p:cBhvr>
                                        <p:cTn id="88" dur="26">
                                          <p:stCondLst>
                                            <p:cond delay="1808"/>
                                          </p:stCondLst>
                                        </p:cTn>
                                        <p:tgtEl>
                                          <p:spTgt spid="3">
                                            <p:txEl>
                                              <p:pRg st="3" end="3"/>
                                            </p:txEl>
                                          </p:spTgt>
                                        </p:tgtEl>
                                      </p:cBhvr>
                                      <p:to x="100000" y="95000"/>
                                    </p:animScale>
                                    <p:animScale>
                                      <p:cBhvr>
                                        <p:cTn id="89" dur="166" decel="50000">
                                          <p:stCondLst>
                                            <p:cond delay="1834"/>
                                          </p:stCondLst>
                                        </p:cTn>
                                        <p:tgtEl>
                                          <p:spTgt spid="3">
                                            <p:txEl>
                                              <p:pRg st="3" end="3"/>
                                            </p:txEl>
                                          </p:spTgt>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nodeType="clickEffect">
                                  <p:stCondLst>
                                    <p:cond delay="0"/>
                                  </p:stCondLst>
                                  <p:childTnLst>
                                    <p:set>
                                      <p:cBhvr>
                                        <p:cTn id="93" dur="1" fill="hold">
                                          <p:stCondLst>
                                            <p:cond delay="0"/>
                                          </p:stCondLst>
                                        </p:cTn>
                                        <p:tgtEl>
                                          <p:spTgt spid="10"/>
                                        </p:tgtEl>
                                        <p:attrNameLst>
                                          <p:attrName>style.visibility</p:attrName>
                                        </p:attrNameLst>
                                      </p:cBhvr>
                                      <p:to>
                                        <p:strVal val="visible"/>
                                      </p:to>
                                    </p:set>
                                    <p:anim calcmode="lin" valueType="num">
                                      <p:cBhvr additive="base">
                                        <p:cTn id="94" dur="500" fill="hold"/>
                                        <p:tgtEl>
                                          <p:spTgt spid="10"/>
                                        </p:tgtEl>
                                        <p:attrNameLst>
                                          <p:attrName>ppt_x</p:attrName>
                                        </p:attrNameLst>
                                      </p:cBhvr>
                                      <p:tavLst>
                                        <p:tav tm="0">
                                          <p:val>
                                            <p:strVal val="#ppt_x"/>
                                          </p:val>
                                        </p:tav>
                                        <p:tav tm="100000">
                                          <p:val>
                                            <p:strVal val="#ppt_x"/>
                                          </p:val>
                                        </p:tav>
                                      </p:tavLst>
                                    </p:anim>
                                    <p:anim calcmode="lin" valueType="num">
                                      <p:cBhvr additive="base">
                                        <p:cTn id="9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lgn="ctr">
              <a:spcBef>
                <a:spcPts val="1000"/>
              </a:spcBef>
            </a:pP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Roboto"/>
              </a:rPr>
              <a:t>What do I like about Europe </a:t>
            </a:r>
            <a:r>
              <a:rPr lang="bg-BG"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Roboto"/>
              </a:rPr>
              <a:t/>
            </a:r>
            <a:br>
              <a:rPr lang="bg-BG"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Roboto"/>
              </a:rPr>
            </a:br>
            <a:r>
              <a:rPr lang="en-US" sz="32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Roboto"/>
              </a:rPr>
              <a:t>and </a:t>
            </a:r>
            <a:r>
              <a:rPr 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Roboto"/>
              </a:rPr>
              <a:t>the European Union</a:t>
            </a:r>
            <a:r>
              <a:rPr lang="bg-BG"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Roboto"/>
              </a:rPr>
              <a:t>?</a:t>
            </a:r>
            <a:r>
              <a:rPr lang="bg-BG" sz="2800" dirty="0">
                <a:solidFill>
                  <a:prstClr val="white"/>
                </a:solidFill>
                <a:latin typeface="Roboto"/>
              </a:rPr>
              <a:t/>
            </a:r>
            <a:br>
              <a:rPr lang="bg-BG" sz="2800" dirty="0">
                <a:solidFill>
                  <a:prstClr val="white"/>
                </a:solidFill>
                <a:latin typeface="Roboto"/>
              </a:rPr>
            </a:br>
            <a:endParaRPr lang="bg-BG" dirty="0"/>
          </a:p>
        </p:txBody>
      </p:sp>
      <p:sp>
        <p:nvSpPr>
          <p:cNvPr id="4" name="Content Placeholder 3"/>
          <p:cNvSpPr>
            <a:spLocks noGrp="1"/>
          </p:cNvSpPr>
          <p:nvPr>
            <p:ph sz="half" idx="1"/>
          </p:nvPr>
        </p:nvSpPr>
        <p:spPr/>
        <p:txBody>
          <a:bodyPr>
            <a:normAutofit/>
          </a:bodyPr>
          <a:lstStyle/>
          <a:p>
            <a:r>
              <a:rPr lang="en-US" sz="2400" dirty="0" smtClean="0">
                <a:latin typeface="Georgia" panose="02040502050405020303" pitchFamily="18" charset="0"/>
              </a:rPr>
              <a:t>possibility </a:t>
            </a:r>
            <a:r>
              <a:rPr lang="en-US" sz="2400" dirty="0">
                <a:latin typeface="Georgia" panose="02040502050405020303" pitchFamily="18" charset="0"/>
              </a:rPr>
              <a:t>of realization in other </a:t>
            </a:r>
            <a:r>
              <a:rPr lang="en-US" sz="2400" dirty="0" smtClean="0">
                <a:latin typeface="Georgia" panose="02040502050405020303" pitchFamily="18" charset="0"/>
              </a:rPr>
              <a:t>countries</a:t>
            </a:r>
            <a:endParaRPr lang="bg-BG" sz="2400" dirty="0" smtClean="0">
              <a:latin typeface="Georgia" panose="02040502050405020303" pitchFamily="18" charset="0"/>
            </a:endParaRPr>
          </a:p>
          <a:p>
            <a:r>
              <a:rPr lang="en-US" sz="2400" dirty="0" smtClean="0">
                <a:latin typeface="Georgia" panose="02040502050405020303" pitchFamily="18" charset="0"/>
              </a:rPr>
              <a:t>the </a:t>
            </a:r>
            <a:r>
              <a:rPr lang="en-US" sz="2400" dirty="0">
                <a:latin typeface="Georgia" panose="02040502050405020303" pitchFamily="18" charset="0"/>
              </a:rPr>
              <a:t>ability to be </a:t>
            </a:r>
            <a:r>
              <a:rPr lang="en-US" sz="2400" dirty="0" smtClean="0">
                <a:latin typeface="Georgia" panose="02040502050405020303" pitchFamily="18" charset="0"/>
              </a:rPr>
              <a:t>world-class</a:t>
            </a:r>
            <a:endParaRPr lang="bg-BG" sz="2400" dirty="0" smtClean="0">
              <a:latin typeface="Georgia" panose="02040502050405020303" pitchFamily="18" charset="0"/>
            </a:endParaRPr>
          </a:p>
          <a:p>
            <a:r>
              <a:rPr lang="en-US" sz="2400" dirty="0" smtClean="0">
                <a:latin typeface="Georgia" panose="02040502050405020303" pitchFamily="18" charset="0"/>
              </a:rPr>
              <a:t>Europe </a:t>
            </a:r>
            <a:r>
              <a:rPr lang="en-US" sz="2400" dirty="0">
                <a:latin typeface="Georgia" panose="02040502050405020303" pitchFamily="18" charset="0"/>
              </a:rPr>
              <a:t>invests in our </a:t>
            </a:r>
            <a:r>
              <a:rPr lang="en-US" sz="2400" dirty="0" smtClean="0">
                <a:latin typeface="Georgia" panose="02040502050405020303" pitchFamily="18" charset="0"/>
              </a:rPr>
              <a:t>development</a:t>
            </a:r>
            <a:endParaRPr lang="bg-BG" sz="2400" dirty="0" smtClean="0">
              <a:latin typeface="Georgia" panose="02040502050405020303" pitchFamily="18" charset="0"/>
            </a:endParaRPr>
          </a:p>
          <a:p>
            <a:r>
              <a:rPr lang="en-US" sz="2400" dirty="0" smtClean="0">
                <a:latin typeface="Georgia" panose="02040502050405020303" pitchFamily="18" charset="0"/>
              </a:rPr>
              <a:t> </a:t>
            </a:r>
            <a:r>
              <a:rPr lang="en-US" sz="2400" dirty="0">
                <a:latin typeface="Georgia" panose="02040502050405020303" pitchFamily="18" charset="0"/>
              </a:rPr>
              <a:t>Opportunities for traveling and exploring other traditions and nations are offered</a:t>
            </a:r>
            <a:endParaRPr lang="bg-BG" sz="2400" dirty="0">
              <a:latin typeface="Georgia" panose="02040502050405020303" pitchFamily="18" charset="0"/>
            </a:endParaRP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154110" y="3525409"/>
            <a:ext cx="2099653" cy="2711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259" y="3179920"/>
            <a:ext cx="2480017" cy="16533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8656" y="1545562"/>
            <a:ext cx="2484822" cy="14520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926427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2000"/>
                                        <p:tgtEl>
                                          <p:spTgt spid="4">
                                            <p:txEl>
                                              <p:pRg st="0" end="0"/>
                                            </p:txEl>
                                          </p:spTgt>
                                        </p:tgtEl>
                                      </p:cBhvr>
                                    </p:animEffect>
                                    <p:anim calcmode="lin" valueType="num">
                                      <p:cBhvr>
                                        <p:cTn id="15"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16"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2000"/>
                                        <p:tgtEl>
                                          <p:spTgt spid="4">
                                            <p:txEl>
                                              <p:pRg st="1" end="1"/>
                                            </p:txEl>
                                          </p:spTgt>
                                        </p:tgtEl>
                                      </p:cBhvr>
                                    </p:animEffect>
                                    <p:anim calcmode="lin" valueType="num">
                                      <p:cBhvr>
                                        <p:cTn id="22" dur="2000" fill="hold"/>
                                        <p:tgtEl>
                                          <p:spTgt spid="4">
                                            <p:txEl>
                                              <p:pRg st="1" end="1"/>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2000"/>
                                        <p:tgtEl>
                                          <p:spTgt spid="4">
                                            <p:txEl>
                                              <p:pRg st="2" end="2"/>
                                            </p:txEl>
                                          </p:spTgt>
                                        </p:tgtEl>
                                      </p:cBhvr>
                                    </p:animEffect>
                                    <p:anim calcmode="lin" valueType="num">
                                      <p:cBhvr>
                                        <p:cTn id="29" dur="2000" fill="hold"/>
                                        <p:tgtEl>
                                          <p:spTgt spid="4">
                                            <p:txEl>
                                              <p:pRg st="2" end="2"/>
                                            </p:txEl>
                                          </p:spTgt>
                                        </p:tgtEl>
                                        <p:attrNameLst>
                                          <p:attrName>ppt_w</p:attrName>
                                        </p:attrNameLst>
                                      </p:cBhvr>
                                      <p:tavLst>
                                        <p:tav tm="0" fmla="#ppt_w*sin(2.5*pi*$)">
                                          <p:val>
                                            <p:fltVal val="0"/>
                                          </p:val>
                                        </p:tav>
                                        <p:tav tm="100000">
                                          <p:val>
                                            <p:fltVal val="1"/>
                                          </p:val>
                                        </p:tav>
                                      </p:tavLst>
                                    </p:anim>
                                    <p:anim calcmode="lin" valueType="num">
                                      <p:cBhvr>
                                        <p:cTn id="30" dur="20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2000"/>
                                        <p:tgtEl>
                                          <p:spTgt spid="4">
                                            <p:txEl>
                                              <p:pRg st="3" end="3"/>
                                            </p:txEl>
                                          </p:spTgt>
                                        </p:tgtEl>
                                      </p:cBhvr>
                                    </p:animEffect>
                                    <p:anim calcmode="lin" valueType="num">
                                      <p:cBhvr>
                                        <p:cTn id="36" dur="20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37" dur="20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fltVal val="0"/>
                                          </p:val>
                                        </p:tav>
                                        <p:tav tm="100000">
                                          <p:val>
                                            <p:strVal val="#ppt_w"/>
                                          </p:val>
                                        </p:tav>
                                      </p:tavLst>
                                    </p:anim>
                                    <p:anim calcmode="lin" valueType="num">
                                      <p:cBhvr>
                                        <p:cTn id="43" dur="1000" fill="hold"/>
                                        <p:tgtEl>
                                          <p:spTgt spid="8"/>
                                        </p:tgtEl>
                                        <p:attrNameLst>
                                          <p:attrName>ppt_h</p:attrName>
                                        </p:attrNameLst>
                                      </p:cBhvr>
                                      <p:tavLst>
                                        <p:tav tm="0">
                                          <p:val>
                                            <p:fltVal val="0"/>
                                          </p:val>
                                        </p:tav>
                                        <p:tav tm="100000">
                                          <p:val>
                                            <p:strVal val="#ppt_h"/>
                                          </p:val>
                                        </p:tav>
                                      </p:tavLst>
                                    </p:anim>
                                    <p:anim calcmode="lin" valueType="num">
                                      <p:cBhvr>
                                        <p:cTn id="44" dur="1000" fill="hold"/>
                                        <p:tgtEl>
                                          <p:spTgt spid="8"/>
                                        </p:tgtEl>
                                        <p:attrNameLst>
                                          <p:attrName>style.rotation</p:attrName>
                                        </p:attrNameLst>
                                      </p:cBhvr>
                                      <p:tavLst>
                                        <p:tav tm="0">
                                          <p:val>
                                            <p:fltVal val="90"/>
                                          </p:val>
                                        </p:tav>
                                        <p:tav tm="100000">
                                          <p:val>
                                            <p:fltVal val="0"/>
                                          </p:val>
                                        </p:tav>
                                      </p:tavLst>
                                    </p:anim>
                                    <p:animEffect transition="in" filter="fade">
                                      <p:cBhvr>
                                        <p:cTn id="45" dur="1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randombar(horizontal)">
                                      <p:cBhvr>
                                        <p:cTn id="50" dur="5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circle(in)">
                                      <p:cBhvr>
                                        <p:cTn id="5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lgn="ctr">
              <a:spcBef>
                <a:spcPts val="1000"/>
              </a:spcBef>
            </a:pP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Roboto"/>
              </a:rPr>
              <a:t>How these things will help </a:t>
            </a:r>
            <a:r>
              <a:rPr lang="en-US"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Roboto"/>
              </a:rPr>
              <a:t>me</a:t>
            </a:r>
            <a:r>
              <a:rPr lang="bg-BG"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Roboto"/>
              </a:rPr>
              <a:t/>
            </a:r>
            <a:br>
              <a:rPr lang="bg-BG"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Roboto"/>
              </a:rPr>
            </a:br>
            <a:r>
              <a:rPr lang="en-US"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Roboto"/>
              </a:rPr>
              <a:t> </a:t>
            </a: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Roboto"/>
              </a:rPr>
              <a:t>in the future</a:t>
            </a:r>
            <a:r>
              <a:rPr lang="bg-BG"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Roboto"/>
              </a:rPr>
              <a:t>?</a:t>
            </a:r>
            <a:r>
              <a:rPr lang="bg-BG" sz="2800" dirty="0">
                <a:solidFill>
                  <a:prstClr val="white"/>
                </a:solidFill>
                <a:latin typeface="Roboto"/>
              </a:rPr>
              <a:t/>
            </a:r>
            <a:br>
              <a:rPr lang="bg-BG" sz="2800" dirty="0">
                <a:solidFill>
                  <a:prstClr val="white"/>
                </a:solidFill>
                <a:latin typeface="Roboto"/>
              </a:rPr>
            </a:br>
            <a:endParaRPr lang="bg-BG"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664608" y="4639002"/>
            <a:ext cx="2151688" cy="1534771"/>
          </a:xfrm>
          <a:prstGeom prst="rect">
            <a:avLst/>
          </a:prstGeom>
          <a:ln>
            <a:noFill/>
          </a:ln>
          <a:effectLst>
            <a:outerShdw blurRad="190500" algn="tl" rotWithShape="0">
              <a:srgbClr val="000000">
                <a:alpha val="70000"/>
              </a:srgbClr>
            </a:outerShdw>
          </a:effectLst>
        </p:spPr>
      </p:pic>
      <p:sp>
        <p:nvSpPr>
          <p:cNvPr id="4" name="Content Placeholder 3"/>
          <p:cNvSpPr>
            <a:spLocks noGrp="1"/>
          </p:cNvSpPr>
          <p:nvPr>
            <p:ph sz="half" idx="2"/>
          </p:nvPr>
        </p:nvSpPr>
        <p:spPr>
          <a:xfrm>
            <a:off x="6526689" y="1955410"/>
            <a:ext cx="4305433" cy="450501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lgn="ctr">
              <a:buNone/>
            </a:pPr>
            <a:endParaRPr lang="bg-BG" sz="2400" dirty="0" smtClean="0">
              <a:latin typeface="Georgia" panose="02040502050405020303" pitchFamily="18" charset="0"/>
            </a:endParaRPr>
          </a:p>
          <a:p>
            <a:pPr marL="0" indent="0" algn="ctr">
              <a:buNone/>
            </a:pPr>
            <a:r>
              <a:rPr lang="en-US" sz="2400" dirty="0" smtClean="0">
                <a:latin typeface="Georgia" panose="02040502050405020303" pitchFamily="18" charset="0"/>
              </a:rPr>
              <a:t>The </a:t>
            </a:r>
            <a:r>
              <a:rPr lang="en-US" sz="2400" dirty="0">
                <a:latin typeface="Georgia" panose="02040502050405020303" pitchFamily="18" charset="0"/>
              </a:rPr>
              <a:t>implementation and the various training programs will be of great benefit to me in building a career. We all have a better chance of growing up to be successful and already great educated people. Also the opportunity to travel freely and achieve our goals.</a:t>
            </a:r>
            <a:endParaRPr lang="bg-BG" sz="2400" dirty="0">
              <a:latin typeface="Georgia" panose="02040502050405020303"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106" y="4319948"/>
            <a:ext cx="2594306" cy="16517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p:cNvPicPr>
            <a:picLocks noChangeAspect="1"/>
          </p:cNvPicPr>
          <p:nvPr/>
        </p:nvPicPr>
        <p:blipFill>
          <a:blip r:embed="rId4" cstate="print"/>
          <a:stretch>
            <a:fillRect/>
          </a:stretch>
        </p:blipFill>
        <p:spPr>
          <a:xfrm>
            <a:off x="1495209" y="1971401"/>
            <a:ext cx="3414056" cy="3798137"/>
          </a:xfrm>
          <a:prstGeom prst="rect">
            <a:avLst/>
          </a:prstGeom>
        </p:spPr>
      </p:pic>
    </p:spTree>
    <p:extLst>
      <p:ext uri="{BB962C8B-B14F-4D97-AF65-F5344CB8AC3E}">
        <p14:creationId xmlns:p14="http://schemas.microsoft.com/office/powerpoint/2010/main" val="150068230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wheel(1)">
                                      <p:cBhvr>
                                        <p:cTn id="13" dur="2000"/>
                                        <p:tgtEl>
                                          <p:spTgt spid="4">
                                            <p:bg/>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heel(1)">
                                      <p:cBhvr>
                                        <p:cTn id="18" dur="2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anim calcmode="lin" valueType="num">
                                      <p:cBhvr>
                                        <p:cTn id="24" dur="2000" fill="hold"/>
                                        <p:tgtEl>
                                          <p:spTgt spid="9"/>
                                        </p:tgtEl>
                                        <p:attrNameLst>
                                          <p:attrName>ppt_w</p:attrName>
                                        </p:attrNameLst>
                                      </p:cBhvr>
                                      <p:tavLst>
                                        <p:tav tm="0" fmla="#ppt_w*sin(2.5*pi*$)">
                                          <p:val>
                                            <p:fltVal val="0"/>
                                          </p:val>
                                        </p:tav>
                                        <p:tav tm="100000">
                                          <p:val>
                                            <p:fltVal val="1"/>
                                          </p:val>
                                        </p:tav>
                                      </p:tavLst>
                                    </p:anim>
                                    <p:anim calcmode="lin" valueType="num">
                                      <p:cBhvr>
                                        <p:cTn id="25" dur="2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lgn="ctr">
              <a:spcBef>
                <a:spcPts val="1000"/>
              </a:spcBef>
            </a:pPr>
            <a:r>
              <a:rPr lang="en-US" sz="3600" b="1" dirty="0">
                <a:ln w="6600">
                  <a:solidFill>
                    <a:schemeClr val="accent2"/>
                  </a:solidFill>
                  <a:prstDash val="solid"/>
                </a:ln>
                <a:solidFill>
                  <a:srgbClr val="FFFFFF"/>
                </a:solidFill>
                <a:effectLst>
                  <a:outerShdw dist="38100" dir="2700000" algn="tl" rotWithShape="0">
                    <a:schemeClr val="accent2"/>
                  </a:outerShdw>
                </a:effectLst>
                <a:latin typeface="Roboto"/>
              </a:rPr>
              <a:t>What are the </a:t>
            </a:r>
            <a:r>
              <a:rPr lang="en-US" sz="3600" b="1" dirty="0" smtClean="0">
                <a:ln w="6600">
                  <a:solidFill>
                    <a:schemeClr val="accent2"/>
                  </a:solidFill>
                  <a:prstDash val="solid"/>
                </a:ln>
                <a:solidFill>
                  <a:srgbClr val="FFFFFF"/>
                </a:solidFill>
                <a:effectLst>
                  <a:outerShdw dist="38100" dir="2700000" algn="tl" rotWithShape="0">
                    <a:schemeClr val="accent2"/>
                  </a:outerShdw>
                </a:effectLst>
                <a:latin typeface="Roboto"/>
              </a:rPr>
              <a:t>benefits</a:t>
            </a:r>
            <a:r>
              <a:rPr lang="en-US" sz="3600" b="1" dirty="0">
                <a:ln w="6600">
                  <a:solidFill>
                    <a:schemeClr val="accent2"/>
                  </a:solidFill>
                  <a:prstDash val="solid"/>
                </a:ln>
                <a:solidFill>
                  <a:srgbClr val="FFFFFF"/>
                </a:solidFill>
                <a:effectLst>
                  <a:outerShdw dist="38100" dir="2700000" algn="tl" rotWithShape="0">
                    <a:schemeClr val="accent2"/>
                  </a:outerShdw>
                </a:effectLst>
                <a:latin typeface="Roboto"/>
              </a:rPr>
              <a:t> </a:t>
            </a:r>
            <a:r>
              <a:rPr lang="en-US" sz="3600" b="1" dirty="0" smtClean="0">
                <a:ln w="6600">
                  <a:solidFill>
                    <a:schemeClr val="accent2"/>
                  </a:solidFill>
                  <a:prstDash val="solid"/>
                </a:ln>
                <a:solidFill>
                  <a:srgbClr val="FFFFFF"/>
                </a:solidFill>
                <a:effectLst>
                  <a:outerShdw dist="38100" dir="2700000" algn="tl" rotWithShape="0">
                    <a:schemeClr val="accent2"/>
                  </a:outerShdw>
                </a:effectLst>
                <a:latin typeface="Roboto"/>
              </a:rPr>
              <a:t>of Europe</a:t>
            </a:r>
            <a:br>
              <a:rPr lang="en-US" sz="3600" b="1" dirty="0" smtClean="0">
                <a:ln w="6600">
                  <a:solidFill>
                    <a:schemeClr val="accent2"/>
                  </a:solidFill>
                  <a:prstDash val="solid"/>
                </a:ln>
                <a:solidFill>
                  <a:srgbClr val="FFFFFF"/>
                </a:solidFill>
                <a:effectLst>
                  <a:outerShdw dist="38100" dir="2700000" algn="tl" rotWithShape="0">
                    <a:schemeClr val="accent2"/>
                  </a:outerShdw>
                </a:effectLst>
                <a:latin typeface="Roboto"/>
              </a:rPr>
            </a:br>
            <a:r>
              <a:rPr lang="en-US" sz="3600" b="1" dirty="0" smtClean="0">
                <a:ln w="6600">
                  <a:solidFill>
                    <a:schemeClr val="accent2"/>
                  </a:solidFill>
                  <a:prstDash val="solid"/>
                </a:ln>
                <a:solidFill>
                  <a:srgbClr val="FFFFFF"/>
                </a:solidFill>
                <a:effectLst>
                  <a:outerShdw dist="38100" dir="2700000" algn="tl" rotWithShape="0">
                    <a:schemeClr val="accent2"/>
                  </a:outerShdw>
                </a:effectLst>
                <a:latin typeface="Roboto"/>
              </a:rPr>
              <a:t> </a:t>
            </a:r>
            <a:r>
              <a:rPr lang="en-US" sz="3600" b="1" dirty="0">
                <a:ln w="6600">
                  <a:solidFill>
                    <a:schemeClr val="accent2"/>
                  </a:solidFill>
                  <a:prstDash val="solid"/>
                </a:ln>
                <a:solidFill>
                  <a:srgbClr val="FFFFFF"/>
                </a:solidFill>
                <a:effectLst>
                  <a:outerShdw dist="38100" dir="2700000" algn="tl" rotWithShape="0">
                    <a:schemeClr val="accent2"/>
                  </a:outerShdw>
                </a:effectLst>
                <a:latin typeface="Roboto"/>
              </a:rPr>
              <a:t>and the EU</a:t>
            </a:r>
            <a:r>
              <a:rPr lang="bg-BG" sz="3600" b="1" dirty="0">
                <a:ln w="6600">
                  <a:solidFill>
                    <a:schemeClr val="accent2"/>
                  </a:solidFill>
                  <a:prstDash val="solid"/>
                </a:ln>
                <a:solidFill>
                  <a:srgbClr val="FFFFFF"/>
                </a:solidFill>
                <a:effectLst>
                  <a:outerShdw dist="38100" dir="2700000" algn="tl" rotWithShape="0">
                    <a:schemeClr val="accent2"/>
                  </a:outerShdw>
                </a:effectLst>
                <a:latin typeface="Roboto"/>
              </a:rPr>
              <a:t>?</a:t>
            </a:r>
            <a:r>
              <a:rPr lang="bg-BG" sz="2800" dirty="0">
                <a:solidFill>
                  <a:prstClr val="white"/>
                </a:solidFill>
                <a:latin typeface="Roboto"/>
              </a:rPr>
              <a:t/>
            </a:r>
            <a:br>
              <a:rPr lang="bg-BG" sz="2800" dirty="0">
                <a:solidFill>
                  <a:prstClr val="white"/>
                </a:solidFill>
                <a:latin typeface="Roboto"/>
              </a:rPr>
            </a:br>
            <a:endParaRPr lang="bg-BG" dirty="0"/>
          </a:p>
        </p:txBody>
      </p:sp>
      <p:sp>
        <p:nvSpPr>
          <p:cNvPr id="3" name="Content Placeholder 2"/>
          <p:cNvSpPr>
            <a:spLocks noGrp="1"/>
          </p:cNvSpPr>
          <p:nvPr>
            <p:ph sz="half" idx="1"/>
          </p:nvPr>
        </p:nvSpPr>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lvl="0">
              <a:spcAft>
                <a:spcPct val="1000"/>
              </a:spcAft>
              <a:buClr>
                <a:srgbClr val="1E5155">
                  <a:lumMod val="40000"/>
                  <a:lumOff val="60000"/>
                </a:srgbClr>
              </a:buClr>
              <a:buFont typeface="Arial" panose="020B0604020202020204" pitchFamily="34" charset="0"/>
              <a:buChar char="•"/>
            </a:pPr>
            <a:endParaRPr lang="bg-BG" sz="1600" b="1" dirty="0" smtClean="0">
              <a:latin typeface="Georgia" panose="02040502050405020303" pitchFamily="18" charset="0"/>
            </a:endParaRPr>
          </a:p>
          <a:p>
            <a:pPr lvl="0">
              <a:spcAft>
                <a:spcPct val="1000"/>
              </a:spcAft>
              <a:buClr>
                <a:srgbClr val="1E5155">
                  <a:lumMod val="40000"/>
                  <a:lumOff val="60000"/>
                </a:srgbClr>
              </a:buClr>
              <a:buFont typeface="Arial" panose="020B0604020202020204" pitchFamily="34" charset="0"/>
              <a:buChar char="•"/>
            </a:pPr>
            <a:r>
              <a:rPr lang="en-US" sz="1600" b="1" dirty="0" smtClean="0">
                <a:latin typeface="Georgia" panose="02040502050405020303" pitchFamily="18" charset="0"/>
              </a:rPr>
              <a:t>You </a:t>
            </a:r>
            <a:r>
              <a:rPr lang="en-US" sz="1600" b="1" dirty="0">
                <a:latin typeface="Georgia" panose="02040502050405020303" pitchFamily="18" charset="0"/>
              </a:rPr>
              <a:t>can use your phone and online services at no extra cost</a:t>
            </a:r>
            <a:r>
              <a:rPr lang="en-US" sz="1600" dirty="0">
                <a:latin typeface="Georgia" panose="02040502050405020303" pitchFamily="18" charset="0"/>
              </a:rPr>
              <a:t> wherever you are in the EU. You can also access your online video and music streaming services across the EU, safe in the knowledge that your personal data is protected under EU law.</a:t>
            </a:r>
          </a:p>
          <a:p>
            <a:pPr lvl="0">
              <a:spcAft>
                <a:spcPct val="1000"/>
              </a:spcAft>
              <a:buClr>
                <a:srgbClr val="1E5155">
                  <a:lumMod val="40000"/>
                  <a:lumOff val="60000"/>
                </a:srgbClr>
              </a:buClr>
              <a:buFont typeface="Arial" panose="020B0604020202020204" pitchFamily="34" charset="0"/>
              <a:buChar char="•"/>
            </a:pPr>
            <a:r>
              <a:rPr lang="en-US" sz="1600" b="1" dirty="0">
                <a:latin typeface="Georgia" panose="02040502050405020303" pitchFamily="18" charset="0"/>
              </a:rPr>
              <a:t>Your rights are protected while you're travelling:</a:t>
            </a:r>
            <a:r>
              <a:rPr lang="en-US" sz="1600" dirty="0">
                <a:latin typeface="Georgia" panose="02040502050405020303" pitchFamily="18" charset="0"/>
              </a:rPr>
              <a:t> EU rules protect your rights in the event of delays or cancellations. Whether travelling by plane, train, boat or bus, you are entitled to fair treatment.</a:t>
            </a:r>
          </a:p>
          <a:p>
            <a:endParaRPr lang="bg-BG"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933641" y="1853248"/>
            <a:ext cx="3558273" cy="2002963"/>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1255" y="4116253"/>
            <a:ext cx="2752579" cy="183505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35438" y="4550004"/>
            <a:ext cx="2730135" cy="17063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0562679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circle(in)">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anim calcmode="lin" valueType="num">
                                      <p:cBhvr>
                                        <p:cTn id="33" dur="2000" fill="hold"/>
                                        <p:tgtEl>
                                          <p:spTgt spid="6"/>
                                        </p:tgtEl>
                                        <p:attrNameLst>
                                          <p:attrName>ppt_w</p:attrName>
                                        </p:attrNameLst>
                                      </p:cBhvr>
                                      <p:tavLst>
                                        <p:tav tm="0" fmla="#ppt_w*sin(2.5*pi*$)">
                                          <p:val>
                                            <p:fltVal val="0"/>
                                          </p:val>
                                        </p:tav>
                                        <p:tav tm="100000">
                                          <p:val>
                                            <p:fltVal val="1"/>
                                          </p:val>
                                        </p:tav>
                                      </p:tavLst>
                                    </p:anim>
                                    <p:anim calcmode="lin" valueType="num">
                                      <p:cBhvr>
                                        <p:cTn id="3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randombar(horizontal)">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03383" y="407634"/>
            <a:ext cx="4396339" cy="2680237"/>
          </a:xfrm>
        </p:spPr>
        <p:style>
          <a:lnRef idx="3">
            <a:schemeClr val="lt1"/>
          </a:lnRef>
          <a:fillRef idx="1">
            <a:schemeClr val="accent3"/>
          </a:fillRef>
          <a:effectRef idx="1">
            <a:schemeClr val="accent3"/>
          </a:effectRef>
          <a:fontRef idx="minor">
            <a:schemeClr val="lt1"/>
          </a:fontRef>
        </p:style>
        <p:txBody>
          <a:bodyPr/>
          <a:lstStyle/>
          <a:p>
            <a:pPr>
              <a:buFont typeface="Wingdings" panose="05000000000000000000" pitchFamily="2" charset="2"/>
              <a:buChar char="Ø"/>
            </a:pPr>
            <a:r>
              <a:rPr lang="en-US" b="1" dirty="0">
                <a:latin typeface="Georgia" panose="02040502050405020303" pitchFamily="18" charset="0"/>
              </a:rPr>
              <a:t>You can benefit from training and support for your business:</a:t>
            </a:r>
            <a:r>
              <a:rPr lang="en-US" dirty="0">
                <a:latin typeface="Georgia" panose="02040502050405020303" pitchFamily="18" charset="0"/>
              </a:rPr>
              <a:t> EU programmes like Erasmus+ help you get training to make the most of your career. The EU also helps you get the most out of your business – from finance to coaching, and from business networks to exchange schemes.</a:t>
            </a:r>
            <a:endParaRPr lang="bg-BG" dirty="0">
              <a:latin typeface="Georgia" panose="02040502050405020303" pitchFamily="18" charset="0"/>
            </a:endParaRPr>
          </a:p>
        </p:txBody>
      </p:sp>
      <p:sp>
        <p:nvSpPr>
          <p:cNvPr id="4" name="Content Placeholder 3"/>
          <p:cNvSpPr>
            <a:spLocks noGrp="1"/>
          </p:cNvSpPr>
          <p:nvPr>
            <p:ph sz="half" idx="2"/>
          </p:nvPr>
        </p:nvSpPr>
        <p:spPr>
          <a:xfrm>
            <a:off x="7223760" y="2642553"/>
            <a:ext cx="4396341" cy="2009471"/>
          </a:xfrm>
        </p:spPr>
        <p:style>
          <a:lnRef idx="3">
            <a:schemeClr val="lt1"/>
          </a:lnRef>
          <a:fillRef idx="1">
            <a:schemeClr val="accent4"/>
          </a:fillRef>
          <a:effectRef idx="1">
            <a:schemeClr val="accent4"/>
          </a:effectRef>
          <a:fontRef idx="minor">
            <a:schemeClr val="lt1"/>
          </a:fontRef>
        </p:style>
        <p:txBody>
          <a:bodyPr/>
          <a:lstStyle/>
          <a:p>
            <a:pPr>
              <a:buFont typeface="Wingdings" panose="05000000000000000000" pitchFamily="2" charset="2"/>
              <a:buChar char="Ø"/>
            </a:pPr>
            <a:r>
              <a:rPr lang="en-US" b="1" dirty="0">
                <a:latin typeface="Georgia" panose="02040502050405020303" pitchFamily="18" charset="0"/>
              </a:rPr>
              <a:t>As a worker, you're protected from unfair treatment in the workplace</a:t>
            </a:r>
            <a:r>
              <a:rPr lang="en-US" dirty="0">
                <a:latin typeface="Georgia" panose="02040502050405020303" pitchFamily="18" charset="0"/>
              </a:rPr>
              <a:t> under the EU Charter of Fundamental Rights. This bans discrimination, including in the areas of pay and dismissals.</a:t>
            </a:r>
            <a:endParaRPr lang="bg-BG" dirty="0">
              <a:latin typeface="Georgia" panose="02040502050405020303" pitchFamily="18" charset="0"/>
            </a:endParaRPr>
          </a:p>
        </p:txBody>
      </p:sp>
      <p:sp>
        <p:nvSpPr>
          <p:cNvPr id="5" name="TextBox 4"/>
          <p:cNvSpPr txBox="1"/>
          <p:nvPr/>
        </p:nvSpPr>
        <p:spPr>
          <a:xfrm>
            <a:off x="1376176" y="4780804"/>
            <a:ext cx="4642338" cy="1477328"/>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285750" indent="-285750">
              <a:buFont typeface="Wingdings" panose="05000000000000000000" pitchFamily="2" charset="2"/>
              <a:buChar char="Ø"/>
            </a:pPr>
            <a:r>
              <a:rPr lang="en-US" b="1" i="0" u="none" strike="noStrike" dirty="0" smtClean="0">
                <a:effectLst/>
                <a:latin typeface="Georgia" panose="02040502050405020303" pitchFamily="18" charset="0"/>
              </a:rPr>
              <a:t>As an EU citizen, you're protected against the downsides of globalisation</a:t>
            </a:r>
            <a:r>
              <a:rPr lang="en-US" b="0" i="0" u="none" strike="noStrike" dirty="0" smtClean="0">
                <a:effectLst/>
                <a:latin typeface="Georgia" panose="02040502050405020303" pitchFamily="18" charset="0"/>
              </a:rPr>
              <a:t> by EU support for small businesses and rules to make sure that big companies pay their fair share of tax</a:t>
            </a:r>
            <a:r>
              <a:rPr lang="en-US" b="0" i="0" u="none" strike="noStrike" dirty="0" smtClean="0">
                <a:solidFill>
                  <a:srgbClr val="333333"/>
                </a:solidFill>
                <a:effectLst/>
                <a:latin typeface="Arial" panose="020B0604020202020204" pitchFamily="34" charset="0"/>
              </a:rPr>
              <a:t>.</a:t>
            </a:r>
            <a:endParaRPr lang="bg-BG"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3766" y="604581"/>
            <a:ext cx="2806505" cy="174003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1552" y="3317979"/>
            <a:ext cx="1591587" cy="121272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3288" y="4949963"/>
            <a:ext cx="2857294" cy="16037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1670" y="2759917"/>
            <a:ext cx="1770783" cy="1770783"/>
          </a:xfrm>
          <a:prstGeom prst="ellipse">
            <a:avLst/>
          </a:prstGeom>
          <a:ln>
            <a:noFill/>
          </a:ln>
          <a:effectLst>
            <a:softEdge rad="112500"/>
          </a:effectLst>
        </p:spPr>
      </p:pic>
    </p:spTree>
    <p:extLst>
      <p:ext uri="{BB962C8B-B14F-4D97-AF65-F5344CB8AC3E}">
        <p14:creationId xmlns:p14="http://schemas.microsoft.com/office/powerpoint/2010/main" val="3433627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
                                            <p:bg/>
                                          </p:spTgt>
                                        </p:tgtEl>
                                        <p:attrNameLst>
                                          <p:attrName>style.visibility</p:attrName>
                                        </p:attrNameLst>
                                      </p:cBhvr>
                                      <p:to>
                                        <p:strVal val="visible"/>
                                      </p:to>
                                    </p:set>
                                    <p:anim calcmode="lin" valueType="num">
                                      <p:cBhvr>
                                        <p:cTn id="17" dur="1000" fill="hold"/>
                                        <p:tgtEl>
                                          <p:spTgt spid="4">
                                            <p:bg/>
                                          </p:spTgt>
                                        </p:tgtEl>
                                        <p:attrNameLst>
                                          <p:attrName>ppt_w</p:attrName>
                                        </p:attrNameLst>
                                      </p:cBhvr>
                                      <p:tavLst>
                                        <p:tav tm="0">
                                          <p:val>
                                            <p:fltVal val="0"/>
                                          </p:val>
                                        </p:tav>
                                        <p:tav tm="100000">
                                          <p:val>
                                            <p:strVal val="#ppt_w"/>
                                          </p:val>
                                        </p:tav>
                                      </p:tavLst>
                                    </p:anim>
                                    <p:anim calcmode="lin" valueType="num">
                                      <p:cBhvr>
                                        <p:cTn id="18" dur="1000" fill="hold"/>
                                        <p:tgtEl>
                                          <p:spTgt spid="4">
                                            <p:bg/>
                                          </p:spTgt>
                                        </p:tgtEl>
                                        <p:attrNameLst>
                                          <p:attrName>ppt_h</p:attrName>
                                        </p:attrNameLst>
                                      </p:cBhvr>
                                      <p:tavLst>
                                        <p:tav tm="0">
                                          <p:val>
                                            <p:fltVal val="0"/>
                                          </p:val>
                                        </p:tav>
                                        <p:tav tm="100000">
                                          <p:val>
                                            <p:strVal val="#ppt_h"/>
                                          </p:val>
                                        </p:tav>
                                      </p:tavLst>
                                    </p:anim>
                                    <p:anim calcmode="lin" valueType="num">
                                      <p:cBhvr>
                                        <p:cTn id="19" dur="1000" fill="hold"/>
                                        <p:tgtEl>
                                          <p:spTgt spid="4">
                                            <p:bg/>
                                          </p:spTgt>
                                        </p:tgtEl>
                                        <p:attrNameLst>
                                          <p:attrName>style.rotation</p:attrName>
                                        </p:attrNameLst>
                                      </p:cBhvr>
                                      <p:tavLst>
                                        <p:tav tm="0">
                                          <p:val>
                                            <p:fltVal val="90"/>
                                          </p:val>
                                        </p:tav>
                                        <p:tav tm="100000">
                                          <p:val>
                                            <p:fltVal val="0"/>
                                          </p:val>
                                        </p:tav>
                                      </p:tavLst>
                                    </p:anim>
                                    <p:animEffect transition="in" filter="fade">
                                      <p:cBhvr>
                                        <p:cTn id="20" dur="1000"/>
                                        <p:tgtEl>
                                          <p:spTgt spid="4">
                                            <p:bg/>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p:cTn id="25"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in)">
                                      <p:cBhvr>
                                        <p:cTn id="39" dur="2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heel(1)">
                                      <p:cBhvr>
                                        <p:cTn id="44" dur="2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1000" fill="hold"/>
                                        <p:tgtEl>
                                          <p:spTgt spid="8"/>
                                        </p:tgtEl>
                                        <p:attrNameLst>
                                          <p:attrName>ppt_w</p:attrName>
                                        </p:attrNameLst>
                                      </p:cBhvr>
                                      <p:tavLst>
                                        <p:tav tm="0">
                                          <p:val>
                                            <p:fltVal val="0"/>
                                          </p:val>
                                        </p:tav>
                                        <p:tav tm="100000">
                                          <p:val>
                                            <p:strVal val="#ppt_w"/>
                                          </p:val>
                                        </p:tav>
                                      </p:tavLst>
                                    </p:anim>
                                    <p:anim calcmode="lin" valueType="num">
                                      <p:cBhvr>
                                        <p:cTn id="50" dur="1000" fill="hold"/>
                                        <p:tgtEl>
                                          <p:spTgt spid="8"/>
                                        </p:tgtEl>
                                        <p:attrNameLst>
                                          <p:attrName>ppt_h</p:attrName>
                                        </p:attrNameLst>
                                      </p:cBhvr>
                                      <p:tavLst>
                                        <p:tav tm="0">
                                          <p:val>
                                            <p:fltVal val="0"/>
                                          </p:val>
                                        </p:tav>
                                        <p:tav tm="100000">
                                          <p:val>
                                            <p:strVal val="#ppt_h"/>
                                          </p:val>
                                        </p:tav>
                                      </p:tavLst>
                                    </p:anim>
                                    <p:anim calcmode="lin" valueType="num">
                                      <p:cBhvr>
                                        <p:cTn id="51" dur="1000" fill="hold"/>
                                        <p:tgtEl>
                                          <p:spTgt spid="8"/>
                                        </p:tgtEl>
                                        <p:attrNameLst>
                                          <p:attrName>style.rotation</p:attrName>
                                        </p:attrNameLst>
                                      </p:cBhvr>
                                      <p:tavLst>
                                        <p:tav tm="0">
                                          <p:val>
                                            <p:fltVal val="90"/>
                                          </p:val>
                                        </p:tav>
                                        <p:tav tm="100000">
                                          <p:val>
                                            <p:fltVal val="0"/>
                                          </p:val>
                                        </p:tav>
                                      </p:tavLst>
                                    </p:anim>
                                    <p:animEffect transition="in" filter="fade">
                                      <p:cBhvr>
                                        <p:cTn id="52" dur="10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circle(in)">
                                      <p:cBhvr>
                                        <p:cTn id="5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build="p"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342900" lvl="0" indent="-342900" algn="ctr">
              <a:spcBef>
                <a:spcPts val="1000"/>
              </a:spcBef>
            </a:pP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Roboto"/>
              </a:rPr>
              <a:t>Why do I feel like my Europe</a:t>
            </a:r>
            <a:r>
              <a:rPr lang="bg-BG"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Roboto"/>
              </a:rPr>
              <a:t>?</a:t>
            </a:r>
            <a:r>
              <a:rPr lang="bg-BG" sz="2800" dirty="0">
                <a:solidFill>
                  <a:prstClr val="white"/>
                </a:solidFill>
              </a:rPr>
              <a:t/>
            </a:r>
            <a:br>
              <a:rPr lang="bg-BG" sz="2800" dirty="0">
                <a:solidFill>
                  <a:prstClr val="white"/>
                </a:solidFill>
              </a:rPr>
            </a:br>
            <a:endParaRPr lang="bg-BG"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7434" y="1614097"/>
            <a:ext cx="3179762" cy="2123153"/>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6189066" y="2056093"/>
            <a:ext cx="4396341" cy="4200245"/>
          </a:xfrm>
        </p:spPr>
        <p:style>
          <a:lnRef idx="3">
            <a:schemeClr val="lt1"/>
          </a:lnRef>
          <a:fillRef idx="1">
            <a:schemeClr val="accent1"/>
          </a:fillRef>
          <a:effectRef idx="1">
            <a:schemeClr val="accent1"/>
          </a:effectRef>
          <a:fontRef idx="minor">
            <a:schemeClr val="lt1"/>
          </a:fontRef>
        </p:style>
        <p:txBody>
          <a:bodyPr>
            <a:noAutofit/>
          </a:bodyPr>
          <a:lstStyle/>
          <a:p>
            <a:pPr marL="0" indent="0" algn="ctr">
              <a:buNone/>
            </a:pPr>
            <a:r>
              <a:rPr lang="en-US" sz="2700" dirty="0">
                <a:latin typeface="Georgia" panose="02040502050405020303" pitchFamily="18" charset="0"/>
              </a:rPr>
              <a:t>Because we are part of Europe and it is one that gives us a chance to develop. There is equality between countries and support that makes us feel at ease and have self-confidence and motivation for our future.</a:t>
            </a:r>
            <a:endParaRPr lang="bg-BG" sz="2700" dirty="0">
              <a:latin typeface="Georgia" panose="02040502050405020303" pitchFamily="18"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7196" y="4053582"/>
            <a:ext cx="2044991" cy="23715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5-Point Star 7"/>
          <p:cNvSpPr/>
          <p:nvPr/>
        </p:nvSpPr>
        <p:spPr>
          <a:xfrm>
            <a:off x="4768948" y="1853248"/>
            <a:ext cx="379827" cy="35538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5-Point Star 8"/>
          <p:cNvSpPr/>
          <p:nvPr/>
        </p:nvSpPr>
        <p:spPr>
          <a:xfrm>
            <a:off x="1899138" y="4318782"/>
            <a:ext cx="506437" cy="42203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0" name="5-Point Star 9"/>
          <p:cNvSpPr/>
          <p:nvPr/>
        </p:nvSpPr>
        <p:spPr>
          <a:xfrm>
            <a:off x="759655" y="5401994"/>
            <a:ext cx="872197" cy="675249"/>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1" name="5-Point Star 10"/>
          <p:cNvSpPr/>
          <p:nvPr/>
        </p:nvSpPr>
        <p:spPr>
          <a:xfrm>
            <a:off x="11082286" y="1614097"/>
            <a:ext cx="734576" cy="594531"/>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2" name="5-Point Star 11"/>
          <p:cNvSpPr/>
          <p:nvPr/>
        </p:nvSpPr>
        <p:spPr>
          <a:xfrm>
            <a:off x="4958861" y="3179298"/>
            <a:ext cx="342771" cy="323557"/>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3" name="5-Point Star 12"/>
          <p:cNvSpPr/>
          <p:nvPr/>
        </p:nvSpPr>
        <p:spPr>
          <a:xfrm>
            <a:off x="4036686" y="2419643"/>
            <a:ext cx="282096" cy="25603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4" name="5-Point Star 13"/>
          <p:cNvSpPr/>
          <p:nvPr/>
        </p:nvSpPr>
        <p:spPr>
          <a:xfrm>
            <a:off x="2771335" y="5239366"/>
            <a:ext cx="379828" cy="345508"/>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5" name="5-Point Star 14"/>
          <p:cNvSpPr/>
          <p:nvPr/>
        </p:nvSpPr>
        <p:spPr>
          <a:xfrm>
            <a:off x="858129" y="452718"/>
            <a:ext cx="661182" cy="579847"/>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6" name="5-Point Star 15"/>
          <p:cNvSpPr/>
          <p:nvPr/>
        </p:nvSpPr>
        <p:spPr>
          <a:xfrm>
            <a:off x="9186203" y="491802"/>
            <a:ext cx="675249" cy="555900"/>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31973853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wipe(down)">
                                      <p:cBhvr>
                                        <p:cTn id="12" dur="580">
                                          <p:stCondLst>
                                            <p:cond delay="0"/>
                                          </p:stCondLst>
                                        </p:cTn>
                                        <p:tgtEl>
                                          <p:spTgt spid="4">
                                            <p:bg/>
                                          </p:spTgt>
                                        </p:tgtEl>
                                      </p:cBhvr>
                                    </p:animEffect>
                                    <p:anim calcmode="lin" valueType="num">
                                      <p:cBhvr>
                                        <p:cTn id="13" dur="1822" tmFilter="0,0; 0.14,0.36; 0.43,0.73; 0.71,0.91; 1.0,1.0">
                                          <p:stCondLst>
                                            <p:cond delay="0"/>
                                          </p:stCondLst>
                                        </p:cTn>
                                        <p:tgtEl>
                                          <p:spTgt spid="4">
                                            <p:bg/>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bg/>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bg/>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bg/>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bg/>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bg/>
                                          </p:spTgt>
                                        </p:tgtEl>
                                      </p:cBhvr>
                                      <p:to x="100000" y="60000"/>
                                    </p:animScale>
                                    <p:animScale>
                                      <p:cBhvr>
                                        <p:cTn id="19" dur="166" decel="50000">
                                          <p:stCondLst>
                                            <p:cond delay="676"/>
                                          </p:stCondLst>
                                        </p:cTn>
                                        <p:tgtEl>
                                          <p:spTgt spid="4">
                                            <p:bg/>
                                          </p:spTgt>
                                        </p:tgtEl>
                                      </p:cBhvr>
                                      <p:to x="100000" y="100000"/>
                                    </p:animScale>
                                    <p:animScale>
                                      <p:cBhvr>
                                        <p:cTn id="20" dur="26">
                                          <p:stCondLst>
                                            <p:cond delay="1312"/>
                                          </p:stCondLst>
                                        </p:cTn>
                                        <p:tgtEl>
                                          <p:spTgt spid="4">
                                            <p:bg/>
                                          </p:spTgt>
                                        </p:tgtEl>
                                      </p:cBhvr>
                                      <p:to x="100000" y="80000"/>
                                    </p:animScale>
                                    <p:animScale>
                                      <p:cBhvr>
                                        <p:cTn id="21" dur="166" decel="50000">
                                          <p:stCondLst>
                                            <p:cond delay="1338"/>
                                          </p:stCondLst>
                                        </p:cTn>
                                        <p:tgtEl>
                                          <p:spTgt spid="4">
                                            <p:bg/>
                                          </p:spTgt>
                                        </p:tgtEl>
                                      </p:cBhvr>
                                      <p:to x="100000" y="100000"/>
                                    </p:animScale>
                                    <p:animScale>
                                      <p:cBhvr>
                                        <p:cTn id="22" dur="26">
                                          <p:stCondLst>
                                            <p:cond delay="1642"/>
                                          </p:stCondLst>
                                        </p:cTn>
                                        <p:tgtEl>
                                          <p:spTgt spid="4">
                                            <p:bg/>
                                          </p:spTgt>
                                        </p:tgtEl>
                                      </p:cBhvr>
                                      <p:to x="100000" y="90000"/>
                                    </p:animScale>
                                    <p:animScale>
                                      <p:cBhvr>
                                        <p:cTn id="23" dur="166" decel="50000">
                                          <p:stCondLst>
                                            <p:cond delay="1668"/>
                                          </p:stCondLst>
                                        </p:cTn>
                                        <p:tgtEl>
                                          <p:spTgt spid="4">
                                            <p:bg/>
                                          </p:spTgt>
                                        </p:tgtEl>
                                      </p:cBhvr>
                                      <p:to x="100000" y="100000"/>
                                    </p:animScale>
                                    <p:animScale>
                                      <p:cBhvr>
                                        <p:cTn id="24" dur="26">
                                          <p:stCondLst>
                                            <p:cond delay="1808"/>
                                          </p:stCondLst>
                                        </p:cTn>
                                        <p:tgtEl>
                                          <p:spTgt spid="4">
                                            <p:bg/>
                                          </p:spTgt>
                                        </p:tgtEl>
                                      </p:cBhvr>
                                      <p:to x="100000" y="95000"/>
                                    </p:animScale>
                                    <p:animScale>
                                      <p:cBhvr>
                                        <p:cTn id="25" dur="166" decel="50000">
                                          <p:stCondLst>
                                            <p:cond delay="1834"/>
                                          </p:stCondLst>
                                        </p:cTn>
                                        <p:tgtEl>
                                          <p:spTgt spid="4">
                                            <p:bg/>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down)">
                                      <p:cBhvr>
                                        <p:cTn id="30" dur="580">
                                          <p:stCondLst>
                                            <p:cond delay="0"/>
                                          </p:stCondLst>
                                        </p:cTn>
                                        <p:tgtEl>
                                          <p:spTgt spid="4">
                                            <p:txEl>
                                              <p:pRg st="0" end="0"/>
                                            </p:txEl>
                                          </p:spTgt>
                                        </p:tgtEl>
                                      </p:cBhvr>
                                    </p:animEffect>
                                    <p:anim calcmode="lin" valueType="num">
                                      <p:cBhvr>
                                        <p:cTn id="31"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xEl>
                                              <p:pRg st="0" end="0"/>
                                            </p:txEl>
                                          </p:spTgt>
                                        </p:tgtEl>
                                      </p:cBhvr>
                                      <p:to x="100000" y="60000"/>
                                    </p:animScale>
                                    <p:animScale>
                                      <p:cBhvr>
                                        <p:cTn id="37" dur="166" decel="50000">
                                          <p:stCondLst>
                                            <p:cond delay="676"/>
                                          </p:stCondLst>
                                        </p:cTn>
                                        <p:tgtEl>
                                          <p:spTgt spid="4">
                                            <p:txEl>
                                              <p:pRg st="0" end="0"/>
                                            </p:txEl>
                                          </p:spTgt>
                                        </p:tgtEl>
                                      </p:cBhvr>
                                      <p:to x="100000" y="100000"/>
                                    </p:animScale>
                                    <p:animScale>
                                      <p:cBhvr>
                                        <p:cTn id="38" dur="26">
                                          <p:stCondLst>
                                            <p:cond delay="1312"/>
                                          </p:stCondLst>
                                        </p:cTn>
                                        <p:tgtEl>
                                          <p:spTgt spid="4">
                                            <p:txEl>
                                              <p:pRg st="0" end="0"/>
                                            </p:txEl>
                                          </p:spTgt>
                                        </p:tgtEl>
                                      </p:cBhvr>
                                      <p:to x="100000" y="80000"/>
                                    </p:animScale>
                                    <p:animScale>
                                      <p:cBhvr>
                                        <p:cTn id="39" dur="166" decel="50000">
                                          <p:stCondLst>
                                            <p:cond delay="1338"/>
                                          </p:stCondLst>
                                        </p:cTn>
                                        <p:tgtEl>
                                          <p:spTgt spid="4">
                                            <p:txEl>
                                              <p:pRg st="0" end="0"/>
                                            </p:txEl>
                                          </p:spTgt>
                                        </p:tgtEl>
                                      </p:cBhvr>
                                      <p:to x="100000" y="100000"/>
                                    </p:animScale>
                                    <p:animScale>
                                      <p:cBhvr>
                                        <p:cTn id="40" dur="26">
                                          <p:stCondLst>
                                            <p:cond delay="1642"/>
                                          </p:stCondLst>
                                        </p:cTn>
                                        <p:tgtEl>
                                          <p:spTgt spid="4">
                                            <p:txEl>
                                              <p:pRg st="0" end="0"/>
                                            </p:txEl>
                                          </p:spTgt>
                                        </p:tgtEl>
                                      </p:cBhvr>
                                      <p:to x="100000" y="90000"/>
                                    </p:animScale>
                                    <p:animScale>
                                      <p:cBhvr>
                                        <p:cTn id="41" dur="166" decel="50000">
                                          <p:stCondLst>
                                            <p:cond delay="1668"/>
                                          </p:stCondLst>
                                        </p:cTn>
                                        <p:tgtEl>
                                          <p:spTgt spid="4">
                                            <p:txEl>
                                              <p:pRg st="0" end="0"/>
                                            </p:txEl>
                                          </p:spTgt>
                                        </p:tgtEl>
                                      </p:cBhvr>
                                      <p:to x="100000" y="100000"/>
                                    </p:animScale>
                                    <p:animScale>
                                      <p:cBhvr>
                                        <p:cTn id="42" dur="26">
                                          <p:stCondLst>
                                            <p:cond delay="1808"/>
                                          </p:stCondLst>
                                        </p:cTn>
                                        <p:tgtEl>
                                          <p:spTgt spid="4">
                                            <p:txEl>
                                              <p:pRg st="0" end="0"/>
                                            </p:txEl>
                                          </p:spTgt>
                                        </p:tgtEl>
                                      </p:cBhvr>
                                      <p:to x="100000" y="95000"/>
                                    </p:animScale>
                                    <p:animScale>
                                      <p:cBhvr>
                                        <p:cTn id="43" dur="166" decel="50000">
                                          <p:stCondLst>
                                            <p:cond delay="1834"/>
                                          </p:stCondLst>
                                        </p:cTn>
                                        <p:tgtEl>
                                          <p:spTgt spid="4">
                                            <p:txEl>
                                              <p:pRg st="0" end="0"/>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45"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2000"/>
                                        <p:tgtEl>
                                          <p:spTgt spid="5"/>
                                        </p:tgtEl>
                                      </p:cBhvr>
                                    </p:animEffect>
                                    <p:anim calcmode="lin" valueType="num">
                                      <p:cBhvr>
                                        <p:cTn id="49" dur="2000" fill="hold"/>
                                        <p:tgtEl>
                                          <p:spTgt spid="5"/>
                                        </p:tgtEl>
                                        <p:attrNameLst>
                                          <p:attrName>ppt_w</p:attrName>
                                        </p:attrNameLst>
                                      </p:cBhvr>
                                      <p:tavLst>
                                        <p:tav tm="0" fmla="#ppt_w*sin(2.5*pi*$)">
                                          <p:val>
                                            <p:fltVal val="0"/>
                                          </p:val>
                                        </p:tav>
                                        <p:tav tm="100000">
                                          <p:val>
                                            <p:fltVal val="1"/>
                                          </p:val>
                                        </p:tav>
                                      </p:tavLst>
                                    </p:anim>
                                    <p:anim calcmode="lin" valueType="num">
                                      <p:cBhvr>
                                        <p:cTn id="50"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randombar(horizontal)">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1871" y="1775081"/>
            <a:ext cx="9404723" cy="1400530"/>
          </a:xfrm>
        </p:spPr>
        <p:txBody>
          <a:bodyPr/>
          <a:lstStyle/>
          <a:p>
            <a:pPr algn="ctr"/>
            <a:r>
              <a:rPr lang="en-US" sz="5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Thank you </a:t>
            </a:r>
            <a:br>
              <a:rPr lang="en-US" sz="5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n-US" sz="5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for your attention!</a:t>
            </a:r>
            <a:endParaRPr lang="bg-BG" sz="5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062" y="3785382"/>
            <a:ext cx="2430340" cy="2430340"/>
          </a:xfrm>
          <a:prstGeom prst="ellipse">
            <a:avLst/>
          </a:prstGeom>
          <a:ln>
            <a:noFill/>
          </a:ln>
          <a:effectLst>
            <a:softEdge rad="112500"/>
          </a:effectLst>
        </p:spPr>
      </p:pic>
    </p:spTree>
    <p:extLst>
      <p:ext uri="{BB962C8B-B14F-4D97-AF65-F5344CB8AC3E}">
        <p14:creationId xmlns:p14="http://schemas.microsoft.com/office/powerpoint/2010/main" val="168313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TM02836342[[fn=Ion]]</Template>
  <TotalTime>241</TotalTime>
  <Words>407</Words>
  <Application>Microsoft Office PowerPoint</Application>
  <PresentationFormat>По избор</PresentationFormat>
  <Paragraphs>26</Paragraphs>
  <Slides>8</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8</vt:i4>
      </vt:variant>
    </vt:vector>
  </HeadingPairs>
  <TitlesOfParts>
    <vt:vector size="9" baseType="lpstr">
      <vt:lpstr>Ion</vt:lpstr>
      <vt:lpstr>                       MY                          EUROPE</vt:lpstr>
      <vt:lpstr>Content</vt:lpstr>
      <vt:lpstr>What do I like about Europe  and the European Union? </vt:lpstr>
      <vt:lpstr>How these things will help me  in the future? </vt:lpstr>
      <vt:lpstr>What are the benefits of Europe  and the EU? </vt:lpstr>
      <vt:lpstr>Презентация на PowerPoint</vt:lpstr>
      <vt:lpstr>Why do I feel like my Europe? </vt:lpstr>
      <vt:lpstr>Thank you  for your attention!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EUROPE</dc:title>
  <dc:creator>PC</dc:creator>
  <cp:lastModifiedBy>Win7</cp:lastModifiedBy>
  <cp:revision>17</cp:revision>
  <dcterms:created xsi:type="dcterms:W3CDTF">2020-05-05T11:57:04Z</dcterms:created>
  <dcterms:modified xsi:type="dcterms:W3CDTF">2020-10-01T11:31:34Z</dcterms:modified>
</cp:coreProperties>
</file>