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318"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10/1/2020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10/1/2020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10/1/2020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8163" y="928688"/>
            <a:ext cx="9448800" cy="1057275"/>
          </a:xfrm>
        </p:spPr>
        <p:txBody>
          <a:bodyPr/>
          <a:lstStyle/>
          <a:p>
            <a:r>
              <a:rPr lang="en-US" dirty="0" smtClean="0"/>
              <a:t>European   culture</a:t>
            </a:r>
            <a:endParaRPr lang="en-US" dirty="0"/>
          </a:p>
        </p:txBody>
      </p:sp>
      <p:sp>
        <p:nvSpPr>
          <p:cNvPr id="3" name="Subtitle 2"/>
          <p:cNvSpPr>
            <a:spLocks noGrp="1"/>
          </p:cNvSpPr>
          <p:nvPr>
            <p:ph type="subTitle" idx="1"/>
          </p:nvPr>
        </p:nvSpPr>
        <p:spPr>
          <a:xfrm>
            <a:off x="7158038" y="4814888"/>
            <a:ext cx="5705346" cy="1364864"/>
          </a:xfrm>
        </p:spPr>
        <p:txBody>
          <a:bodyPr>
            <a:normAutofit/>
          </a:bodyPr>
          <a:lstStyle/>
          <a:p>
            <a:r>
              <a:rPr lang="en-US" b="1" dirty="0" smtClean="0"/>
              <a:t>Simeon  </a:t>
            </a:r>
            <a:r>
              <a:rPr lang="en-US" b="1" dirty="0" err="1" smtClean="0"/>
              <a:t>Ignatov</a:t>
            </a:r>
            <a:r>
              <a:rPr lang="en-US" b="1" dirty="0" smtClean="0"/>
              <a:t>  - 9-th grade</a:t>
            </a:r>
          </a:p>
          <a:p>
            <a:r>
              <a:rPr lang="en-US" b="1" dirty="0" smtClean="0"/>
              <a:t>Foreign  Language  School</a:t>
            </a:r>
          </a:p>
          <a:p>
            <a:r>
              <a:rPr lang="en-US" b="1" dirty="0" smtClean="0"/>
              <a:t>Pleven, Bulgaria</a:t>
            </a:r>
            <a:endParaRPr lang="en-US" b="1" dirty="0"/>
          </a:p>
        </p:txBody>
      </p:sp>
      <p:pic>
        <p:nvPicPr>
          <p:cNvPr id="5" name="Picture 2" descr="G:\Николай Благьов 9.д\Николай 9.д снимка Ковид-19 93556072_544059906521068_6179185297184522240_n.jpg"/>
          <p:cNvPicPr>
            <a:picLocks noChangeAspect="1" noChangeArrowheads="1"/>
          </p:cNvPicPr>
          <p:nvPr/>
        </p:nvPicPr>
        <p:blipFill>
          <a:blip r:embed="rId2" cstate="print"/>
          <a:srcRect/>
          <a:stretch>
            <a:fillRect/>
          </a:stretch>
        </p:blipFill>
        <p:spPr bwMode="auto">
          <a:xfrm>
            <a:off x="2825086" y="2483398"/>
            <a:ext cx="2906973" cy="3153128"/>
          </a:xfrm>
          <a:prstGeom prst="rect">
            <a:avLst/>
          </a:prstGeom>
          <a:noFill/>
        </p:spPr>
      </p:pic>
      <p:pic>
        <p:nvPicPr>
          <p:cNvPr id="6" name="Картина 5" descr="G:\GISE - втора година\logosbeneficaireserasmusleft_e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9158" y="0"/>
            <a:ext cx="3402842" cy="941696"/>
          </a:xfrm>
          <a:prstGeom prst="rect">
            <a:avLst/>
          </a:prstGeom>
          <a:noFill/>
          <a:ln>
            <a:noFill/>
          </a:ln>
        </p:spPr>
      </p:pic>
      <p:pic>
        <p:nvPicPr>
          <p:cNvPr id="7" name="Obraz 5" descr="Bez tytułu.png"/>
          <p:cNvPicPr/>
          <p:nvPr/>
        </p:nvPicPr>
        <p:blipFill>
          <a:blip r:embed="rId4" cstate="print">
            <a:extLst>
              <a:ext uri="{28A0092B-C50C-407E-A947-70E740481C1C}">
                <a14:useLocalDpi xmlns:a14="http://schemas.microsoft.com/office/drawing/2010/main" val="0"/>
              </a:ext>
            </a:extLst>
          </a:blip>
          <a:srcRect t="-3847" r="33878" b="-10255"/>
          <a:stretch>
            <a:fillRect/>
          </a:stretch>
        </p:blipFill>
        <p:spPr bwMode="auto">
          <a:xfrm>
            <a:off x="1" y="-81886"/>
            <a:ext cx="1596788" cy="1255593"/>
          </a:xfrm>
          <a:prstGeom prst="rect">
            <a:avLst/>
          </a:prstGeom>
          <a:noFill/>
        </p:spPr>
      </p:pic>
    </p:spTree>
    <p:extLst>
      <p:ext uri="{BB962C8B-B14F-4D97-AF65-F5344CB8AC3E}">
        <p14:creationId xmlns:p14="http://schemas.microsoft.com/office/powerpoint/2010/main" val="4059100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547" y="279702"/>
            <a:ext cx="3615655" cy="1104482"/>
          </a:xfrm>
        </p:spPr>
        <p:txBody>
          <a:bodyPr>
            <a:normAutofit fontScale="90000"/>
          </a:bodyPr>
          <a:lstStyle/>
          <a:p>
            <a:r>
              <a:rPr lang="en-US" sz="5300" dirty="0" smtClean="0"/>
              <a:t>Bulgaria</a:t>
            </a:r>
            <a:r>
              <a:rPr lang="en-US" dirty="0" smtClean="0"/>
              <a:t/>
            </a:r>
            <a:br>
              <a:rPr lang="en-US" dirty="0" smtClean="0"/>
            </a:br>
            <a:endParaRPr lang="en-US" dirty="0"/>
          </a:p>
        </p:txBody>
      </p:sp>
      <p:sp>
        <p:nvSpPr>
          <p:cNvPr id="3" name="Content Placeholder 2"/>
          <p:cNvSpPr>
            <a:spLocks noGrp="1"/>
          </p:cNvSpPr>
          <p:nvPr>
            <p:ph idx="1"/>
          </p:nvPr>
        </p:nvSpPr>
        <p:spPr>
          <a:xfrm>
            <a:off x="685800" y="1600200"/>
            <a:ext cx="10820400" cy="4618485"/>
          </a:xfrm>
        </p:spPr>
        <p:txBody>
          <a:bodyPr/>
          <a:lstStyle/>
          <a:p>
            <a:r>
              <a:rPr lang="en-GB" b="1" dirty="0"/>
              <a:t>Contemporary </a:t>
            </a:r>
            <a:r>
              <a:rPr lang="en-GB" b="1" dirty="0" smtClean="0"/>
              <a:t>Bulgarian culture is </a:t>
            </a:r>
            <a:r>
              <a:rPr lang="en-GB" b="1" dirty="0"/>
              <a:t>a lively blend of millennium-old folk traditions and a more formal culture that played a vital role in the emergence of national consciousness under Ottoman rule and in the development of a modern state</a:t>
            </a:r>
            <a:r>
              <a:rPr lang="en-GB" b="1" dirty="0" smtClean="0"/>
              <a:t>.</a:t>
            </a:r>
          </a:p>
          <a:p>
            <a:r>
              <a:rPr lang="en-GB" b="1" dirty="0"/>
              <a:t>Because Bulgaria’s population is </a:t>
            </a:r>
            <a:r>
              <a:rPr lang="en-GB" b="1" dirty="0" smtClean="0"/>
              <a:t>largely homogeneous, </a:t>
            </a:r>
            <a:r>
              <a:rPr lang="en-GB" b="1" dirty="0"/>
              <a:t>the degree of cultural variation even at the regional level is small. The state encourages cultural development at all levels of society and supports the dissemination of culture, particularly through schools, libraries, museums, publishing, and state radio and television. Bulgaria’s numerous theatre troupes, opera companies, and </a:t>
            </a:r>
            <a:r>
              <a:rPr lang="en-GB" b="1" dirty="0" smtClean="0"/>
              <a:t>orchestras.</a:t>
            </a:r>
            <a:endParaRPr lang="en-US" b="1" dirty="0"/>
          </a:p>
        </p:txBody>
      </p:sp>
      <p:sp>
        <p:nvSpPr>
          <p:cNvPr id="4" name="TextBox 3"/>
          <p:cNvSpPr txBox="1"/>
          <p:nvPr/>
        </p:nvSpPr>
        <p:spPr>
          <a:xfrm>
            <a:off x="805692" y="871539"/>
            <a:ext cx="2929855" cy="646331"/>
          </a:xfrm>
          <a:prstGeom prst="rect">
            <a:avLst/>
          </a:prstGeom>
          <a:noFill/>
        </p:spPr>
        <p:txBody>
          <a:bodyPr wrap="square" rtlCol="0">
            <a:spAutoFit/>
          </a:bodyPr>
          <a:lstStyle/>
          <a:p>
            <a:r>
              <a:rPr lang="en-US" sz="3600" dirty="0" smtClean="0"/>
              <a:t>Cultural life </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013" y="5036195"/>
            <a:ext cx="2943224" cy="1582385"/>
          </a:xfrm>
          <a:prstGeom prst="rect">
            <a:avLst/>
          </a:prstGeom>
        </p:spPr>
      </p:pic>
      <p:pic>
        <p:nvPicPr>
          <p:cNvPr id="1026" name="Picture 2" descr="C:\Users\User\Desktop\index.jpg"/>
          <p:cNvPicPr>
            <a:picLocks noChangeAspect="1" noChangeArrowheads="1"/>
          </p:cNvPicPr>
          <p:nvPr/>
        </p:nvPicPr>
        <p:blipFill>
          <a:blip r:embed="rId3"/>
          <a:srcRect/>
          <a:stretch>
            <a:fillRect/>
          </a:stretch>
        </p:blipFill>
        <p:spPr bwMode="auto">
          <a:xfrm>
            <a:off x="1244917" y="5262562"/>
            <a:ext cx="2455546" cy="1381126"/>
          </a:xfrm>
          <a:prstGeom prst="rect">
            <a:avLst/>
          </a:prstGeom>
          <a:noFill/>
        </p:spPr>
      </p:pic>
      <p:pic>
        <p:nvPicPr>
          <p:cNvPr id="1027" name="Picture 3" descr="C:\Users\User\Desktop\1index.jpg"/>
          <p:cNvPicPr>
            <a:picLocks noChangeAspect="1" noChangeArrowheads="1"/>
          </p:cNvPicPr>
          <p:nvPr/>
        </p:nvPicPr>
        <p:blipFill>
          <a:blip r:embed="rId4"/>
          <a:srcRect/>
          <a:stretch>
            <a:fillRect/>
          </a:stretch>
        </p:blipFill>
        <p:spPr bwMode="auto">
          <a:xfrm>
            <a:off x="8577261" y="5117782"/>
            <a:ext cx="2438401" cy="1394460"/>
          </a:xfrm>
          <a:prstGeom prst="rect">
            <a:avLst/>
          </a:prstGeom>
          <a:noFill/>
        </p:spPr>
      </p:pic>
    </p:spTree>
    <p:extLst>
      <p:ext uri="{BB962C8B-B14F-4D97-AF65-F5344CB8AC3E}">
        <p14:creationId xmlns:p14="http://schemas.microsoft.com/office/powerpoint/2010/main" val="3043706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5864"/>
            <a:ext cx="10820400" cy="5032822"/>
          </a:xfrm>
        </p:spPr>
        <p:txBody>
          <a:bodyPr/>
          <a:lstStyle/>
          <a:p>
            <a:r>
              <a:rPr lang="en-GB" b="1" dirty="0"/>
              <a:t>Bulgarians participate in many festivals, including the International Folklore Festival, held early in </a:t>
            </a:r>
            <a:r>
              <a:rPr lang="en-GB" b="1" dirty="0" smtClean="0"/>
              <a:t>August in </a:t>
            </a:r>
            <a:r>
              <a:rPr lang="en-GB" b="1" dirty="0" err="1" smtClean="0"/>
              <a:t>Burgas</a:t>
            </a:r>
            <a:r>
              <a:rPr lang="en-GB" b="1" dirty="0" smtClean="0"/>
              <a:t>; </a:t>
            </a:r>
            <a:r>
              <a:rPr lang="en-GB" b="1" dirty="0"/>
              <a:t>the V</a:t>
            </a:r>
            <a:r>
              <a:rPr lang="en-GB" b="1" dirty="0" smtClean="0"/>
              <a:t>arna Summer </a:t>
            </a:r>
            <a:r>
              <a:rPr lang="en-GB" b="1" dirty="0"/>
              <a:t>International Festival, primarily </a:t>
            </a:r>
            <a:r>
              <a:rPr lang="en-GB" b="1" dirty="0" smtClean="0"/>
              <a:t>a music festivals, </a:t>
            </a:r>
            <a:r>
              <a:rPr lang="en-GB" b="1" dirty="0"/>
              <a:t>held in July; and </a:t>
            </a:r>
            <a:r>
              <a:rPr lang="en-GB" b="1" dirty="0" smtClean="0"/>
              <a:t>Sofia Musical </a:t>
            </a:r>
            <a:r>
              <a:rPr lang="en-GB" b="1" dirty="0"/>
              <a:t>Weeks, a springtime celebration of classical music. </a:t>
            </a:r>
            <a:endParaRPr lang="en-GB" b="1" dirty="0" smtClean="0"/>
          </a:p>
          <a:p>
            <a:r>
              <a:rPr lang="en-GB" b="1" dirty="0"/>
              <a:t>Historical plays are popular, particularly when staged outdoors in summer against the backdrop of important monuments or buildings associated with events in the </a:t>
            </a:r>
            <a:r>
              <a:rPr lang="en-GB" b="1" dirty="0" smtClean="0"/>
              <a:t>country`s history</a:t>
            </a:r>
            <a:r>
              <a:rPr lang="en-GB" b="1" dirty="0"/>
              <a:t>. Local festivals provide an opportunity for new musical and literary works to be performed.</a:t>
            </a:r>
            <a:endParaRPr lang="en-US" b="1" dirty="0"/>
          </a:p>
        </p:txBody>
      </p:sp>
      <p:sp>
        <p:nvSpPr>
          <p:cNvPr id="4" name="TextBox 3"/>
          <p:cNvSpPr txBox="1"/>
          <p:nvPr/>
        </p:nvSpPr>
        <p:spPr>
          <a:xfrm>
            <a:off x="685800" y="314326"/>
            <a:ext cx="9186863" cy="830997"/>
          </a:xfrm>
          <a:prstGeom prst="rect">
            <a:avLst/>
          </a:prstGeom>
          <a:noFill/>
        </p:spPr>
        <p:txBody>
          <a:bodyPr wrap="square" rtlCol="0">
            <a:spAutoFit/>
          </a:bodyPr>
          <a:lstStyle/>
          <a:p>
            <a:pPr algn="ctr"/>
            <a:r>
              <a:rPr lang="en-US" sz="4800" dirty="0" smtClean="0"/>
              <a:t>Festivals</a:t>
            </a:r>
            <a:endParaRPr lang="en-US"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565" y="4069421"/>
            <a:ext cx="3526260" cy="25314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3995519"/>
            <a:ext cx="3128963" cy="2605306"/>
          </a:xfrm>
          <a:prstGeom prst="rect">
            <a:avLst/>
          </a:prstGeom>
        </p:spPr>
      </p:pic>
      <p:pic>
        <p:nvPicPr>
          <p:cNvPr id="7" name="Picture 6"/>
          <p:cNvPicPr>
            <a:picLocks noChangeAspect="1"/>
          </p:cNvPicPr>
          <p:nvPr/>
        </p:nvPicPr>
        <p:blipFill>
          <a:blip r:embed="rId4"/>
          <a:stretch>
            <a:fillRect/>
          </a:stretch>
        </p:blipFill>
        <p:spPr>
          <a:xfrm>
            <a:off x="8390573" y="6404474"/>
            <a:ext cx="178492" cy="267737"/>
          </a:xfrm>
          <a:prstGeom prst="rect">
            <a:avLst/>
          </a:prstGeom>
        </p:spPr>
      </p:pic>
      <p:pic>
        <p:nvPicPr>
          <p:cNvPr id="2050" name="Picture 2" descr="C:\Users\User\Desktop\3index.jpg"/>
          <p:cNvPicPr>
            <a:picLocks noChangeAspect="1" noChangeArrowheads="1"/>
          </p:cNvPicPr>
          <p:nvPr/>
        </p:nvPicPr>
        <p:blipFill>
          <a:blip r:embed="rId5"/>
          <a:srcRect/>
          <a:stretch>
            <a:fillRect/>
          </a:stretch>
        </p:blipFill>
        <p:spPr bwMode="auto">
          <a:xfrm>
            <a:off x="600074" y="4214813"/>
            <a:ext cx="3243263" cy="2257425"/>
          </a:xfrm>
          <a:prstGeom prst="rect">
            <a:avLst/>
          </a:prstGeom>
          <a:noFill/>
        </p:spPr>
      </p:pic>
    </p:spTree>
    <p:extLst>
      <p:ext uri="{BB962C8B-B14F-4D97-AF65-F5344CB8AC3E}">
        <p14:creationId xmlns:p14="http://schemas.microsoft.com/office/powerpoint/2010/main" val="2943420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269" y="202311"/>
            <a:ext cx="3352101" cy="1148316"/>
          </a:xfrm>
        </p:spPr>
        <p:txBody>
          <a:bodyPr>
            <a:normAutofit fontScale="90000"/>
          </a:bodyPr>
          <a:lstStyle/>
          <a:p>
            <a:r>
              <a:rPr lang="en-US" sz="4900" dirty="0" smtClean="0"/>
              <a:t>Germany</a:t>
            </a:r>
            <a:r>
              <a:rPr lang="en-US" dirty="0" smtClean="0"/>
              <a:t/>
            </a:r>
            <a:br>
              <a:rPr lang="en-US" dirty="0" smtClean="0"/>
            </a:br>
            <a:endParaRPr lang="en-US" dirty="0"/>
          </a:p>
        </p:txBody>
      </p:sp>
      <p:sp>
        <p:nvSpPr>
          <p:cNvPr id="3" name="Content Placeholder 2"/>
          <p:cNvSpPr>
            <a:spLocks noGrp="1"/>
          </p:cNvSpPr>
          <p:nvPr>
            <p:ph idx="1"/>
          </p:nvPr>
        </p:nvSpPr>
        <p:spPr>
          <a:xfrm>
            <a:off x="685800" y="1585914"/>
            <a:ext cx="10820400" cy="3171824"/>
          </a:xfrm>
        </p:spPr>
        <p:txBody>
          <a:bodyPr/>
          <a:lstStyle/>
          <a:p>
            <a:r>
              <a:rPr lang="en-GB" b="1" dirty="0"/>
              <a:t>Germany is at the center of Europe, not only geographically, but also in terms of politics and economics. The country is Europe's second most populous after Russia, with more than 80 million people, according to the World Factbook. The German economy is the largest on the continent and the fifth largest in the world.  </a:t>
            </a:r>
            <a:endParaRPr lang="en-GB" b="1" dirty="0" smtClean="0"/>
          </a:p>
          <a:p>
            <a:r>
              <a:rPr lang="en-GB" b="1" dirty="0"/>
              <a:t>Christianity is the dominant religion, with </a:t>
            </a:r>
            <a:r>
              <a:rPr lang="en-GB" b="1" dirty="0" smtClean="0"/>
              <a:t>65%  to 70% of </a:t>
            </a:r>
            <a:r>
              <a:rPr lang="en-GB" b="1" dirty="0"/>
              <a:t>the population identifying themselves as Christian. That number is 29 percent Catholics. Muslims make up 4.4 percent of the population, while 36 percent are unaffiliated or have a religion other than Christianity or Muslim.</a:t>
            </a:r>
            <a:endParaRPr lang="en-US" b="1" dirty="0"/>
          </a:p>
        </p:txBody>
      </p:sp>
      <p:sp>
        <p:nvSpPr>
          <p:cNvPr id="4" name="TextBox 3"/>
          <p:cNvSpPr txBox="1"/>
          <p:nvPr/>
        </p:nvSpPr>
        <p:spPr>
          <a:xfrm>
            <a:off x="352338" y="987763"/>
            <a:ext cx="3816991" cy="523220"/>
          </a:xfrm>
          <a:prstGeom prst="rect">
            <a:avLst/>
          </a:prstGeom>
          <a:noFill/>
        </p:spPr>
        <p:txBody>
          <a:bodyPr wrap="square" rtlCol="0">
            <a:spAutoFit/>
          </a:bodyPr>
          <a:lstStyle/>
          <a:p>
            <a:r>
              <a:rPr lang="en-US" sz="2800" dirty="0" smtClean="0"/>
              <a:t>German culture</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167" y="4581700"/>
            <a:ext cx="3232908" cy="2076275"/>
          </a:xfrm>
          <a:prstGeom prst="rect">
            <a:avLst/>
          </a:prstGeom>
        </p:spPr>
      </p:pic>
      <p:pic>
        <p:nvPicPr>
          <p:cNvPr id="3074" name="Picture 2" descr="C:\Users\User\Desktop\7index.jpg"/>
          <p:cNvPicPr>
            <a:picLocks noChangeAspect="1" noChangeArrowheads="1"/>
          </p:cNvPicPr>
          <p:nvPr/>
        </p:nvPicPr>
        <p:blipFill>
          <a:blip r:embed="rId3"/>
          <a:srcRect/>
          <a:stretch>
            <a:fillRect/>
          </a:stretch>
        </p:blipFill>
        <p:spPr bwMode="auto">
          <a:xfrm>
            <a:off x="7886700" y="4614863"/>
            <a:ext cx="3657600" cy="2057400"/>
          </a:xfrm>
          <a:prstGeom prst="rect">
            <a:avLst/>
          </a:prstGeom>
          <a:noFill/>
        </p:spPr>
      </p:pic>
      <p:pic>
        <p:nvPicPr>
          <p:cNvPr id="3075" name="Picture 3" descr="C:\Users\User\Desktop\12index.jpg"/>
          <p:cNvPicPr>
            <a:picLocks noChangeAspect="1" noChangeArrowheads="1"/>
          </p:cNvPicPr>
          <p:nvPr/>
        </p:nvPicPr>
        <p:blipFill>
          <a:blip r:embed="rId4"/>
          <a:srcRect/>
          <a:stretch>
            <a:fillRect/>
          </a:stretch>
        </p:blipFill>
        <p:spPr bwMode="auto">
          <a:xfrm>
            <a:off x="528638" y="4600575"/>
            <a:ext cx="3083242" cy="2071688"/>
          </a:xfrm>
          <a:prstGeom prst="rect">
            <a:avLst/>
          </a:prstGeom>
          <a:noFill/>
        </p:spPr>
      </p:pic>
    </p:spTree>
    <p:extLst>
      <p:ext uri="{BB962C8B-B14F-4D97-AF65-F5344CB8AC3E}">
        <p14:creationId xmlns:p14="http://schemas.microsoft.com/office/powerpoint/2010/main" val="3219452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908" y="213361"/>
            <a:ext cx="13968787" cy="990599"/>
          </a:xfrm>
        </p:spPr>
        <p:txBody>
          <a:bodyPr>
            <a:noAutofit/>
          </a:bodyPr>
          <a:lstStyle/>
          <a:p>
            <a:r>
              <a:rPr lang="en-US" sz="2800" b="1" dirty="0"/>
              <a:t>Holidays and celebrations</a:t>
            </a:r>
            <a:endParaRPr lang="en-US" sz="2800" dirty="0"/>
          </a:p>
        </p:txBody>
      </p:sp>
      <p:sp>
        <p:nvSpPr>
          <p:cNvPr id="3" name="Content Placeholder 2"/>
          <p:cNvSpPr>
            <a:spLocks noGrp="1"/>
          </p:cNvSpPr>
          <p:nvPr>
            <p:ph idx="1"/>
          </p:nvPr>
        </p:nvSpPr>
        <p:spPr>
          <a:xfrm>
            <a:off x="685800" y="1143000"/>
            <a:ext cx="10820400" cy="5075685"/>
          </a:xfrm>
        </p:spPr>
        <p:txBody>
          <a:bodyPr/>
          <a:lstStyle/>
          <a:p>
            <a:pPr fontAlgn="base"/>
            <a:r>
              <a:rPr lang="en-GB" b="1" dirty="0"/>
              <a:t>Germany celebrates many of the traditional Christian holidays, including Christmas and Easter. German Unification Day on October 3 marks the reuniting of East and West Germany and is the only federal holiday.</a:t>
            </a:r>
          </a:p>
          <a:p>
            <a:pPr fontAlgn="base"/>
            <a:r>
              <a:rPr lang="en-GB" b="1" dirty="0"/>
              <a:t>While the country's big beer bash is called "Oktoberfest," its starts each year on a Saturday in September and ends 16 to 18 days later, on the first Sunday in October. The tradition started in 1810, with the wedding of Crown Prince Ludwig of Bavaria to Princess Therese von Sachsen-Hildburghausen, according to the city </a:t>
            </a:r>
            <a:r>
              <a:rPr lang="en-GB" b="1" dirty="0" smtClean="0"/>
              <a:t>of Munich.</a:t>
            </a:r>
            <a:r>
              <a:rPr lang="en-GB" b="1" dirty="0"/>
              <a: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927" y="4115080"/>
            <a:ext cx="3271705" cy="2407640"/>
          </a:xfrm>
          <a:prstGeom prst="rect">
            <a:avLst/>
          </a:prstGeom>
        </p:spPr>
      </p:pic>
      <p:pic>
        <p:nvPicPr>
          <p:cNvPr id="4098" name="Picture 2" descr="C:\Users\User\Desktop\13index.jpg"/>
          <p:cNvPicPr>
            <a:picLocks noChangeAspect="1" noChangeArrowheads="1"/>
          </p:cNvPicPr>
          <p:nvPr/>
        </p:nvPicPr>
        <p:blipFill>
          <a:blip r:embed="rId3"/>
          <a:srcRect/>
          <a:stretch>
            <a:fillRect/>
          </a:stretch>
        </p:blipFill>
        <p:spPr bwMode="auto">
          <a:xfrm>
            <a:off x="8199120" y="4130040"/>
            <a:ext cx="3398520" cy="2407920"/>
          </a:xfrm>
          <a:prstGeom prst="rect">
            <a:avLst/>
          </a:prstGeom>
          <a:noFill/>
        </p:spPr>
      </p:pic>
      <p:pic>
        <p:nvPicPr>
          <p:cNvPr id="4100" name="Picture 4" descr="C:\Users\User\Desktop\30index.jpg"/>
          <p:cNvPicPr>
            <a:picLocks noChangeAspect="1" noChangeArrowheads="1"/>
          </p:cNvPicPr>
          <p:nvPr/>
        </p:nvPicPr>
        <p:blipFill>
          <a:blip r:embed="rId4"/>
          <a:srcRect/>
          <a:stretch>
            <a:fillRect/>
          </a:stretch>
        </p:blipFill>
        <p:spPr bwMode="auto">
          <a:xfrm>
            <a:off x="746760" y="4130040"/>
            <a:ext cx="3443289" cy="2362200"/>
          </a:xfrm>
          <a:prstGeom prst="rect">
            <a:avLst/>
          </a:prstGeom>
          <a:noFill/>
        </p:spPr>
      </p:pic>
    </p:spTree>
    <p:extLst>
      <p:ext uri="{BB962C8B-B14F-4D97-AF65-F5344CB8AC3E}">
        <p14:creationId xmlns:p14="http://schemas.microsoft.com/office/powerpoint/2010/main" val="3388017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07" y="171249"/>
            <a:ext cx="2667000" cy="1262135"/>
          </a:xfrm>
        </p:spPr>
        <p:txBody>
          <a:bodyPr/>
          <a:lstStyle/>
          <a:p>
            <a:r>
              <a:rPr lang="en-US" dirty="0" smtClean="0"/>
              <a:t>France</a:t>
            </a:r>
            <a:br>
              <a:rPr lang="en-US" dirty="0" smtClean="0"/>
            </a:br>
            <a:endParaRPr lang="en-US" dirty="0"/>
          </a:p>
        </p:txBody>
      </p:sp>
      <p:sp>
        <p:nvSpPr>
          <p:cNvPr id="3" name="Content Placeholder 2"/>
          <p:cNvSpPr>
            <a:spLocks noGrp="1"/>
          </p:cNvSpPr>
          <p:nvPr>
            <p:ph idx="1"/>
          </p:nvPr>
        </p:nvSpPr>
        <p:spPr>
          <a:xfrm>
            <a:off x="562233" y="1200150"/>
            <a:ext cx="10820400" cy="4565453"/>
          </a:xfrm>
        </p:spPr>
        <p:txBody>
          <a:bodyPr/>
          <a:lstStyle/>
          <a:p>
            <a:r>
              <a:rPr lang="en-GB" b="1" dirty="0"/>
              <a:t>Clothing is fundamental facts about French culture that describe their thoughts. Most of the renowned fashion houses like Dior, Hermes, Louis Vuitton and Chanel are part of Paris, known as the center of fashion in all over the country. French people dress in a decent, professional and fashionable style, but not at all cranky. The term that is greatly known for French clothing “haute couture” primarily means the fancy garments that are handmade and reflects the French culture or made on demand of the customer.</a:t>
            </a:r>
            <a:endParaRPr lang="en-US" b="1" dirty="0"/>
          </a:p>
        </p:txBody>
      </p:sp>
      <p:sp>
        <p:nvSpPr>
          <p:cNvPr id="4" name="TextBox 3"/>
          <p:cNvSpPr txBox="1"/>
          <p:nvPr/>
        </p:nvSpPr>
        <p:spPr>
          <a:xfrm>
            <a:off x="757880" y="700089"/>
            <a:ext cx="3707027" cy="461665"/>
          </a:xfrm>
          <a:prstGeom prst="rect">
            <a:avLst/>
          </a:prstGeom>
          <a:noFill/>
        </p:spPr>
        <p:txBody>
          <a:bodyPr wrap="square" rtlCol="0">
            <a:spAutoFit/>
          </a:bodyPr>
          <a:lstStyle/>
          <a:p>
            <a:r>
              <a:rPr lang="en-US" sz="2400" b="1" dirty="0"/>
              <a:t>Clothing — Fashion Hub</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663" y="3757613"/>
            <a:ext cx="2686049" cy="27574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1088" y="3871913"/>
            <a:ext cx="2738611" cy="2743199"/>
          </a:xfrm>
          <a:prstGeom prst="rect">
            <a:avLst/>
          </a:prstGeom>
        </p:spPr>
      </p:pic>
      <p:pic>
        <p:nvPicPr>
          <p:cNvPr id="7" name="Picture 6"/>
          <p:cNvPicPr>
            <a:picLocks noChangeAspect="1"/>
          </p:cNvPicPr>
          <p:nvPr/>
        </p:nvPicPr>
        <p:blipFill>
          <a:blip r:embed="rId4"/>
          <a:stretch>
            <a:fillRect/>
          </a:stretch>
        </p:blipFill>
        <p:spPr>
          <a:xfrm>
            <a:off x="2500181" y="5798903"/>
            <a:ext cx="222423" cy="333635"/>
          </a:xfrm>
          <a:prstGeom prst="rect">
            <a:avLst/>
          </a:prstGeom>
        </p:spPr>
      </p:pic>
      <p:pic>
        <p:nvPicPr>
          <p:cNvPr id="5122" name="Picture 2" descr="C:\Users\User\Desktop\55images.jpg"/>
          <p:cNvPicPr>
            <a:picLocks noChangeAspect="1" noChangeArrowheads="1"/>
          </p:cNvPicPr>
          <p:nvPr/>
        </p:nvPicPr>
        <p:blipFill>
          <a:blip r:embed="rId5"/>
          <a:srcRect/>
          <a:stretch>
            <a:fillRect/>
          </a:stretch>
        </p:blipFill>
        <p:spPr bwMode="auto">
          <a:xfrm>
            <a:off x="5172076" y="3843338"/>
            <a:ext cx="3100388" cy="2657475"/>
          </a:xfrm>
          <a:prstGeom prst="rect">
            <a:avLst/>
          </a:prstGeom>
          <a:noFill/>
        </p:spPr>
      </p:pic>
    </p:spTree>
    <p:extLst>
      <p:ext uri="{BB962C8B-B14F-4D97-AF65-F5344CB8AC3E}">
        <p14:creationId xmlns:p14="http://schemas.microsoft.com/office/powerpoint/2010/main" val="1086541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535" y="583141"/>
            <a:ext cx="6291648" cy="1105616"/>
          </a:xfrm>
        </p:spPr>
        <p:txBody>
          <a:bodyPr/>
          <a:lstStyle/>
          <a:p>
            <a:r>
              <a:rPr lang="en-US" dirty="0" smtClean="0"/>
              <a:t>Thanks for your time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9333" y="2193926"/>
            <a:ext cx="4834937" cy="3453958"/>
          </a:xfrm>
        </p:spPr>
      </p:pic>
      <p:pic>
        <p:nvPicPr>
          <p:cNvPr id="5" name="Picture 4"/>
          <p:cNvPicPr>
            <a:picLocks noChangeAspect="1"/>
          </p:cNvPicPr>
          <p:nvPr/>
        </p:nvPicPr>
        <p:blipFill>
          <a:blip r:embed="rId3"/>
          <a:stretch>
            <a:fillRect/>
          </a:stretch>
        </p:blipFill>
        <p:spPr>
          <a:xfrm>
            <a:off x="6344937" y="4173109"/>
            <a:ext cx="194533" cy="291800"/>
          </a:xfrm>
          <a:prstGeom prst="rect">
            <a:avLst/>
          </a:prstGeom>
        </p:spPr>
      </p:pic>
    </p:spTree>
    <p:extLst>
      <p:ext uri="{BB962C8B-B14F-4D97-AF65-F5344CB8AC3E}">
        <p14:creationId xmlns:p14="http://schemas.microsoft.com/office/powerpoint/2010/main" val="2529598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122</TotalTime>
  <Words>394</Words>
  <Application>Microsoft Office PowerPoint</Application>
  <PresentationFormat>По избор</PresentationFormat>
  <Paragraphs>22</Paragraphs>
  <Slides>7</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7</vt:i4>
      </vt:variant>
    </vt:vector>
  </HeadingPairs>
  <TitlesOfParts>
    <vt:vector size="8" baseType="lpstr">
      <vt:lpstr>Vapor Trail</vt:lpstr>
      <vt:lpstr>European   culture</vt:lpstr>
      <vt:lpstr>Bulgaria </vt:lpstr>
      <vt:lpstr>Презентация на PowerPoint</vt:lpstr>
      <vt:lpstr>Germany </vt:lpstr>
      <vt:lpstr>Holidays and celebrations</vt:lpstr>
      <vt:lpstr>France </vt:lpstr>
      <vt:lpstr>Thanks for your time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cultures</dc:title>
  <dc:creator>Teddy Zahariev</dc:creator>
  <cp:lastModifiedBy>Win7</cp:lastModifiedBy>
  <cp:revision>9</cp:revision>
  <dcterms:created xsi:type="dcterms:W3CDTF">2020-06-12T11:22:52Z</dcterms:created>
  <dcterms:modified xsi:type="dcterms:W3CDTF">2020-10-01T11:37:59Z</dcterms:modified>
</cp:coreProperties>
</file>