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35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1779754-FCBF-44CA-98B7-7B2E818BAD3A}" type="datetimeFigureOut">
              <a:rPr lang="bg-BG" smtClean="0"/>
              <a:pPr/>
              <a:t>1.10.2020 г.</a:t>
            </a:fld>
            <a:endParaRPr lang="bg-BG"/>
          </a:p>
        </p:txBody>
      </p:sp>
      <p:sp>
        <p:nvSpPr>
          <p:cNvPr id="5" name="Footer Placeholder 4"/>
          <p:cNvSpPr>
            <a:spLocks noGrp="1"/>
          </p:cNvSpPr>
          <p:nvPr>
            <p:ph type="ftr" sz="quarter" idx="11"/>
          </p:nvPr>
        </p:nvSpPr>
        <p:spPr>
          <a:xfrm>
            <a:off x="3962399" y="5870575"/>
            <a:ext cx="4893958" cy="377825"/>
          </a:xfrm>
        </p:spPr>
        <p:txBody>
          <a:bodyPr/>
          <a:lstStyle/>
          <a:p>
            <a:endParaRPr lang="bg-BG"/>
          </a:p>
        </p:txBody>
      </p:sp>
      <p:sp>
        <p:nvSpPr>
          <p:cNvPr id="6" name="Slide Number Placeholder 5"/>
          <p:cNvSpPr>
            <a:spLocks noGrp="1"/>
          </p:cNvSpPr>
          <p:nvPr>
            <p:ph type="sldNum" sz="quarter" idx="12"/>
          </p:nvPr>
        </p:nvSpPr>
        <p:spPr>
          <a:xfrm>
            <a:off x="10608958" y="5870575"/>
            <a:ext cx="551167" cy="377825"/>
          </a:xfrm>
        </p:spPr>
        <p:txBody>
          <a:bodyPr/>
          <a:lstStyle/>
          <a:p>
            <a:fld id="{ECC5CFA5-291C-4787-9D25-161CFD3BC860}" type="slidenum">
              <a:rPr lang="bg-BG" smtClean="0"/>
              <a:pPr/>
              <a:t>‹#›</a:t>
            </a:fld>
            <a:endParaRPr lang="bg-BG"/>
          </a:p>
        </p:txBody>
      </p:sp>
    </p:spTree>
    <p:extLst>
      <p:ext uri="{BB962C8B-B14F-4D97-AF65-F5344CB8AC3E}">
        <p14:creationId xmlns:p14="http://schemas.microsoft.com/office/powerpoint/2010/main" val="176533184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1779754-FCBF-44CA-98B7-7B2E818BAD3A}" type="datetimeFigureOut">
              <a:rPr lang="bg-BG" smtClean="0"/>
              <a:pPr/>
              <a:t>1.10.2020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ECC5CFA5-291C-4787-9D25-161CFD3BC860}" type="slidenum">
              <a:rPr lang="bg-BG" smtClean="0"/>
              <a:pPr/>
              <a:t>‹#›</a:t>
            </a:fld>
            <a:endParaRPr lang="bg-BG"/>
          </a:p>
        </p:txBody>
      </p:sp>
    </p:spTree>
    <p:extLst>
      <p:ext uri="{BB962C8B-B14F-4D97-AF65-F5344CB8AC3E}">
        <p14:creationId xmlns:p14="http://schemas.microsoft.com/office/powerpoint/2010/main" val="1993035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779754-FCBF-44CA-98B7-7B2E818BAD3A}"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CC5CFA5-291C-4787-9D25-161CFD3BC860}" type="slidenum">
              <a:rPr lang="bg-BG" smtClean="0"/>
              <a:pPr/>
              <a:t>‹#›</a:t>
            </a:fld>
            <a:endParaRPr lang="bg-BG"/>
          </a:p>
        </p:txBody>
      </p:sp>
    </p:spTree>
    <p:extLst>
      <p:ext uri="{BB962C8B-B14F-4D97-AF65-F5344CB8AC3E}">
        <p14:creationId xmlns:p14="http://schemas.microsoft.com/office/powerpoint/2010/main" val="69556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779754-FCBF-44CA-98B7-7B2E818BAD3A}"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CC5CFA5-291C-4787-9D25-161CFD3BC860}" type="slidenum">
              <a:rPr lang="bg-BG" smtClean="0"/>
              <a:pPr/>
              <a:t>‹#›</a:t>
            </a:fld>
            <a:endParaRPr lang="bg-BG"/>
          </a:p>
        </p:txBody>
      </p:sp>
    </p:spTree>
    <p:extLst>
      <p:ext uri="{BB962C8B-B14F-4D97-AF65-F5344CB8AC3E}">
        <p14:creationId xmlns:p14="http://schemas.microsoft.com/office/powerpoint/2010/main" val="143808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779754-FCBF-44CA-98B7-7B2E818BAD3A}"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CC5CFA5-291C-4787-9D25-161CFD3BC860}" type="slidenum">
              <a:rPr lang="bg-BG" smtClean="0"/>
              <a:pPr/>
              <a:t>‹#›</a:t>
            </a:fld>
            <a:endParaRPr lang="bg-BG"/>
          </a:p>
        </p:txBody>
      </p:sp>
    </p:spTree>
    <p:extLst>
      <p:ext uri="{BB962C8B-B14F-4D97-AF65-F5344CB8AC3E}">
        <p14:creationId xmlns:p14="http://schemas.microsoft.com/office/powerpoint/2010/main" val="3468594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779754-FCBF-44CA-98B7-7B2E818BAD3A}"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CC5CFA5-291C-4787-9D25-161CFD3BC860}" type="slidenum">
              <a:rPr lang="bg-BG" smtClean="0"/>
              <a:pPr/>
              <a:t>‹#›</a:t>
            </a:fld>
            <a:endParaRPr lang="bg-BG"/>
          </a:p>
        </p:txBody>
      </p:sp>
    </p:spTree>
    <p:extLst>
      <p:ext uri="{BB962C8B-B14F-4D97-AF65-F5344CB8AC3E}">
        <p14:creationId xmlns:p14="http://schemas.microsoft.com/office/powerpoint/2010/main" val="2575458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779754-FCBF-44CA-98B7-7B2E818BAD3A}"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CC5CFA5-291C-4787-9D25-161CFD3BC860}" type="slidenum">
              <a:rPr lang="bg-BG" smtClean="0"/>
              <a:pPr/>
              <a:t>‹#›</a:t>
            </a:fld>
            <a:endParaRPr lang="bg-BG"/>
          </a:p>
        </p:txBody>
      </p:sp>
    </p:spTree>
    <p:extLst>
      <p:ext uri="{BB962C8B-B14F-4D97-AF65-F5344CB8AC3E}">
        <p14:creationId xmlns:p14="http://schemas.microsoft.com/office/powerpoint/2010/main" val="3131842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779754-FCBF-44CA-98B7-7B2E818BAD3A}"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CC5CFA5-291C-4787-9D25-161CFD3BC860}" type="slidenum">
              <a:rPr lang="bg-BG" smtClean="0"/>
              <a:pPr/>
              <a:t>‹#›</a:t>
            </a:fld>
            <a:endParaRPr lang="bg-BG"/>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319393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779754-FCBF-44CA-98B7-7B2E818BAD3A}"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CC5CFA5-291C-4787-9D25-161CFD3BC860}" type="slidenum">
              <a:rPr lang="bg-BG" smtClean="0"/>
              <a:pPr/>
              <a:t>‹#›</a:t>
            </a:fld>
            <a:endParaRPr lang="bg-BG"/>
          </a:p>
        </p:txBody>
      </p:sp>
    </p:spTree>
    <p:extLst>
      <p:ext uri="{BB962C8B-B14F-4D97-AF65-F5344CB8AC3E}">
        <p14:creationId xmlns:p14="http://schemas.microsoft.com/office/powerpoint/2010/main" val="166131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779754-FCBF-44CA-98B7-7B2E818BAD3A}"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CC5CFA5-291C-4787-9D25-161CFD3BC860}" type="slidenum">
              <a:rPr lang="bg-BG" smtClean="0"/>
              <a:pPr/>
              <a:t>‹#›</a:t>
            </a:fld>
            <a:endParaRPr lang="bg-BG"/>
          </a:p>
        </p:txBody>
      </p:sp>
    </p:spTree>
    <p:extLst>
      <p:ext uri="{BB962C8B-B14F-4D97-AF65-F5344CB8AC3E}">
        <p14:creationId xmlns:p14="http://schemas.microsoft.com/office/powerpoint/2010/main" val="252996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779754-FCBF-44CA-98B7-7B2E818BAD3A}"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CC5CFA5-291C-4787-9D25-161CFD3BC860}" type="slidenum">
              <a:rPr lang="bg-BG" smtClean="0"/>
              <a:pPr/>
              <a:t>‹#›</a:t>
            </a:fld>
            <a:endParaRPr lang="bg-BG"/>
          </a:p>
        </p:txBody>
      </p:sp>
    </p:spTree>
    <p:extLst>
      <p:ext uri="{BB962C8B-B14F-4D97-AF65-F5344CB8AC3E}">
        <p14:creationId xmlns:p14="http://schemas.microsoft.com/office/powerpoint/2010/main" val="220190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779754-FCBF-44CA-98B7-7B2E818BAD3A}" type="datetimeFigureOut">
              <a:rPr lang="bg-BG" smtClean="0"/>
              <a:pPr/>
              <a:t>1.10.2020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ECC5CFA5-291C-4787-9D25-161CFD3BC860}" type="slidenum">
              <a:rPr lang="bg-BG" smtClean="0"/>
              <a:pPr/>
              <a:t>‹#›</a:t>
            </a:fld>
            <a:endParaRPr lang="bg-BG"/>
          </a:p>
        </p:txBody>
      </p:sp>
    </p:spTree>
    <p:extLst>
      <p:ext uri="{BB962C8B-B14F-4D97-AF65-F5344CB8AC3E}">
        <p14:creationId xmlns:p14="http://schemas.microsoft.com/office/powerpoint/2010/main" val="113017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779754-FCBF-44CA-98B7-7B2E818BAD3A}" type="datetimeFigureOut">
              <a:rPr lang="bg-BG" smtClean="0"/>
              <a:pPr/>
              <a:t>1.10.2020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ECC5CFA5-291C-4787-9D25-161CFD3BC860}" type="slidenum">
              <a:rPr lang="bg-BG" smtClean="0"/>
              <a:pPr/>
              <a:t>‹#›</a:t>
            </a:fld>
            <a:endParaRPr lang="bg-BG"/>
          </a:p>
        </p:txBody>
      </p:sp>
    </p:spTree>
    <p:extLst>
      <p:ext uri="{BB962C8B-B14F-4D97-AF65-F5344CB8AC3E}">
        <p14:creationId xmlns:p14="http://schemas.microsoft.com/office/powerpoint/2010/main" val="3222834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779754-FCBF-44CA-98B7-7B2E818BAD3A}" type="datetimeFigureOut">
              <a:rPr lang="bg-BG" smtClean="0"/>
              <a:pPr/>
              <a:t>1.10.2020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ECC5CFA5-291C-4787-9D25-161CFD3BC860}" type="slidenum">
              <a:rPr lang="bg-BG" smtClean="0"/>
              <a:pPr/>
              <a:t>‹#›</a:t>
            </a:fld>
            <a:endParaRPr lang="bg-BG"/>
          </a:p>
        </p:txBody>
      </p:sp>
    </p:spTree>
    <p:extLst>
      <p:ext uri="{BB962C8B-B14F-4D97-AF65-F5344CB8AC3E}">
        <p14:creationId xmlns:p14="http://schemas.microsoft.com/office/powerpoint/2010/main" val="245958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1779754-FCBF-44CA-98B7-7B2E818BAD3A}" type="datetimeFigureOut">
              <a:rPr lang="bg-BG" smtClean="0"/>
              <a:pPr/>
              <a:t>1.10.2020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ECC5CFA5-291C-4787-9D25-161CFD3BC860}" type="slidenum">
              <a:rPr lang="bg-BG" smtClean="0"/>
              <a:pPr/>
              <a:t>‹#›</a:t>
            </a:fld>
            <a:endParaRPr lang="bg-BG"/>
          </a:p>
        </p:txBody>
      </p:sp>
    </p:spTree>
    <p:extLst>
      <p:ext uri="{BB962C8B-B14F-4D97-AF65-F5344CB8AC3E}">
        <p14:creationId xmlns:p14="http://schemas.microsoft.com/office/powerpoint/2010/main" val="3214226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1779754-FCBF-44CA-98B7-7B2E818BAD3A}" type="datetimeFigureOut">
              <a:rPr lang="bg-BG" smtClean="0"/>
              <a:pPr/>
              <a:t>1.10.2020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ECC5CFA5-291C-4787-9D25-161CFD3BC860}" type="slidenum">
              <a:rPr lang="bg-BG" smtClean="0"/>
              <a:pPr/>
              <a:t>‹#›</a:t>
            </a:fld>
            <a:endParaRPr lang="bg-BG"/>
          </a:p>
        </p:txBody>
      </p:sp>
    </p:spTree>
    <p:extLst>
      <p:ext uri="{BB962C8B-B14F-4D97-AF65-F5344CB8AC3E}">
        <p14:creationId xmlns:p14="http://schemas.microsoft.com/office/powerpoint/2010/main" val="272085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1779754-FCBF-44CA-98B7-7B2E818BAD3A}" type="datetimeFigureOut">
              <a:rPr lang="bg-BG" smtClean="0"/>
              <a:pPr/>
              <a:t>1.10.2020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ECC5CFA5-291C-4787-9D25-161CFD3BC860}" type="slidenum">
              <a:rPr lang="bg-BG" smtClean="0"/>
              <a:pPr/>
              <a:t>‹#›</a:t>
            </a:fld>
            <a:endParaRPr lang="bg-BG"/>
          </a:p>
        </p:txBody>
      </p:sp>
    </p:spTree>
    <p:extLst>
      <p:ext uri="{BB962C8B-B14F-4D97-AF65-F5344CB8AC3E}">
        <p14:creationId xmlns:p14="http://schemas.microsoft.com/office/powerpoint/2010/main" val="22597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779754-FCBF-44CA-98B7-7B2E818BAD3A}" type="datetimeFigureOut">
              <a:rPr lang="bg-BG" smtClean="0"/>
              <a:pPr/>
              <a:t>1.10.2020 г.</a:t>
            </a:fld>
            <a:endParaRPr lang="bg-BG"/>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bg-BG"/>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C5CFA5-291C-4787-9D25-161CFD3BC860}" type="slidenum">
              <a:rPr lang="bg-BG" smtClean="0"/>
              <a:pPr/>
              <a:t>‹#›</a:t>
            </a:fld>
            <a:endParaRPr lang="bg-BG"/>
          </a:p>
        </p:txBody>
      </p:sp>
    </p:spTree>
    <p:extLst>
      <p:ext uri="{BB962C8B-B14F-4D97-AF65-F5344CB8AC3E}">
        <p14:creationId xmlns:p14="http://schemas.microsoft.com/office/powerpoint/2010/main" val="32219141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ctrTitle"/>
          </p:nvPr>
        </p:nvSpPr>
        <p:spPr>
          <a:xfrm>
            <a:off x="0" y="-435428"/>
            <a:ext cx="6642508" cy="2538548"/>
          </a:xfrm>
        </p:spPr>
        <p:txBody>
          <a:bodyPr/>
          <a:lstStyle/>
          <a:p>
            <a:pPr algn="ctr"/>
            <a:r>
              <a:rPr lang="en-US" b="1" u="sng" dirty="0" smtClean="0">
                <a:solidFill>
                  <a:srgbClr val="FFFF00"/>
                </a:solidFill>
                <a:latin typeface="Comic Sans MS" panose="030F0702030302020204" pitchFamily="66" charset="0"/>
              </a:rPr>
              <a:t>EU AND LABOUR MARKET</a:t>
            </a:r>
            <a:endParaRPr lang="bg-BG" b="1" u="sng" dirty="0">
              <a:solidFill>
                <a:srgbClr val="FFFF00"/>
              </a:solidFill>
              <a:latin typeface="Comic Sans MS" panose="030F0702030302020204" pitchFamily="66" charset="0"/>
            </a:endParaRPr>
          </a:p>
        </p:txBody>
      </p:sp>
      <p:sp>
        <p:nvSpPr>
          <p:cNvPr id="3" name="Subtitle 2"/>
          <p:cNvSpPr>
            <a:spLocks noGrp="1"/>
          </p:cNvSpPr>
          <p:nvPr>
            <p:ph type="subTitle" idx="1"/>
          </p:nvPr>
        </p:nvSpPr>
        <p:spPr>
          <a:xfrm>
            <a:off x="1" y="5314950"/>
            <a:ext cx="13058774" cy="2122169"/>
          </a:xfrm>
        </p:spPr>
        <p:txBody>
          <a:bodyPr>
            <a:normAutofit/>
          </a:bodyPr>
          <a:lstStyle/>
          <a:p>
            <a:pPr algn="l"/>
            <a:r>
              <a:rPr lang="en-US" sz="2000" b="1" i="1" dirty="0" err="1" smtClean="0">
                <a:solidFill>
                  <a:srgbClr val="FFFF00"/>
                </a:solidFill>
                <a:latin typeface="Comic Sans MS" panose="030F0702030302020204" pitchFamily="66" charset="0"/>
              </a:rPr>
              <a:t>nikolay</a:t>
            </a:r>
            <a:r>
              <a:rPr lang="en-US" sz="2000" b="1" i="1" dirty="0" smtClean="0">
                <a:solidFill>
                  <a:srgbClr val="FFFF00"/>
                </a:solidFill>
                <a:latin typeface="Comic Sans MS" panose="030F0702030302020204" pitchFamily="66" charset="0"/>
              </a:rPr>
              <a:t> </a:t>
            </a:r>
            <a:r>
              <a:rPr lang="en-US" sz="2000" b="1" i="1" dirty="0" err="1" smtClean="0">
                <a:solidFill>
                  <a:srgbClr val="FFFF00"/>
                </a:solidFill>
                <a:latin typeface="Comic Sans MS" panose="030F0702030302020204" pitchFamily="66" charset="0"/>
              </a:rPr>
              <a:t>atanasov</a:t>
            </a:r>
            <a:r>
              <a:rPr lang="en-US" sz="2000" b="1" i="1" dirty="0" smtClean="0">
                <a:solidFill>
                  <a:srgbClr val="FFFF00"/>
                </a:solidFill>
                <a:latin typeface="Comic Sans MS" panose="030F0702030302020204" pitchFamily="66" charset="0"/>
              </a:rPr>
              <a:t> – 9-th  grade</a:t>
            </a:r>
          </a:p>
          <a:p>
            <a:pPr algn="l"/>
            <a:r>
              <a:rPr lang="en-US" sz="2000" b="1" i="1" dirty="0" smtClean="0">
                <a:solidFill>
                  <a:srgbClr val="FFFF00"/>
                </a:solidFill>
                <a:latin typeface="Comic Sans MS" panose="030F0702030302020204" pitchFamily="66" charset="0"/>
              </a:rPr>
              <a:t>Foreign  Language  school </a:t>
            </a:r>
          </a:p>
          <a:p>
            <a:pPr algn="l"/>
            <a:r>
              <a:rPr lang="en-US" sz="2000" b="1" i="1" dirty="0" smtClean="0">
                <a:solidFill>
                  <a:srgbClr val="FFFF00"/>
                </a:solidFill>
                <a:latin typeface="Comic Sans MS" panose="030F0702030302020204" pitchFamily="66" charset="0"/>
              </a:rPr>
              <a:t>Pleven,  </a:t>
            </a:r>
            <a:r>
              <a:rPr lang="en-US" sz="2000" b="1" i="1" dirty="0" err="1" smtClean="0">
                <a:solidFill>
                  <a:srgbClr val="FFFF00"/>
                </a:solidFill>
                <a:latin typeface="Comic Sans MS" panose="030F0702030302020204" pitchFamily="66" charset="0"/>
              </a:rPr>
              <a:t>bulgaria</a:t>
            </a:r>
            <a:endParaRPr lang="bg-BG" sz="2000" b="1" i="1" dirty="0">
              <a:solidFill>
                <a:srgbClr val="FFFF00"/>
              </a:solidFill>
              <a:latin typeface="Comic Sans MS" panose="030F0702030302020204" pitchFamily="66" charset="0"/>
            </a:endParaRPr>
          </a:p>
        </p:txBody>
      </p:sp>
      <p:pic>
        <p:nvPicPr>
          <p:cNvPr id="1026" name="Picture 2" descr="H:\Николай 9.е\FB_IMG_1589831610969.jpg"/>
          <p:cNvPicPr>
            <a:picLocks noChangeAspect="1" noChangeArrowheads="1"/>
          </p:cNvPicPr>
          <p:nvPr/>
        </p:nvPicPr>
        <p:blipFill>
          <a:blip r:embed="rId3" cstate="print"/>
          <a:srcRect/>
          <a:stretch>
            <a:fillRect/>
          </a:stretch>
        </p:blipFill>
        <p:spPr bwMode="auto">
          <a:xfrm>
            <a:off x="1085850" y="2642235"/>
            <a:ext cx="2128837" cy="2244138"/>
          </a:xfrm>
          <a:prstGeom prst="rect">
            <a:avLst/>
          </a:prstGeom>
          <a:noFill/>
        </p:spPr>
      </p:pic>
      <p:pic>
        <p:nvPicPr>
          <p:cNvPr id="6" name="Картина 5" descr="G:\GISE - втора година\logosbeneficaireserasmusleft_e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3558" y="6086901"/>
            <a:ext cx="2488442" cy="771098"/>
          </a:xfrm>
          <a:prstGeom prst="rect">
            <a:avLst/>
          </a:prstGeom>
          <a:noFill/>
          <a:ln>
            <a:noFill/>
          </a:ln>
        </p:spPr>
      </p:pic>
      <p:pic>
        <p:nvPicPr>
          <p:cNvPr id="8" name="Obraz 5" descr="Bez tytułu.png"/>
          <p:cNvPicPr/>
          <p:nvPr/>
        </p:nvPicPr>
        <p:blipFill>
          <a:blip r:embed="rId5" cstate="print">
            <a:extLst>
              <a:ext uri="{28A0092B-C50C-407E-A947-70E740481C1C}">
                <a14:useLocalDpi xmlns:a14="http://schemas.microsoft.com/office/drawing/2010/main" val="0"/>
              </a:ext>
            </a:extLst>
          </a:blip>
          <a:srcRect t="-3847" r="33878" b="-10255"/>
          <a:stretch>
            <a:fillRect/>
          </a:stretch>
        </p:blipFill>
        <p:spPr bwMode="auto">
          <a:xfrm>
            <a:off x="10734673" y="-1"/>
            <a:ext cx="1457325" cy="1557337"/>
          </a:xfrm>
          <a:prstGeom prst="rect">
            <a:avLst/>
          </a:prstGeom>
          <a:noFill/>
        </p:spPr>
      </p:pic>
    </p:spTree>
    <p:extLst>
      <p:ext uri="{BB962C8B-B14F-4D97-AF65-F5344CB8AC3E}">
        <p14:creationId xmlns:p14="http://schemas.microsoft.com/office/powerpoint/2010/main" val="36836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271" y="635726"/>
            <a:ext cx="8340632" cy="1456267"/>
          </a:xfrm>
        </p:spPr>
        <p:txBody>
          <a:bodyPr/>
          <a:lstStyle/>
          <a:p>
            <a:pPr algn="ctr"/>
            <a:r>
              <a:rPr lang="en-US" b="1" u="sng" dirty="0">
                <a:latin typeface="Comic Sans MS" panose="030F0702030302020204" pitchFamily="66" charset="0"/>
              </a:rPr>
              <a:t>What Is the Labor Market?</a:t>
            </a:r>
            <a:endParaRPr lang="bg-BG" b="1" u="sng" dirty="0">
              <a:latin typeface="Comic Sans MS" panose="030F0702030302020204" pitchFamily="66" charset="0"/>
            </a:endParaRPr>
          </a:p>
        </p:txBody>
      </p:sp>
      <p:sp>
        <p:nvSpPr>
          <p:cNvPr id="3" name="Content Placeholder 2"/>
          <p:cNvSpPr>
            <a:spLocks noGrp="1"/>
          </p:cNvSpPr>
          <p:nvPr>
            <p:ph idx="1"/>
          </p:nvPr>
        </p:nvSpPr>
        <p:spPr>
          <a:xfrm>
            <a:off x="685802" y="1710993"/>
            <a:ext cx="5610496" cy="4715933"/>
          </a:xfrm>
        </p:spPr>
        <p:txBody>
          <a:bodyPr>
            <a:noAutofit/>
          </a:bodyPr>
          <a:lstStyle/>
          <a:p>
            <a:r>
              <a:rPr lang="en-US" sz="2000" b="1" i="1" dirty="0">
                <a:latin typeface="Comic Sans MS" panose="030F0702030302020204" pitchFamily="66" charset="0"/>
              </a:rPr>
              <a:t>The labor market, also known as the job market, refers to the supply and demand for labor in which employees provide the supply and employers the demand. It is a major component of any economy and is intricately tied in with markets for capital, goods, and services.</a:t>
            </a:r>
            <a:endParaRPr lang="bg-BG" sz="2000" b="1" i="1" dirty="0">
              <a:latin typeface="Comic Sans MS" panose="030F0702030302020204" pitchFamily="66" charset="0"/>
            </a:endParaRPr>
          </a:p>
        </p:txBody>
      </p:sp>
      <p:pic>
        <p:nvPicPr>
          <p:cNvPr id="5" name="Picture 4"/>
          <p:cNvPicPr>
            <a:picLocks noChangeAspect="1"/>
          </p:cNvPicPr>
          <p:nvPr/>
        </p:nvPicPr>
        <p:blipFill>
          <a:blip r:embed="rId2" cstate="print"/>
          <a:stretch>
            <a:fillRect/>
          </a:stretch>
        </p:blipFill>
        <p:spPr>
          <a:xfrm>
            <a:off x="7421881" y="2630140"/>
            <a:ext cx="2882386" cy="2882386"/>
          </a:xfrm>
          <a:prstGeom prst="rect">
            <a:avLst/>
          </a:prstGeom>
        </p:spPr>
      </p:pic>
    </p:spTree>
    <p:extLst>
      <p:ext uri="{BB962C8B-B14F-4D97-AF65-F5344CB8AC3E}">
        <p14:creationId xmlns:p14="http://schemas.microsoft.com/office/powerpoint/2010/main" val="90261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726" y="209006"/>
            <a:ext cx="4351112" cy="1073090"/>
          </a:xfrm>
        </p:spPr>
        <p:txBody>
          <a:bodyPr/>
          <a:lstStyle/>
          <a:p>
            <a:r>
              <a:rPr lang="en-US" b="1" u="sng" dirty="0">
                <a:latin typeface="Comic Sans MS" panose="030F0702030302020204" pitchFamily="66" charset="0"/>
              </a:rPr>
              <a:t>KEY TAKEAWAYS</a:t>
            </a:r>
            <a:endParaRPr lang="bg-BG" b="1" u="sng" dirty="0">
              <a:latin typeface="Comic Sans MS" panose="030F0702030302020204" pitchFamily="66" charset="0"/>
            </a:endParaRPr>
          </a:p>
        </p:txBody>
      </p:sp>
      <p:sp>
        <p:nvSpPr>
          <p:cNvPr id="3" name="Content Placeholder 2"/>
          <p:cNvSpPr>
            <a:spLocks noGrp="1"/>
          </p:cNvSpPr>
          <p:nvPr>
            <p:ph idx="1"/>
          </p:nvPr>
        </p:nvSpPr>
        <p:spPr>
          <a:xfrm>
            <a:off x="904603" y="980682"/>
            <a:ext cx="4098471" cy="5877318"/>
          </a:xfrm>
        </p:spPr>
        <p:txBody>
          <a:bodyPr>
            <a:normAutofit/>
          </a:bodyPr>
          <a:lstStyle/>
          <a:p>
            <a:r>
              <a:rPr lang="en-US" b="1" i="1" dirty="0">
                <a:latin typeface="Comic Sans MS" panose="030F0702030302020204" pitchFamily="66" charset="0"/>
              </a:rPr>
              <a:t>The labor market has to do with supply and demand for labor, with employees providing the supply and employers the demand.</a:t>
            </a:r>
          </a:p>
          <a:p>
            <a:r>
              <a:rPr lang="en-US" b="1" i="1" dirty="0">
                <a:latin typeface="Comic Sans MS" panose="030F0702030302020204" pitchFamily="66" charset="0"/>
              </a:rPr>
              <a:t>The labor market should be viewed at both the macroeconomic and microeconomic levels.</a:t>
            </a:r>
          </a:p>
          <a:p>
            <a:r>
              <a:rPr lang="en-US" b="1" i="1" dirty="0">
                <a:latin typeface="Comic Sans MS" panose="030F0702030302020204" pitchFamily="66" charset="0"/>
              </a:rPr>
              <a:t>Unemployment rates and labor productivity rates are two important macroeconomic gauges.</a:t>
            </a:r>
          </a:p>
          <a:p>
            <a:r>
              <a:rPr lang="en-US" b="1" i="1" dirty="0">
                <a:latin typeface="Comic Sans MS" panose="030F0702030302020204" pitchFamily="66" charset="0"/>
              </a:rPr>
              <a:t>Individual wages and number of hours worked are two important microeconomic gauges.</a:t>
            </a:r>
            <a:endParaRPr lang="bg-BG" b="1" i="1" dirty="0">
              <a:latin typeface="Comic Sans MS" panose="030F0702030302020204" pitchFamily="66" charset="0"/>
            </a:endParaRPr>
          </a:p>
        </p:txBody>
      </p:sp>
      <p:pic>
        <p:nvPicPr>
          <p:cNvPr id="5" name="Picture 4"/>
          <p:cNvPicPr>
            <a:picLocks noChangeAspect="1"/>
          </p:cNvPicPr>
          <p:nvPr/>
        </p:nvPicPr>
        <p:blipFill>
          <a:blip r:embed="rId2" cstate="print"/>
          <a:stretch>
            <a:fillRect/>
          </a:stretch>
        </p:blipFill>
        <p:spPr>
          <a:xfrm>
            <a:off x="6867222" y="1282096"/>
            <a:ext cx="2335232" cy="2100700"/>
          </a:xfrm>
          <a:prstGeom prst="rect">
            <a:avLst/>
          </a:prstGeom>
        </p:spPr>
      </p:pic>
      <p:pic>
        <p:nvPicPr>
          <p:cNvPr id="6" name="Picture 5"/>
          <p:cNvPicPr>
            <a:picLocks noChangeAspect="1"/>
          </p:cNvPicPr>
          <p:nvPr/>
        </p:nvPicPr>
        <p:blipFill>
          <a:blip r:embed="rId3" cstate="print"/>
          <a:stretch>
            <a:fillRect/>
          </a:stretch>
        </p:blipFill>
        <p:spPr>
          <a:xfrm>
            <a:off x="9503819" y="4572484"/>
            <a:ext cx="2017621" cy="2017621"/>
          </a:xfrm>
          <a:prstGeom prst="rect">
            <a:avLst/>
          </a:prstGeom>
        </p:spPr>
      </p:pic>
      <p:pic>
        <p:nvPicPr>
          <p:cNvPr id="7" name="Picture 6"/>
          <p:cNvPicPr>
            <a:picLocks noChangeAspect="1"/>
          </p:cNvPicPr>
          <p:nvPr/>
        </p:nvPicPr>
        <p:blipFill>
          <a:blip r:embed="rId4" cstate="print"/>
          <a:stretch>
            <a:fillRect/>
          </a:stretch>
        </p:blipFill>
        <p:spPr>
          <a:xfrm>
            <a:off x="5133702" y="4092179"/>
            <a:ext cx="3867832" cy="1489115"/>
          </a:xfrm>
          <a:prstGeom prst="rect">
            <a:avLst/>
          </a:prstGeom>
        </p:spPr>
      </p:pic>
    </p:spTree>
    <p:extLst>
      <p:ext uri="{BB962C8B-B14F-4D97-AF65-F5344CB8AC3E}">
        <p14:creationId xmlns:p14="http://schemas.microsoft.com/office/powerpoint/2010/main" val="10905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21600000">
                                      <p:cBhvr>
                                        <p:cTn id="9" dur="2000" fill="hold"/>
                                        <p:tgtEl>
                                          <p:spTgt spid="3">
                                            <p:txEl>
                                              <p:pRg st="0" end="0"/>
                                            </p:txEl>
                                          </p:spTgt>
                                        </p:tgtEl>
                                        <p:attrNameLst>
                                          <p:attrName>r</p:attrName>
                                        </p:attrNameLst>
                                      </p:cBhvr>
                                    </p:animRot>
                                  </p:childTnLst>
                                </p:cTn>
                              </p:par>
                            </p:childTnLst>
                          </p:cTn>
                        </p:par>
                        <p:par>
                          <p:cTn id="10" fill="hold">
                            <p:stCondLst>
                              <p:cond delay="4000"/>
                            </p:stCondLst>
                            <p:childTnLst>
                              <p:par>
                                <p:cTn id="11" presetID="8" presetClass="emph" presetSubtype="0" fill="hold" nodeType="afterEffect">
                                  <p:stCondLst>
                                    <p:cond delay="0"/>
                                  </p:stCondLst>
                                  <p:childTnLst>
                                    <p:animRot by="21600000">
                                      <p:cBhvr>
                                        <p:cTn id="12" dur="2000" fill="hold"/>
                                        <p:tgtEl>
                                          <p:spTgt spid="3">
                                            <p:txEl>
                                              <p:pRg st="1" end="1"/>
                                            </p:txEl>
                                          </p:spTgt>
                                        </p:tgtEl>
                                        <p:attrNameLst>
                                          <p:attrName>r</p:attrName>
                                        </p:attrNameLst>
                                      </p:cBhvr>
                                    </p:animRot>
                                  </p:childTnLst>
                                </p:cTn>
                              </p:par>
                            </p:childTnLst>
                          </p:cTn>
                        </p:par>
                        <p:par>
                          <p:cTn id="13" fill="hold">
                            <p:stCondLst>
                              <p:cond delay="6000"/>
                            </p:stCondLst>
                            <p:childTnLst>
                              <p:par>
                                <p:cTn id="14" presetID="8" presetClass="emph" presetSubtype="0" fill="hold" nodeType="afterEffect">
                                  <p:stCondLst>
                                    <p:cond delay="0"/>
                                  </p:stCondLst>
                                  <p:childTnLst>
                                    <p:animRot by="21600000">
                                      <p:cBhvr>
                                        <p:cTn id="15" dur="2000" fill="hold"/>
                                        <p:tgtEl>
                                          <p:spTgt spid="3">
                                            <p:txEl>
                                              <p:pRg st="2" end="2"/>
                                            </p:txEl>
                                          </p:spTgt>
                                        </p:tgtEl>
                                        <p:attrNameLst>
                                          <p:attrName>r</p:attrName>
                                        </p:attrNameLst>
                                      </p:cBhvr>
                                    </p:animRot>
                                  </p:childTnLst>
                                </p:cTn>
                              </p:par>
                            </p:childTnLst>
                          </p:cTn>
                        </p:par>
                        <p:par>
                          <p:cTn id="16" fill="hold">
                            <p:stCondLst>
                              <p:cond delay="8000"/>
                            </p:stCondLst>
                            <p:childTnLst>
                              <p:par>
                                <p:cTn id="17" presetID="8" presetClass="emph" presetSubtype="0" fill="hold" nodeType="afterEffect">
                                  <p:stCondLst>
                                    <p:cond delay="0"/>
                                  </p:stCondLst>
                                  <p:childTnLst>
                                    <p:animRot by="21600000">
                                      <p:cBhvr>
                                        <p:cTn id="18" dur="2000" fill="hold"/>
                                        <p:tgtEl>
                                          <p:spTgt spid="3">
                                            <p:txEl>
                                              <p:pRg st="3" end="3"/>
                                            </p:txEl>
                                          </p:spTgt>
                                        </p:tgtEl>
                                        <p:attrNameLst>
                                          <p:attrName>r</p:attrName>
                                        </p:attrNameLst>
                                      </p:cBhvr>
                                    </p:animRot>
                                  </p:childTnLst>
                                </p:cTn>
                              </p:par>
                            </p:childTnLst>
                          </p:cTn>
                        </p:par>
                        <p:par>
                          <p:cTn id="19" fill="hold">
                            <p:stCondLst>
                              <p:cond delay="10000"/>
                            </p:stCondLst>
                            <p:childTnLst>
                              <p:par>
                                <p:cTn id="20" presetID="16" presetClass="entr" presetSubtype="2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par>
                          <p:cTn id="23" fill="hold">
                            <p:stCondLst>
                              <p:cond delay="10500"/>
                            </p:stCondLst>
                            <p:childTnLst>
                              <p:par>
                                <p:cTn id="24" presetID="42"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115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err="1" smtClean="0">
                <a:latin typeface="Comic Sans MS" panose="030F0702030302020204" pitchFamily="66" charset="0"/>
              </a:rPr>
              <a:t>Labour</a:t>
            </a:r>
            <a:r>
              <a:rPr lang="en-US" b="1" u="sng" dirty="0" smtClean="0">
                <a:latin typeface="Comic Sans MS" panose="030F0702030302020204" pitchFamily="66" charset="0"/>
              </a:rPr>
              <a:t> Market DATA</a:t>
            </a:r>
            <a:endParaRPr lang="bg-BG" b="1" u="sng" dirty="0">
              <a:latin typeface="Comic Sans MS" panose="030F0702030302020204" pitchFamily="66" charset="0"/>
            </a:endParaRPr>
          </a:p>
        </p:txBody>
      </p:sp>
      <p:sp>
        <p:nvSpPr>
          <p:cNvPr id="3" name="Content Placeholder 2"/>
          <p:cNvSpPr>
            <a:spLocks noGrp="1"/>
          </p:cNvSpPr>
          <p:nvPr>
            <p:ph idx="1"/>
          </p:nvPr>
        </p:nvSpPr>
        <p:spPr>
          <a:xfrm>
            <a:off x="685801" y="2142067"/>
            <a:ext cx="4069079" cy="3649133"/>
          </a:xfrm>
        </p:spPr>
        <p:txBody>
          <a:bodyPr>
            <a:normAutofit lnSpcReduction="10000"/>
          </a:bodyPr>
          <a:lstStyle/>
          <a:p>
            <a:r>
              <a:rPr lang="en-US" b="1" i="1" dirty="0" err="1">
                <a:latin typeface="Comic Sans MS" panose="030F0702030302020204" pitchFamily="66" charset="0"/>
              </a:rPr>
              <a:t>Labour</a:t>
            </a:r>
            <a:r>
              <a:rPr lang="en-US" b="1" i="1" dirty="0">
                <a:latin typeface="Comic Sans MS" panose="030F0702030302020204" pitchFamily="66" charset="0"/>
              </a:rPr>
              <a:t> market data comprise a key set of indicators for the assessment of the cyclical situation and for macroeconomic and social policy making. Both the unemployment and </a:t>
            </a:r>
            <a:r>
              <a:rPr lang="en-US" b="1" i="1" dirty="0" err="1">
                <a:latin typeface="Comic Sans MS" panose="030F0702030302020204" pitchFamily="66" charset="0"/>
              </a:rPr>
              <a:t>labour</a:t>
            </a:r>
            <a:r>
              <a:rPr lang="en-US" b="1" i="1" dirty="0">
                <a:latin typeface="Comic Sans MS" panose="030F0702030302020204" pitchFamily="66" charset="0"/>
              </a:rPr>
              <a:t> cost indices play an essential role in the compilation of key indicators for the analysis of long-term economic equilibria and the movements around it, e.g. through the Beveridge curve</a:t>
            </a:r>
            <a:endParaRPr lang="bg-BG" b="1" i="1" dirty="0">
              <a:latin typeface="Comic Sans MS" panose="030F0702030302020204" pitchFamily="66" charset="0"/>
            </a:endParaRPr>
          </a:p>
        </p:txBody>
      </p:sp>
      <p:pic>
        <p:nvPicPr>
          <p:cNvPr id="4" name="Picture 3"/>
          <p:cNvPicPr>
            <a:picLocks noChangeAspect="1"/>
          </p:cNvPicPr>
          <p:nvPr/>
        </p:nvPicPr>
        <p:blipFill>
          <a:blip r:embed="rId2" cstate="print"/>
          <a:stretch>
            <a:fillRect/>
          </a:stretch>
        </p:blipFill>
        <p:spPr>
          <a:xfrm>
            <a:off x="6103276" y="2496941"/>
            <a:ext cx="3857206" cy="2636762"/>
          </a:xfrm>
          <a:prstGeom prst="rect">
            <a:avLst/>
          </a:prstGeom>
        </p:spPr>
      </p:pic>
    </p:spTree>
    <p:extLst>
      <p:ext uri="{BB962C8B-B14F-4D97-AF65-F5344CB8AC3E}">
        <p14:creationId xmlns:p14="http://schemas.microsoft.com/office/powerpoint/2010/main" val="242368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777" y="463731"/>
            <a:ext cx="9483634" cy="1456267"/>
          </a:xfrm>
        </p:spPr>
        <p:txBody>
          <a:bodyPr>
            <a:normAutofit/>
          </a:bodyPr>
          <a:lstStyle/>
          <a:p>
            <a:r>
              <a:rPr lang="en-US" sz="2400" b="1" u="sng" dirty="0" err="1">
                <a:latin typeface="Comic Sans MS" panose="030F0702030302020204" pitchFamily="66" charset="0"/>
              </a:rPr>
              <a:t>Labour</a:t>
            </a:r>
            <a:r>
              <a:rPr lang="en-US" sz="2400" b="1" u="sng" dirty="0">
                <a:latin typeface="Comic Sans MS" panose="030F0702030302020204" pitchFamily="66" charset="0"/>
              </a:rPr>
              <a:t> market and wage developments in Europe</a:t>
            </a:r>
            <a:endParaRPr lang="bg-BG" sz="2400" b="1" u="sng" dirty="0">
              <a:latin typeface="Comic Sans MS" panose="030F0702030302020204" pitchFamily="66" charset="0"/>
            </a:endParaRPr>
          </a:p>
        </p:txBody>
      </p:sp>
      <p:sp>
        <p:nvSpPr>
          <p:cNvPr id="3" name="Content Placeholder 2"/>
          <p:cNvSpPr>
            <a:spLocks noGrp="1"/>
          </p:cNvSpPr>
          <p:nvPr>
            <p:ph idx="1"/>
          </p:nvPr>
        </p:nvSpPr>
        <p:spPr>
          <a:xfrm>
            <a:off x="555172" y="3060427"/>
            <a:ext cx="10796449" cy="3649133"/>
          </a:xfrm>
        </p:spPr>
        <p:txBody>
          <a:bodyPr/>
          <a:lstStyle/>
          <a:p>
            <a:r>
              <a:rPr lang="en-US" b="1" i="1" dirty="0">
                <a:latin typeface="Comic Sans MS" panose="030F0702030302020204" pitchFamily="66" charset="0"/>
              </a:rPr>
              <a:t>The European Commission has published the 2019 edition of the report “</a:t>
            </a:r>
            <a:r>
              <a:rPr lang="en-US" b="1" i="1" dirty="0" err="1">
                <a:latin typeface="Comic Sans MS" panose="030F0702030302020204" pitchFamily="66" charset="0"/>
              </a:rPr>
              <a:t>Labour</a:t>
            </a:r>
            <a:r>
              <a:rPr lang="en-US" b="1" i="1" dirty="0">
                <a:latin typeface="Comic Sans MS" panose="030F0702030302020204" pitchFamily="66" charset="0"/>
              </a:rPr>
              <a:t> Market and Wage Developments in Europe” confirming that the European </a:t>
            </a:r>
            <a:r>
              <a:rPr lang="en-US" b="1" i="1" dirty="0" err="1">
                <a:latin typeface="Comic Sans MS" panose="030F0702030302020204" pitchFamily="66" charset="0"/>
              </a:rPr>
              <a:t>labour</a:t>
            </a:r>
            <a:r>
              <a:rPr lang="en-US" b="1" i="1" dirty="0">
                <a:latin typeface="Comic Sans MS" panose="030F0702030302020204" pitchFamily="66" charset="0"/>
              </a:rPr>
              <a:t> market has so far proven to be resilient to the weakening of the economy.</a:t>
            </a:r>
            <a:endParaRPr lang="bg-BG" b="1" i="1" dirty="0">
              <a:latin typeface="Comic Sans MS" panose="030F0702030302020204" pitchFamily="66" charset="0"/>
            </a:endParaRPr>
          </a:p>
        </p:txBody>
      </p:sp>
      <p:pic>
        <p:nvPicPr>
          <p:cNvPr id="4" name="Picture 3"/>
          <p:cNvPicPr>
            <a:picLocks noChangeAspect="1"/>
          </p:cNvPicPr>
          <p:nvPr/>
        </p:nvPicPr>
        <p:blipFill>
          <a:blip r:embed="rId2" cstate="print"/>
          <a:stretch>
            <a:fillRect/>
          </a:stretch>
        </p:blipFill>
        <p:spPr>
          <a:xfrm>
            <a:off x="2042339" y="1658741"/>
            <a:ext cx="7097127" cy="2491682"/>
          </a:xfrm>
          <a:prstGeom prst="rect">
            <a:avLst/>
          </a:prstGeom>
        </p:spPr>
      </p:pic>
    </p:spTree>
    <p:extLst>
      <p:ext uri="{BB962C8B-B14F-4D97-AF65-F5344CB8AC3E}">
        <p14:creationId xmlns:p14="http://schemas.microsoft.com/office/powerpoint/2010/main" val="293902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309154"/>
            <a:ext cx="11345089" cy="1456267"/>
          </a:xfrm>
        </p:spPr>
        <p:txBody>
          <a:bodyPr>
            <a:normAutofit/>
          </a:bodyPr>
          <a:lstStyle/>
          <a:p>
            <a:r>
              <a:rPr lang="en-US" sz="3200" b="1" u="sng" dirty="0" err="1">
                <a:latin typeface="Comic Sans MS" panose="030F0702030302020204" pitchFamily="66" charset="0"/>
              </a:rPr>
              <a:t>Labour</a:t>
            </a:r>
            <a:r>
              <a:rPr lang="en-US" sz="3200" b="1" u="sng" dirty="0">
                <a:latin typeface="Comic Sans MS" panose="030F0702030302020204" pitchFamily="66" charset="0"/>
              </a:rPr>
              <a:t> market developments and reforms</a:t>
            </a:r>
            <a:endParaRPr lang="bg-BG" sz="3200" b="1" u="sng" dirty="0">
              <a:latin typeface="Comic Sans MS" panose="030F0702030302020204" pitchFamily="66" charset="0"/>
            </a:endParaRPr>
          </a:p>
        </p:txBody>
      </p:sp>
      <p:sp>
        <p:nvSpPr>
          <p:cNvPr id="3" name="Content Placeholder 2"/>
          <p:cNvSpPr>
            <a:spLocks noGrp="1"/>
          </p:cNvSpPr>
          <p:nvPr>
            <p:ph idx="1"/>
          </p:nvPr>
        </p:nvSpPr>
        <p:spPr>
          <a:xfrm>
            <a:off x="685802" y="2142067"/>
            <a:ext cx="4748348" cy="3649133"/>
          </a:xfrm>
        </p:spPr>
        <p:txBody>
          <a:bodyPr/>
          <a:lstStyle/>
          <a:p>
            <a:r>
              <a:rPr lang="en-US" b="1" i="1" dirty="0">
                <a:latin typeface="Comic Sans MS" panose="030F0702030302020204" pitchFamily="66" charset="0"/>
              </a:rPr>
              <a:t>Studying </a:t>
            </a:r>
            <a:r>
              <a:rPr lang="en-US" b="1" i="1" dirty="0" err="1">
                <a:latin typeface="Comic Sans MS" panose="030F0702030302020204" pitchFamily="66" charset="0"/>
              </a:rPr>
              <a:t>labour</a:t>
            </a:r>
            <a:r>
              <a:rPr lang="en-US" b="1" i="1" dirty="0">
                <a:latin typeface="Comic Sans MS" panose="030F0702030302020204" pitchFamily="66" charset="0"/>
              </a:rPr>
              <a:t> markets is important because they are vital to the competitiveness of the EU economy, today and in the future.</a:t>
            </a:r>
          </a:p>
          <a:p>
            <a:endParaRPr lang="en-US" b="1" i="1" dirty="0">
              <a:latin typeface="Comic Sans MS" panose="030F0702030302020204" pitchFamily="66" charset="0"/>
            </a:endParaRPr>
          </a:p>
          <a:p>
            <a:r>
              <a:rPr lang="en-US" b="1" i="1" dirty="0">
                <a:latin typeface="Comic Sans MS" panose="030F0702030302020204" pitchFamily="66" charset="0"/>
              </a:rPr>
              <a:t>The Directorate General for Economic and Financial Affairs undertakes periodic, general reviews of the </a:t>
            </a:r>
            <a:r>
              <a:rPr lang="en-US" b="1" i="1" dirty="0" err="1">
                <a:latin typeface="Comic Sans MS" panose="030F0702030302020204" pitchFamily="66" charset="0"/>
              </a:rPr>
              <a:t>labour</a:t>
            </a:r>
            <a:r>
              <a:rPr lang="en-US" b="1" i="1" dirty="0">
                <a:latin typeface="Comic Sans MS" panose="030F0702030302020204" pitchFamily="66" charset="0"/>
              </a:rPr>
              <a:t> market across the EU. These focus on the main </a:t>
            </a:r>
            <a:r>
              <a:rPr lang="en-US" b="1" i="1" dirty="0" err="1">
                <a:latin typeface="Comic Sans MS" panose="030F0702030302020204" pitchFamily="66" charset="0"/>
              </a:rPr>
              <a:t>labour</a:t>
            </a:r>
            <a:r>
              <a:rPr lang="en-US" b="1" i="1" dirty="0">
                <a:latin typeface="Comic Sans MS" panose="030F0702030302020204" pitchFamily="66" charset="0"/>
              </a:rPr>
              <a:t> market indicators and also on other aspects according to specific requests/needs.</a:t>
            </a:r>
            <a:endParaRPr lang="bg-BG" b="1" i="1" dirty="0">
              <a:latin typeface="Comic Sans MS" panose="030F0702030302020204" pitchFamily="66" charset="0"/>
            </a:endParaRPr>
          </a:p>
        </p:txBody>
      </p:sp>
      <p:pic>
        <p:nvPicPr>
          <p:cNvPr id="4" name="Picture 3"/>
          <p:cNvPicPr>
            <a:picLocks noChangeAspect="1"/>
          </p:cNvPicPr>
          <p:nvPr/>
        </p:nvPicPr>
        <p:blipFill>
          <a:blip r:embed="rId2" cstate="print"/>
          <a:stretch>
            <a:fillRect/>
          </a:stretch>
        </p:blipFill>
        <p:spPr>
          <a:xfrm>
            <a:off x="6540137" y="2978331"/>
            <a:ext cx="4206240" cy="2103120"/>
          </a:xfrm>
          <a:prstGeom prst="rect">
            <a:avLst/>
          </a:prstGeom>
        </p:spPr>
      </p:pic>
    </p:spTree>
    <p:extLst>
      <p:ext uri="{BB962C8B-B14F-4D97-AF65-F5344CB8AC3E}">
        <p14:creationId xmlns:p14="http://schemas.microsoft.com/office/powerpoint/2010/main" val="265439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80">
                                          <p:stCondLst>
                                            <p:cond delay="0"/>
                                          </p:stCondLst>
                                        </p:cTn>
                                        <p:tgtEl>
                                          <p:spTgt spid="3">
                                            <p:txEl>
                                              <p:pRg st="0" end="0"/>
                                            </p:txEl>
                                          </p:spTgt>
                                        </p:tgtEl>
                                      </p:cBhvr>
                                    </p:animEffect>
                                    <p:anim calcmode="lin" valueType="num">
                                      <p:cBhvr>
                                        <p:cTn id="2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0" end="0"/>
                                            </p:txEl>
                                          </p:spTgt>
                                        </p:tgtEl>
                                      </p:cBhvr>
                                      <p:to x="100000" y="60000"/>
                                    </p:animScale>
                                    <p:animScale>
                                      <p:cBhvr>
                                        <p:cTn id="31" dur="166" decel="50000">
                                          <p:stCondLst>
                                            <p:cond delay="676"/>
                                          </p:stCondLst>
                                        </p:cTn>
                                        <p:tgtEl>
                                          <p:spTgt spid="3">
                                            <p:txEl>
                                              <p:pRg st="0" end="0"/>
                                            </p:txEl>
                                          </p:spTgt>
                                        </p:tgtEl>
                                      </p:cBhvr>
                                      <p:to x="100000" y="100000"/>
                                    </p:animScale>
                                    <p:animScale>
                                      <p:cBhvr>
                                        <p:cTn id="32" dur="26">
                                          <p:stCondLst>
                                            <p:cond delay="1312"/>
                                          </p:stCondLst>
                                        </p:cTn>
                                        <p:tgtEl>
                                          <p:spTgt spid="3">
                                            <p:txEl>
                                              <p:pRg st="0" end="0"/>
                                            </p:txEl>
                                          </p:spTgt>
                                        </p:tgtEl>
                                      </p:cBhvr>
                                      <p:to x="100000" y="80000"/>
                                    </p:animScale>
                                    <p:animScale>
                                      <p:cBhvr>
                                        <p:cTn id="33" dur="166" decel="50000">
                                          <p:stCondLst>
                                            <p:cond delay="1338"/>
                                          </p:stCondLst>
                                        </p:cTn>
                                        <p:tgtEl>
                                          <p:spTgt spid="3">
                                            <p:txEl>
                                              <p:pRg st="0" end="0"/>
                                            </p:txEl>
                                          </p:spTgt>
                                        </p:tgtEl>
                                      </p:cBhvr>
                                      <p:to x="100000" y="100000"/>
                                    </p:animScale>
                                    <p:animScale>
                                      <p:cBhvr>
                                        <p:cTn id="34" dur="26">
                                          <p:stCondLst>
                                            <p:cond delay="1642"/>
                                          </p:stCondLst>
                                        </p:cTn>
                                        <p:tgtEl>
                                          <p:spTgt spid="3">
                                            <p:txEl>
                                              <p:pRg st="0" end="0"/>
                                            </p:txEl>
                                          </p:spTgt>
                                        </p:tgtEl>
                                      </p:cBhvr>
                                      <p:to x="100000" y="90000"/>
                                    </p:animScale>
                                    <p:animScale>
                                      <p:cBhvr>
                                        <p:cTn id="35" dur="166" decel="50000">
                                          <p:stCondLst>
                                            <p:cond delay="1668"/>
                                          </p:stCondLst>
                                        </p:cTn>
                                        <p:tgtEl>
                                          <p:spTgt spid="3">
                                            <p:txEl>
                                              <p:pRg st="0" end="0"/>
                                            </p:txEl>
                                          </p:spTgt>
                                        </p:tgtEl>
                                      </p:cBhvr>
                                      <p:to x="100000" y="100000"/>
                                    </p:animScale>
                                    <p:animScale>
                                      <p:cBhvr>
                                        <p:cTn id="36" dur="26">
                                          <p:stCondLst>
                                            <p:cond delay="1808"/>
                                          </p:stCondLst>
                                        </p:cTn>
                                        <p:tgtEl>
                                          <p:spTgt spid="3">
                                            <p:txEl>
                                              <p:pRg st="0" end="0"/>
                                            </p:txEl>
                                          </p:spTgt>
                                        </p:tgtEl>
                                      </p:cBhvr>
                                      <p:to x="100000" y="95000"/>
                                    </p:animScale>
                                    <p:animScale>
                                      <p:cBhvr>
                                        <p:cTn id="37" dur="166" decel="50000">
                                          <p:stCondLst>
                                            <p:cond delay="1834"/>
                                          </p:stCondLst>
                                        </p:cTn>
                                        <p:tgtEl>
                                          <p:spTgt spid="3">
                                            <p:txEl>
                                              <p:pRg st="0" end="0"/>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80">
                                          <p:stCondLst>
                                            <p:cond delay="0"/>
                                          </p:stCondLst>
                                        </p:cTn>
                                        <p:tgtEl>
                                          <p:spTgt spid="4"/>
                                        </p:tgtEl>
                                      </p:cBhvr>
                                    </p:animEffect>
                                    <p:anim calcmode="lin" valueType="num">
                                      <p:cBhvr>
                                        <p:cTn id="5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tgtEl>
                                      </p:cBhvr>
                                      <p:to x="100000" y="60000"/>
                                    </p:animScale>
                                    <p:animScale>
                                      <p:cBhvr>
                                        <p:cTn id="64" dur="166" decel="50000">
                                          <p:stCondLst>
                                            <p:cond delay="676"/>
                                          </p:stCondLst>
                                        </p:cTn>
                                        <p:tgtEl>
                                          <p:spTgt spid="4"/>
                                        </p:tgtEl>
                                      </p:cBhvr>
                                      <p:to x="100000" y="100000"/>
                                    </p:animScale>
                                    <p:animScale>
                                      <p:cBhvr>
                                        <p:cTn id="65" dur="26">
                                          <p:stCondLst>
                                            <p:cond delay="1312"/>
                                          </p:stCondLst>
                                        </p:cTn>
                                        <p:tgtEl>
                                          <p:spTgt spid="4"/>
                                        </p:tgtEl>
                                      </p:cBhvr>
                                      <p:to x="100000" y="80000"/>
                                    </p:animScale>
                                    <p:animScale>
                                      <p:cBhvr>
                                        <p:cTn id="66" dur="166" decel="50000">
                                          <p:stCondLst>
                                            <p:cond delay="1338"/>
                                          </p:stCondLst>
                                        </p:cTn>
                                        <p:tgtEl>
                                          <p:spTgt spid="4"/>
                                        </p:tgtEl>
                                      </p:cBhvr>
                                      <p:to x="100000" y="100000"/>
                                    </p:animScale>
                                    <p:animScale>
                                      <p:cBhvr>
                                        <p:cTn id="67" dur="26">
                                          <p:stCondLst>
                                            <p:cond delay="1642"/>
                                          </p:stCondLst>
                                        </p:cTn>
                                        <p:tgtEl>
                                          <p:spTgt spid="4"/>
                                        </p:tgtEl>
                                      </p:cBhvr>
                                      <p:to x="100000" y="90000"/>
                                    </p:animScale>
                                    <p:animScale>
                                      <p:cBhvr>
                                        <p:cTn id="68" dur="166" decel="50000">
                                          <p:stCondLst>
                                            <p:cond delay="1668"/>
                                          </p:stCondLst>
                                        </p:cTn>
                                        <p:tgtEl>
                                          <p:spTgt spid="4"/>
                                        </p:tgtEl>
                                      </p:cBhvr>
                                      <p:to x="100000" y="100000"/>
                                    </p:animScale>
                                    <p:animScale>
                                      <p:cBhvr>
                                        <p:cTn id="69" dur="26">
                                          <p:stCondLst>
                                            <p:cond delay="1808"/>
                                          </p:stCondLst>
                                        </p:cTn>
                                        <p:tgtEl>
                                          <p:spTgt spid="4"/>
                                        </p:tgtEl>
                                      </p:cBhvr>
                                      <p:to x="100000" y="95000"/>
                                    </p:animScale>
                                    <p:animScale>
                                      <p:cBhvr>
                                        <p:cTn id="7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Comic Sans MS" panose="030F0702030302020204" pitchFamily="66" charset="0"/>
              </a:rPr>
              <a:t>The focus is on:</a:t>
            </a:r>
            <a:endParaRPr lang="bg-BG" b="1" u="sng" dirty="0">
              <a:latin typeface="Comic Sans MS" panose="030F0702030302020204" pitchFamily="66" charset="0"/>
            </a:endParaRPr>
          </a:p>
        </p:txBody>
      </p:sp>
      <p:sp>
        <p:nvSpPr>
          <p:cNvPr id="3" name="Content Placeholder 2"/>
          <p:cNvSpPr>
            <a:spLocks noGrp="1"/>
          </p:cNvSpPr>
          <p:nvPr>
            <p:ph idx="1"/>
          </p:nvPr>
        </p:nvSpPr>
        <p:spPr>
          <a:xfrm>
            <a:off x="685801" y="2142067"/>
            <a:ext cx="5074919" cy="3649133"/>
          </a:xfrm>
        </p:spPr>
        <p:txBody>
          <a:bodyPr/>
          <a:lstStyle/>
          <a:p>
            <a:r>
              <a:rPr lang="en-US" b="1" i="1" dirty="0" err="1">
                <a:latin typeface="Comic Sans MS" panose="030F0702030302020204" pitchFamily="66" charset="0"/>
              </a:rPr>
              <a:t>labour</a:t>
            </a:r>
            <a:r>
              <a:rPr lang="en-US" b="1" i="1" dirty="0">
                <a:latin typeface="Comic Sans MS" panose="030F0702030302020204" pitchFamily="66" charset="0"/>
              </a:rPr>
              <a:t>-market issues including wages, </a:t>
            </a:r>
            <a:r>
              <a:rPr lang="en-US" b="1" i="1" dirty="0" err="1">
                <a:latin typeface="Comic Sans MS" panose="030F0702030302020204" pitchFamily="66" charset="0"/>
              </a:rPr>
              <a:t>labour</a:t>
            </a:r>
            <a:r>
              <a:rPr lang="en-US" b="1" i="1" dirty="0">
                <a:latin typeface="Comic Sans MS" panose="030F0702030302020204" pitchFamily="66" charset="0"/>
              </a:rPr>
              <a:t> taxation and financial incentives to work (tax and benefit systems)</a:t>
            </a:r>
          </a:p>
          <a:p>
            <a:r>
              <a:rPr lang="en-US" b="1" i="1" dirty="0" err="1">
                <a:latin typeface="Comic Sans MS" panose="030F0702030302020204" pitchFamily="66" charset="0"/>
              </a:rPr>
              <a:t>labour</a:t>
            </a:r>
            <a:r>
              <a:rPr lang="en-US" b="1" i="1" dirty="0">
                <a:latin typeface="Comic Sans MS" panose="030F0702030302020204" pitchFamily="66" charset="0"/>
              </a:rPr>
              <a:t>-market reforms, particularly assessment of the overall impact of reforms on macroeconomic performance. For example, their impact on adjustment capacity, and their likely contribution to raising </a:t>
            </a:r>
            <a:r>
              <a:rPr lang="en-US" b="1" i="1" dirty="0" err="1">
                <a:latin typeface="Comic Sans MS" panose="030F0702030302020204" pitchFamily="66" charset="0"/>
              </a:rPr>
              <a:t>labour</a:t>
            </a:r>
            <a:r>
              <a:rPr lang="en-US" b="1" i="1" dirty="0">
                <a:latin typeface="Comic Sans MS" panose="030F0702030302020204" pitchFamily="66" charset="0"/>
              </a:rPr>
              <a:t> </a:t>
            </a:r>
            <a:r>
              <a:rPr lang="en-US" b="1" i="1" dirty="0" err="1">
                <a:latin typeface="Comic Sans MS" panose="030F0702030302020204" pitchFamily="66" charset="0"/>
              </a:rPr>
              <a:t>utilisation</a:t>
            </a:r>
            <a:r>
              <a:rPr lang="en-US" b="1" i="1" dirty="0">
                <a:latin typeface="Comic Sans MS" panose="030F0702030302020204" pitchFamily="66" charset="0"/>
              </a:rPr>
              <a:t> and improving economic resilience</a:t>
            </a:r>
            <a:endParaRPr lang="bg-BG" b="1" i="1" dirty="0">
              <a:latin typeface="Comic Sans MS" panose="030F0702030302020204" pitchFamily="66" charset="0"/>
            </a:endParaRPr>
          </a:p>
        </p:txBody>
      </p:sp>
      <p:pic>
        <p:nvPicPr>
          <p:cNvPr id="5" name="Picture 4"/>
          <p:cNvPicPr>
            <a:picLocks noChangeAspect="1"/>
          </p:cNvPicPr>
          <p:nvPr/>
        </p:nvPicPr>
        <p:blipFill>
          <a:blip r:embed="rId2" cstate="print"/>
          <a:stretch>
            <a:fillRect/>
          </a:stretch>
        </p:blipFill>
        <p:spPr>
          <a:xfrm>
            <a:off x="6324574" y="1123405"/>
            <a:ext cx="4275909" cy="4275909"/>
          </a:xfrm>
          <a:prstGeom prst="rect">
            <a:avLst/>
          </a:prstGeom>
        </p:spPr>
      </p:pic>
    </p:spTree>
    <p:extLst>
      <p:ext uri="{BB962C8B-B14F-4D97-AF65-F5344CB8AC3E}">
        <p14:creationId xmlns:p14="http://schemas.microsoft.com/office/powerpoint/2010/main" val="313226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Comic Sans MS" panose="030F0702030302020204" pitchFamily="66" charset="0"/>
              </a:rPr>
              <a:t>Tax and benefit systems</a:t>
            </a:r>
            <a:br>
              <a:rPr lang="en-US" b="1" u="sng" dirty="0">
                <a:latin typeface="Comic Sans MS" panose="030F0702030302020204" pitchFamily="66" charset="0"/>
              </a:rPr>
            </a:br>
            <a:endParaRPr lang="bg-BG" b="1" u="sng" dirty="0">
              <a:latin typeface="Comic Sans MS" panose="030F0702030302020204" pitchFamily="66" charset="0"/>
            </a:endParaRPr>
          </a:p>
        </p:txBody>
      </p:sp>
      <p:sp>
        <p:nvSpPr>
          <p:cNvPr id="3" name="Content Placeholder 2"/>
          <p:cNvSpPr>
            <a:spLocks noGrp="1"/>
          </p:cNvSpPr>
          <p:nvPr>
            <p:ph idx="1"/>
          </p:nvPr>
        </p:nvSpPr>
        <p:spPr>
          <a:xfrm>
            <a:off x="802004" y="1724054"/>
            <a:ext cx="5910942" cy="4428550"/>
          </a:xfrm>
        </p:spPr>
        <p:txBody>
          <a:bodyPr/>
          <a:lstStyle/>
          <a:p>
            <a:r>
              <a:rPr lang="en-US" b="1" i="1" dirty="0">
                <a:latin typeface="Comic Sans MS" panose="030F0702030302020204" pitchFamily="66" charset="0"/>
              </a:rPr>
              <a:t>The functioning of </a:t>
            </a:r>
            <a:r>
              <a:rPr lang="en-US" b="1" i="1" dirty="0" err="1">
                <a:latin typeface="Comic Sans MS" panose="030F0702030302020204" pitchFamily="66" charset="0"/>
              </a:rPr>
              <a:t>labour</a:t>
            </a:r>
            <a:r>
              <a:rPr lang="en-US" b="1" i="1" dirty="0">
                <a:latin typeface="Comic Sans MS" panose="030F0702030302020204" pitchFamily="66" charset="0"/>
              </a:rPr>
              <a:t> markets, and taxation and benefit systems are major aspects of economic policy. </a:t>
            </a:r>
            <a:r>
              <a:rPr lang="en-US" b="1" i="1" dirty="0" err="1">
                <a:latin typeface="Comic Sans MS" panose="030F0702030302020204" pitchFamily="66" charset="0"/>
              </a:rPr>
              <a:t>Globalisation</a:t>
            </a:r>
            <a:r>
              <a:rPr lang="en-US" b="1" i="1" dirty="0">
                <a:latin typeface="Comic Sans MS" panose="030F0702030302020204" pitchFamily="66" charset="0"/>
              </a:rPr>
              <a:t>, the increasing mobility of factors such as capital and goods, ageing populations and the financing of welfare systems, set new challenges for these policies.</a:t>
            </a:r>
          </a:p>
          <a:p>
            <a:endParaRPr lang="en-US" b="1" i="1" dirty="0">
              <a:latin typeface="Comic Sans MS" panose="030F0702030302020204" pitchFamily="66" charset="0"/>
            </a:endParaRPr>
          </a:p>
          <a:p>
            <a:r>
              <a:rPr lang="en-US" b="1" i="1" dirty="0">
                <a:latin typeface="Comic Sans MS" panose="030F0702030302020204" pitchFamily="66" charset="0"/>
              </a:rPr>
              <a:t>The European Commission analyses tax and benefit systems from the point of view of how they contribute to economic growth and higher employment, while safeguarding fair social protection.</a:t>
            </a:r>
            <a:endParaRPr lang="bg-BG" b="1" i="1" dirty="0">
              <a:latin typeface="Comic Sans MS" panose="030F0702030302020204" pitchFamily="66" charset="0"/>
            </a:endParaRPr>
          </a:p>
        </p:txBody>
      </p:sp>
      <p:pic>
        <p:nvPicPr>
          <p:cNvPr id="6" name="Picture 5"/>
          <p:cNvPicPr>
            <a:picLocks noChangeAspect="1"/>
          </p:cNvPicPr>
          <p:nvPr/>
        </p:nvPicPr>
        <p:blipFill>
          <a:blip r:embed="rId2" cstate="print"/>
          <a:stretch>
            <a:fillRect/>
          </a:stretch>
        </p:blipFill>
        <p:spPr>
          <a:xfrm rot="769182">
            <a:off x="7231694" y="1878627"/>
            <a:ext cx="2509689" cy="2194443"/>
          </a:xfrm>
          <a:prstGeom prst="rect">
            <a:avLst/>
          </a:prstGeom>
        </p:spPr>
      </p:pic>
      <p:pic>
        <p:nvPicPr>
          <p:cNvPr id="4" name="Picture 3"/>
          <p:cNvPicPr>
            <a:picLocks noChangeAspect="1"/>
          </p:cNvPicPr>
          <p:nvPr/>
        </p:nvPicPr>
        <p:blipFill>
          <a:blip r:embed="rId3" cstate="print"/>
          <a:stretch>
            <a:fillRect/>
          </a:stretch>
        </p:blipFill>
        <p:spPr>
          <a:xfrm rot="19525953">
            <a:off x="7257752" y="3851336"/>
            <a:ext cx="2151002" cy="2589726"/>
          </a:xfrm>
          <a:prstGeom prst="rect">
            <a:avLst/>
          </a:prstGeom>
        </p:spPr>
      </p:pic>
    </p:spTree>
    <p:extLst>
      <p:ext uri="{BB962C8B-B14F-4D97-AF65-F5344CB8AC3E}">
        <p14:creationId xmlns:p14="http://schemas.microsoft.com/office/powerpoint/2010/main" val="237000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23" y="-964719"/>
            <a:ext cx="3219993" cy="4868335"/>
          </a:xfrm>
        </p:spPr>
        <p:txBody>
          <a:bodyPr>
            <a:normAutofit/>
          </a:bodyPr>
          <a:lstStyle/>
          <a:p>
            <a:r>
              <a:rPr lang="en-US" sz="2000" b="1" u="sng" dirty="0">
                <a:latin typeface="Comic Sans MS" panose="030F0702030302020204" pitchFamily="66" charset="0"/>
              </a:rPr>
              <a:t>The analyses and studies on tax and benefit systems cover several important areas, such as:</a:t>
            </a:r>
            <a:endParaRPr lang="bg-BG" sz="2000" b="1" u="sng" dirty="0">
              <a:latin typeface="Comic Sans MS" panose="030F0702030302020204" pitchFamily="66" charset="0"/>
            </a:endParaRPr>
          </a:p>
        </p:txBody>
      </p:sp>
      <p:sp>
        <p:nvSpPr>
          <p:cNvPr id="3" name="Content Placeholder 2"/>
          <p:cNvSpPr>
            <a:spLocks noGrp="1"/>
          </p:cNvSpPr>
          <p:nvPr>
            <p:ph idx="1"/>
          </p:nvPr>
        </p:nvSpPr>
        <p:spPr>
          <a:xfrm>
            <a:off x="5597436" y="2899713"/>
            <a:ext cx="6276702" cy="3649133"/>
          </a:xfrm>
        </p:spPr>
        <p:txBody>
          <a:bodyPr>
            <a:normAutofit fontScale="92500" lnSpcReduction="10000"/>
          </a:bodyPr>
          <a:lstStyle/>
          <a:p>
            <a:r>
              <a:rPr lang="en-US" b="1" i="1" dirty="0">
                <a:latin typeface="Comic Sans MS" panose="030F0702030302020204" pitchFamily="66" charset="0"/>
              </a:rPr>
              <a:t>the effects of taxes and benefits on household incomes for different types of households at different earnings levels, as well as incentive structures in tax and benefit systems, including benefit duration, eligibility for benefits and availability for jobs</a:t>
            </a:r>
          </a:p>
          <a:p>
            <a:r>
              <a:rPr lang="en-US" b="1" i="1" dirty="0">
                <a:latin typeface="Comic Sans MS" panose="030F0702030302020204" pitchFamily="66" charset="0"/>
              </a:rPr>
              <a:t>micro-simulation models to </a:t>
            </a:r>
            <a:r>
              <a:rPr lang="en-US" b="1" i="1" dirty="0" err="1">
                <a:latin typeface="Comic Sans MS" panose="030F0702030302020204" pitchFamily="66" charset="0"/>
              </a:rPr>
              <a:t>analyse</a:t>
            </a:r>
            <a:r>
              <a:rPr lang="en-US" b="1" i="1" dirty="0">
                <a:latin typeface="Comic Sans MS" panose="030F0702030302020204" pitchFamily="66" charset="0"/>
              </a:rPr>
              <a:t> the effects of fiscal and social policy instruments</a:t>
            </a:r>
          </a:p>
          <a:p>
            <a:r>
              <a:rPr lang="en-US" b="1" i="1" dirty="0">
                <a:latin typeface="Comic Sans MS" panose="030F0702030302020204" pitchFamily="66" charset="0"/>
              </a:rPr>
              <a:t>recent trends in the levels and structure of tax revenues and benefit expenditures</a:t>
            </a:r>
          </a:p>
          <a:p>
            <a:r>
              <a:rPr lang="en-US" b="1" i="1" dirty="0">
                <a:latin typeface="Comic Sans MS" panose="030F0702030302020204" pitchFamily="66" charset="0"/>
              </a:rPr>
              <a:t>main features and effects of Member State reforms in </a:t>
            </a:r>
            <a:r>
              <a:rPr lang="en-US" b="1" i="1" dirty="0" err="1">
                <a:latin typeface="Comic Sans MS" panose="030F0702030302020204" pitchFamily="66" charset="0"/>
              </a:rPr>
              <a:t>labour</a:t>
            </a:r>
            <a:r>
              <a:rPr lang="en-US" b="1" i="1" dirty="0">
                <a:latin typeface="Comic Sans MS" panose="030F0702030302020204" pitchFamily="66" charset="0"/>
              </a:rPr>
              <a:t>, capital and consumption taxation</a:t>
            </a:r>
          </a:p>
          <a:p>
            <a:r>
              <a:rPr lang="en-US" b="1" i="1" dirty="0">
                <a:latin typeface="Comic Sans MS" panose="030F0702030302020204" pitchFamily="66" charset="0"/>
              </a:rPr>
              <a:t>challenges from an ageing population and </a:t>
            </a:r>
            <a:r>
              <a:rPr lang="en-US" b="1" i="1" dirty="0" err="1">
                <a:latin typeface="Comic Sans MS" panose="030F0702030302020204" pitchFamily="66" charset="0"/>
              </a:rPr>
              <a:t>globalisation</a:t>
            </a:r>
            <a:endParaRPr lang="bg-BG" b="1" i="1" dirty="0">
              <a:latin typeface="Comic Sans MS" panose="030F0702030302020204" pitchFamily="66" charset="0"/>
            </a:endParaRPr>
          </a:p>
        </p:txBody>
      </p:sp>
      <p:pic>
        <p:nvPicPr>
          <p:cNvPr id="4" name="Picture 3"/>
          <p:cNvPicPr>
            <a:picLocks noChangeAspect="1"/>
          </p:cNvPicPr>
          <p:nvPr/>
        </p:nvPicPr>
        <p:blipFill>
          <a:blip r:embed="rId2" cstate="print"/>
          <a:stretch>
            <a:fillRect/>
          </a:stretch>
        </p:blipFill>
        <p:spPr>
          <a:xfrm>
            <a:off x="5969726" y="448369"/>
            <a:ext cx="4167052" cy="2042161"/>
          </a:xfrm>
          <a:prstGeom prst="rect">
            <a:avLst/>
          </a:prstGeom>
        </p:spPr>
      </p:pic>
      <p:pic>
        <p:nvPicPr>
          <p:cNvPr id="5" name="Picture 4"/>
          <p:cNvPicPr>
            <a:picLocks noChangeAspect="1"/>
          </p:cNvPicPr>
          <p:nvPr/>
        </p:nvPicPr>
        <p:blipFill>
          <a:blip r:embed="rId3" cstate="print"/>
          <a:stretch>
            <a:fillRect/>
          </a:stretch>
        </p:blipFill>
        <p:spPr>
          <a:xfrm>
            <a:off x="1008020" y="3013044"/>
            <a:ext cx="3810000" cy="3133725"/>
          </a:xfrm>
          <a:prstGeom prst="rect">
            <a:avLst/>
          </a:prstGeom>
        </p:spPr>
      </p:pic>
    </p:spTree>
    <p:extLst>
      <p:ext uri="{BB962C8B-B14F-4D97-AF65-F5344CB8AC3E}">
        <p14:creationId xmlns:p14="http://schemas.microsoft.com/office/powerpoint/2010/main" val="67028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2000"/>
                                        <p:tgtEl>
                                          <p:spTgt spid="3">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heel(1)">
                                      <p:cBhvr>
                                        <p:cTn id="31" dur="2000"/>
                                        <p:tgtEl>
                                          <p:spTgt spid="3">
                                            <p:txEl>
                                              <p:pRg st="4" end="4"/>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1)">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89</TotalTime>
  <Words>560</Words>
  <Application>Microsoft Office PowerPoint</Application>
  <PresentationFormat>По избор</PresentationFormat>
  <Paragraphs>32</Paragraphs>
  <Slides>9</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9</vt:i4>
      </vt:variant>
    </vt:vector>
  </HeadingPairs>
  <TitlesOfParts>
    <vt:vector size="10" baseType="lpstr">
      <vt:lpstr>Celestial</vt:lpstr>
      <vt:lpstr>EU AND LABOUR MARKET</vt:lpstr>
      <vt:lpstr>What Is the Labor Market?</vt:lpstr>
      <vt:lpstr>KEY TAKEAWAYS</vt:lpstr>
      <vt:lpstr>Labour Market DATA</vt:lpstr>
      <vt:lpstr>Labour market and wage developments in Europe</vt:lpstr>
      <vt:lpstr>Labour market developments and reforms</vt:lpstr>
      <vt:lpstr>The focus is on:</vt:lpstr>
      <vt:lpstr>Tax and benefit systems </vt:lpstr>
      <vt:lpstr>The analyses and studies on tax and benefit systems cover several important areas, such 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AND LABOUR MARKET</dc:title>
  <dc:creator>DELL</dc:creator>
  <cp:lastModifiedBy>Win7</cp:lastModifiedBy>
  <cp:revision>10</cp:revision>
  <dcterms:created xsi:type="dcterms:W3CDTF">2020-05-04T21:25:29Z</dcterms:created>
  <dcterms:modified xsi:type="dcterms:W3CDTF">2020-10-01T11:36:47Z</dcterms:modified>
</cp:coreProperties>
</file>