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2" r:id="rId10"/>
    <p:sldId id="263"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6AB632-8107-47ED-929A-5C47D64555E4}" type="datetimeFigureOut">
              <a:rPr lang="el-GR" smtClean="0"/>
              <a:pPr/>
              <a:t>17/4/2019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D8C5356-E659-4171-8A57-FF7A6F79526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AB632-8107-47ED-929A-5C47D64555E4}" type="datetimeFigureOut">
              <a:rPr lang="el-GR" smtClean="0"/>
              <a:pPr/>
              <a:t>17/4/2019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5356-E659-4171-8A57-FF7A6F7952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IMG_20190331_155936_455.jpg"/>
          <p:cNvPicPr>
            <a:picLocks noChangeAspect="1"/>
          </p:cNvPicPr>
          <p:nvPr/>
        </p:nvPicPr>
        <p:blipFill>
          <a:blip r:embed="rId2" cstate="print"/>
          <a:stretch>
            <a:fillRect/>
          </a:stretch>
        </p:blipFill>
        <p:spPr>
          <a:xfrm>
            <a:off x="-324544" y="0"/>
            <a:ext cx="9468543" cy="6858000"/>
          </a:xfrm>
          <a:prstGeom prst="rect">
            <a:avLst/>
          </a:prstGeom>
        </p:spPr>
      </p:pic>
      <p:sp>
        <p:nvSpPr>
          <p:cNvPr id="2" name="1 - Τίτλος"/>
          <p:cNvSpPr>
            <a:spLocks noGrp="1"/>
          </p:cNvSpPr>
          <p:nvPr>
            <p:ph type="title"/>
          </p:nvPr>
        </p:nvSpPr>
        <p:spPr>
          <a:xfrm>
            <a:off x="323528" y="764704"/>
            <a:ext cx="8229600" cy="1440160"/>
          </a:xfrm>
        </p:spPr>
        <p:txBody>
          <a:bodyPr>
            <a:noAutofit/>
          </a:bodyPr>
          <a:lstStyle/>
          <a:p>
            <a:r>
              <a:rPr lang="el-GR" sz="3600" b="1" dirty="0" smtClean="0">
                <a:effectLst>
                  <a:outerShdw blurRad="38100" dist="38100" dir="2700000" algn="tl">
                    <a:srgbClr val="000000">
                      <a:alpha val="43137"/>
                    </a:srgbClr>
                  </a:outerShdw>
                </a:effectLst>
              </a:rPr>
              <a:t>Πολλά από τα μέρη που επισκεφθήκαμε κατά την παραμονή μας στην Σικελία είναι:</a:t>
            </a:r>
            <a:endParaRPr lang="el-GR"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G_20190401_131418.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611560" y="3140968"/>
            <a:ext cx="8229600" cy="2592288"/>
          </a:xfrm>
        </p:spPr>
        <p:txBody>
          <a:bodyPr>
            <a:noAutofit/>
          </a:bodyPr>
          <a:lstStyle/>
          <a:p>
            <a:r>
              <a:rPr lang="el-GR" sz="2800" dirty="0" smtClean="0">
                <a:solidFill>
                  <a:schemeClr val="bg1"/>
                </a:solidFill>
              </a:rPr>
              <a:t>Το </a:t>
            </a:r>
            <a:r>
              <a:rPr lang="el-GR" sz="2800" dirty="0" err="1" smtClean="0">
                <a:solidFill>
                  <a:schemeClr val="bg1"/>
                </a:solidFill>
              </a:rPr>
              <a:t>Παλάτσο</a:t>
            </a:r>
            <a:r>
              <a:rPr lang="el-GR" sz="2800" dirty="0" smtClean="0">
                <a:solidFill>
                  <a:schemeClr val="bg1"/>
                </a:solidFill>
              </a:rPr>
              <a:t> </a:t>
            </a:r>
            <a:r>
              <a:rPr lang="el-GR" sz="2800" dirty="0" err="1" smtClean="0">
                <a:solidFill>
                  <a:schemeClr val="bg1"/>
                </a:solidFill>
              </a:rPr>
              <a:t>ντέι</a:t>
            </a:r>
            <a:r>
              <a:rPr lang="el-GR" sz="2800" dirty="0" smtClean="0">
                <a:solidFill>
                  <a:schemeClr val="bg1"/>
                </a:solidFill>
              </a:rPr>
              <a:t> </a:t>
            </a:r>
            <a:r>
              <a:rPr lang="el-GR" sz="2800" dirty="0" err="1" smtClean="0">
                <a:solidFill>
                  <a:schemeClr val="bg1"/>
                </a:solidFill>
              </a:rPr>
              <a:t>Νορμαννι</a:t>
            </a:r>
            <a:r>
              <a:rPr lang="el-GR" sz="2800" dirty="0" smtClean="0">
                <a:solidFill>
                  <a:schemeClr val="bg1"/>
                </a:solidFill>
              </a:rPr>
              <a:t> (ανάκτορο των Νορμανδών) ή το βασιλικό παλάτι του Παλέρμο είναι ένα παλάτι στο Παλέρμο της Ιταλίας. Ήταν η έδρα των βασιλέων της Σικελίας κατά τη διάρκεια της νορμανδικής κυριαρχίας και υπηρέτησε στη συνέχεια ως το κύριο κάθισμα της εξουσίας για τους επόμενους ηγεμόνες της Σικελίας.</a:t>
            </a:r>
            <a:endParaRPr lang="el-GR" sz="28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4.jpg"/>
          <p:cNvPicPr>
            <a:picLocks noChangeAspect="1"/>
          </p:cNvPicPr>
          <p:nvPr/>
        </p:nvPicPr>
        <p:blipFill>
          <a:blip r:embed="rId2" cstate="print"/>
          <a:stretch>
            <a:fillRect/>
          </a:stretch>
        </p:blipFill>
        <p:spPr>
          <a:xfrm>
            <a:off x="12160" y="-9144"/>
            <a:ext cx="9131840" cy="6867144"/>
          </a:xfrm>
          <a:prstGeom prst="rect">
            <a:avLst/>
          </a:prstGeom>
        </p:spPr>
      </p:pic>
      <p:sp>
        <p:nvSpPr>
          <p:cNvPr id="2" name="1 - Τίτλος"/>
          <p:cNvSpPr>
            <a:spLocks noGrp="1"/>
          </p:cNvSpPr>
          <p:nvPr>
            <p:ph type="title"/>
          </p:nvPr>
        </p:nvSpPr>
        <p:spPr/>
        <p:txBody>
          <a:bodyPr/>
          <a:lstStyle/>
          <a:p>
            <a:r>
              <a:rPr lang="en-US" b="1" dirty="0" smtClean="0">
                <a:effectLst>
                  <a:outerShdw blurRad="38100" dist="38100" dir="2700000" algn="tl">
                    <a:srgbClr val="000000">
                      <a:alpha val="43137"/>
                    </a:srgbClr>
                  </a:outerShdw>
                </a:effectLst>
              </a:rPr>
              <a:t>Syracuse Cathedral</a:t>
            </a: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Συρακούσεσ-επαρχία-αθεδρικόσ-ναόσ-του-noto.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539552" y="188640"/>
            <a:ext cx="8229600" cy="3960440"/>
          </a:xfrm>
        </p:spPr>
        <p:txBody>
          <a:bodyPr>
            <a:normAutofit fontScale="90000"/>
          </a:bodyPr>
          <a:lstStyle/>
          <a:p>
            <a:r>
              <a:rPr lang="el-GR" sz="2400" dirty="0" smtClean="0"/>
              <a:t>Ο </a:t>
            </a:r>
            <a:r>
              <a:rPr lang="el-GR" sz="2400" b="1" dirty="0" smtClean="0"/>
              <a:t>Καθεδρικός Ναός των Συρακουσών</a:t>
            </a:r>
            <a:r>
              <a:rPr lang="el-GR" sz="2400" dirty="0" smtClean="0"/>
              <a:t> (ιταλικά: </a:t>
            </a:r>
            <a:r>
              <a:rPr lang="el-GR" sz="2400" i="1" dirty="0" err="1" smtClean="0"/>
              <a:t>Duomo</a:t>
            </a:r>
            <a:r>
              <a:rPr lang="el-GR" sz="2400" i="1" dirty="0" smtClean="0"/>
              <a:t> di </a:t>
            </a:r>
            <a:r>
              <a:rPr lang="el-GR" sz="2400" i="1" dirty="0" err="1" smtClean="0"/>
              <a:t>Siracusa</a:t>
            </a:r>
            <a:r>
              <a:rPr lang="el-GR" sz="2400" dirty="0" smtClean="0"/>
              <a:t>), επίσημα αποκαλούμενος </a:t>
            </a:r>
            <a:r>
              <a:rPr lang="el-GR" sz="2400" b="1" dirty="0" smtClean="0"/>
              <a:t>Καθεδρικός Μητροπολιτικός Ναός της Γεννήσεως της Θεοτόκου</a:t>
            </a:r>
            <a:r>
              <a:rPr lang="el-GR" sz="2400" dirty="0" smtClean="0"/>
              <a:t> (</a:t>
            </a:r>
            <a:r>
              <a:rPr lang="el-GR" sz="2400" i="1" dirty="0" err="1" smtClean="0"/>
              <a:t>Cattedrale</a:t>
            </a:r>
            <a:r>
              <a:rPr lang="el-GR" sz="2400" i="1" dirty="0" smtClean="0"/>
              <a:t> </a:t>
            </a:r>
            <a:r>
              <a:rPr lang="el-GR" sz="2400" i="1" dirty="0" err="1" smtClean="0"/>
              <a:t>metropolitana</a:t>
            </a:r>
            <a:r>
              <a:rPr lang="el-GR" sz="2400" i="1" dirty="0" smtClean="0"/>
              <a:t> </a:t>
            </a:r>
            <a:r>
              <a:rPr lang="el-GR" sz="2400" i="1" dirty="0" err="1" smtClean="0"/>
              <a:t>della</a:t>
            </a:r>
            <a:r>
              <a:rPr lang="el-GR" sz="2400" i="1" dirty="0" smtClean="0"/>
              <a:t> </a:t>
            </a:r>
            <a:r>
              <a:rPr lang="el-GR" sz="2400" i="1" dirty="0" err="1" smtClean="0"/>
              <a:t>Natività</a:t>
            </a:r>
            <a:r>
              <a:rPr lang="el-GR" sz="2400" i="1" dirty="0" smtClean="0"/>
              <a:t> di </a:t>
            </a:r>
            <a:r>
              <a:rPr lang="el-GR" sz="2400" i="1" dirty="0" err="1" smtClean="0"/>
              <a:t>Maria</a:t>
            </a:r>
            <a:r>
              <a:rPr lang="el-GR" sz="2400" i="1" dirty="0" smtClean="0"/>
              <a:t> </a:t>
            </a:r>
            <a:r>
              <a:rPr lang="el-GR" sz="2400" i="1" dirty="0" err="1" smtClean="0"/>
              <a:t>Santissima</a:t>
            </a:r>
            <a:r>
              <a:rPr lang="el-GR" sz="2400" dirty="0" smtClean="0"/>
              <a:t>), είναι μια αρχαία Καθολική εκκλησία στις Συρακούσες της Σικελίας, έδρα της Ρωμαιοκαθολικής Αρχιεπισκοπής των Συρακουσών. Στην αρχαιότητα, το κτίσμα αποτελούσε ένα ελληνικό ναό δωρικού ρυθμού, και, </a:t>
            </a:r>
            <a:r>
              <a:rPr lang="el-GR" sz="2400" dirty="0" err="1" smtClean="0"/>
              <a:t>γι΄αυτόν</a:t>
            </a:r>
            <a:r>
              <a:rPr lang="el-GR" sz="2400" dirty="0" smtClean="0"/>
              <a:t> το λόγο, χαρακτηρίστηκε ως ένα μνημείο παγκόσμιας πολιτιστικής κληρονομιάς της ΟΥΝΕΣΚΟ το 2005.</a:t>
            </a:r>
            <a:br>
              <a:rPr lang="el-GR" sz="2400" dirty="0" smtClean="0"/>
            </a:br>
            <a:r>
              <a:rPr lang="el-GR" sz="2400" dirty="0" smtClean="0"/>
              <a:t>Ελληνικά κιονόκρανα στην πρόσοψη του ναού.</a:t>
            </a:r>
            <a:br>
              <a:rPr lang="el-GR" sz="2400" dirty="0" smtClean="0"/>
            </a:br>
            <a:r>
              <a:rPr lang="el-GR" sz="2400" dirty="0" smtClean="0"/>
              <a:t>Ο καθεδρικός ναός βρίσκεται στον ιστορικό πυρήνα της πόλης, στο νησί της Ορτυγίας.</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G_20190331_160041_769.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467544" y="2708920"/>
            <a:ext cx="8229600" cy="1143000"/>
          </a:xfrm>
        </p:spPr>
        <p:txBody>
          <a:bodyPr>
            <a:normAutofit fontScale="90000"/>
          </a:bodyPr>
          <a:lstStyle/>
          <a:p>
            <a:r>
              <a:rPr lang="el-GR" b="1" dirty="0" smtClean="0"/>
              <a:t>Τέλος, δεν πρέπει να παραλείψουμε πως τίποτα από όλα </a:t>
            </a:r>
            <a:r>
              <a:rPr lang="el-GR" b="1" dirty="0" err="1" smtClean="0"/>
              <a:t>οσα</a:t>
            </a:r>
            <a:r>
              <a:rPr lang="el-GR" b="1" dirty="0" smtClean="0"/>
              <a:t> παρακολουθήσατε σήμερα δεν θα συνέβαιναν χωρίς την βοήθεια των καθηγητών μας. Σας ευχαριστούμε για αυτήν την ιδιαίτερη εμπειρία</a:t>
            </a:r>
            <a:r>
              <a:rPr lang="el-GR" dirty="0" smtClean="0"/>
              <a:t>.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cattedrale_piazza_armerina.jpg"/>
          <p:cNvPicPr>
            <a:picLocks noChangeAspect="1"/>
          </p:cNvPicPr>
          <p:nvPr/>
        </p:nvPicPr>
        <p:blipFill>
          <a:blip r:embed="rId2" cstate="print"/>
          <a:stretch>
            <a:fillRect/>
          </a:stretch>
        </p:blipFill>
        <p:spPr>
          <a:xfrm>
            <a:off x="1" y="-417397"/>
            <a:ext cx="9540552" cy="8026412"/>
          </a:xfrm>
          <a:prstGeom prst="rect">
            <a:avLst/>
          </a:prstGeom>
        </p:spPr>
      </p:pic>
      <p:sp>
        <p:nvSpPr>
          <p:cNvPr id="2" name="1 - Τίτλος"/>
          <p:cNvSpPr>
            <a:spLocks noGrp="1"/>
          </p:cNvSpPr>
          <p:nvPr>
            <p:ph type="title"/>
          </p:nvPr>
        </p:nvSpPr>
        <p:spPr/>
        <p:txBody>
          <a:bodyPr>
            <a:normAutofit fontScale="90000"/>
          </a:bodyPr>
          <a:lstStyle/>
          <a:p>
            <a:r>
              <a:rPr lang="it-IT" b="1" dirty="0" smtClean="0"/>
              <a:t/>
            </a:r>
            <a:br>
              <a:rPr lang="it-IT" b="1" dirty="0" smtClean="0"/>
            </a:br>
            <a:r>
              <a:rPr lang="it-IT" b="1" dirty="0" smtClean="0">
                <a:solidFill>
                  <a:schemeClr val="bg1"/>
                </a:solidFill>
                <a:effectLst>
                  <a:outerShdw blurRad="38100" dist="38100" dir="2700000" algn="tl">
                    <a:srgbClr val="000000">
                      <a:alpha val="43137"/>
                    </a:srgbClr>
                  </a:outerShdw>
                </a:effectLst>
              </a:rPr>
              <a:t>Cattedrale di</a:t>
            </a:r>
            <a:r>
              <a:rPr lang="el-GR"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Piazza </a:t>
            </a:r>
            <a:r>
              <a:rPr lang="en-US" b="1" dirty="0" err="1" smtClean="0">
                <a:solidFill>
                  <a:schemeClr val="bg1"/>
                </a:solidFill>
                <a:effectLst>
                  <a:outerShdw blurRad="38100" dist="38100" dir="2700000" algn="tl">
                    <a:srgbClr val="000000">
                      <a:alpha val="43137"/>
                    </a:srgbClr>
                  </a:outerShdw>
                </a:effectLst>
              </a:rPr>
              <a:t>Armerina</a:t>
            </a:r>
            <a:r>
              <a:rPr lang="it-IT" b="1" dirty="0">
                <a:effectLst>
                  <a:outerShdw blurRad="38100" dist="38100" dir="2700000" algn="tl">
                    <a:srgbClr val="000000">
                      <a:alpha val="43137"/>
                    </a:srgbClr>
                  </a:outerShdw>
                </a:effectLst>
              </a:rPr>
              <a:t/>
            </a:r>
            <a:br>
              <a:rPr lang="it-IT" b="1" dirty="0">
                <a:effectLst>
                  <a:outerShdw blurRad="38100" dist="38100" dir="2700000" algn="tl">
                    <a:srgbClr val="000000">
                      <a:alpha val="43137"/>
                    </a:srgbClr>
                  </a:outerShdw>
                </a:effectLst>
              </a:rPr>
            </a:b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IMG_20190331_191550_057.jpg"/>
          <p:cNvPicPr>
            <a:picLocks noChangeAspect="1"/>
          </p:cNvPicPr>
          <p:nvPr/>
        </p:nvPicPr>
        <p:blipFill>
          <a:blip r:embed="rId2" cstate="print"/>
          <a:stretch>
            <a:fillRect/>
          </a:stretch>
        </p:blipFill>
        <p:spPr>
          <a:xfrm>
            <a:off x="0" y="0"/>
            <a:ext cx="9324528" cy="6858000"/>
          </a:xfrm>
          <a:prstGeom prst="rect">
            <a:avLst/>
          </a:prstGeom>
        </p:spPr>
      </p:pic>
      <p:sp>
        <p:nvSpPr>
          <p:cNvPr id="6" name="5 - Τίτλος"/>
          <p:cNvSpPr>
            <a:spLocks noGrp="1"/>
          </p:cNvSpPr>
          <p:nvPr>
            <p:ph type="title"/>
          </p:nvPr>
        </p:nvSpPr>
        <p:spPr>
          <a:xfrm>
            <a:off x="395536" y="3212976"/>
            <a:ext cx="8229600" cy="3168352"/>
          </a:xfrm>
        </p:spPr>
        <p:txBody>
          <a:bodyPr>
            <a:noAutofit/>
          </a:bodyPr>
          <a:lstStyle/>
          <a:p>
            <a:r>
              <a:rPr lang="el-GR" sz="2400" dirty="0" smtClean="0">
                <a:solidFill>
                  <a:schemeClr val="bg1"/>
                </a:solidFill>
              </a:rPr>
              <a:t>Η </a:t>
            </a:r>
            <a:r>
              <a:rPr lang="el-GR" sz="2400" dirty="0" err="1" smtClean="0">
                <a:solidFill>
                  <a:schemeClr val="bg1"/>
                </a:solidFill>
              </a:rPr>
              <a:t>Piazza</a:t>
            </a:r>
            <a:r>
              <a:rPr lang="el-GR" sz="2400" dirty="0" smtClean="0">
                <a:solidFill>
                  <a:schemeClr val="bg1"/>
                </a:solidFill>
              </a:rPr>
              <a:t> </a:t>
            </a:r>
            <a:r>
              <a:rPr lang="el-GR" sz="2400" dirty="0" err="1" smtClean="0">
                <a:solidFill>
                  <a:schemeClr val="bg1"/>
                </a:solidFill>
              </a:rPr>
              <a:t>Armerina</a:t>
            </a:r>
            <a:r>
              <a:rPr lang="el-GR" sz="2400" dirty="0" smtClean="0">
                <a:solidFill>
                  <a:schemeClr val="bg1"/>
                </a:solidFill>
              </a:rPr>
              <a:t> και οι γύρω πόλεις και χωριά της </a:t>
            </a:r>
            <a:r>
              <a:rPr lang="el-GR" sz="2400" dirty="0" err="1" smtClean="0">
                <a:solidFill>
                  <a:schemeClr val="bg1"/>
                </a:solidFill>
              </a:rPr>
              <a:t>Enna</a:t>
            </a:r>
            <a:r>
              <a:rPr lang="el-GR" sz="2400" dirty="0" smtClean="0">
                <a:solidFill>
                  <a:schemeClr val="bg1"/>
                </a:solidFill>
              </a:rPr>
              <a:t> προσφέρουν ασύγκριτες απόψεις, πεζοπορίες, τέχνη και </a:t>
            </a:r>
            <a:r>
              <a:rPr lang="el-GR" sz="2400" dirty="0" err="1" smtClean="0">
                <a:solidFill>
                  <a:schemeClr val="bg1"/>
                </a:solidFill>
              </a:rPr>
              <a:t>αιολογικά</a:t>
            </a:r>
            <a:r>
              <a:rPr lang="el-GR" sz="2400" dirty="0" smtClean="0">
                <a:solidFill>
                  <a:schemeClr val="bg1"/>
                </a:solidFill>
              </a:rPr>
              <a:t> κέντρα και η πόλη είναι η πιο ενδιαφέρουσα βάση για την εξερεύνηση τους. Μια </a:t>
            </a:r>
            <a:r>
              <a:rPr lang="el-GR" sz="2400" dirty="0" err="1" smtClean="0">
                <a:solidFill>
                  <a:schemeClr val="bg1"/>
                </a:solidFill>
              </a:rPr>
              <a:t>προρωμαϊκή</a:t>
            </a:r>
            <a:r>
              <a:rPr lang="el-GR" sz="2400" dirty="0" smtClean="0">
                <a:solidFill>
                  <a:schemeClr val="bg1"/>
                </a:solidFill>
              </a:rPr>
              <a:t> πόλη, φιλοξενεί σπίτια, κάστρα και εκκλησίες από τις ελληνικές, ρωμαϊκές, νορμανδικές, τουρκικές και σικελικές εποχές. Ο κεντρικός καθεδρικός ναός, ο N. S. </a:t>
            </a:r>
            <a:r>
              <a:rPr lang="el-GR" sz="2400" dirty="0" err="1" smtClean="0">
                <a:solidFill>
                  <a:schemeClr val="bg1"/>
                </a:solidFill>
              </a:rPr>
              <a:t>de</a:t>
            </a:r>
            <a:r>
              <a:rPr lang="el-GR" sz="2400" dirty="0" smtClean="0">
                <a:solidFill>
                  <a:schemeClr val="bg1"/>
                </a:solidFill>
              </a:rPr>
              <a:t> </a:t>
            </a:r>
            <a:r>
              <a:rPr lang="el-GR" sz="2400" dirty="0" err="1" smtClean="0">
                <a:solidFill>
                  <a:schemeClr val="bg1"/>
                </a:solidFill>
              </a:rPr>
              <a:t>la</a:t>
            </a:r>
            <a:r>
              <a:rPr lang="el-GR" sz="2400" dirty="0" smtClean="0">
                <a:solidFill>
                  <a:schemeClr val="bg1"/>
                </a:solidFill>
              </a:rPr>
              <a:t> </a:t>
            </a:r>
            <a:r>
              <a:rPr lang="el-GR" sz="2400" dirty="0" err="1" smtClean="0">
                <a:solidFill>
                  <a:schemeClr val="bg1"/>
                </a:solidFill>
              </a:rPr>
              <a:t>Vittoria</a:t>
            </a:r>
            <a:r>
              <a:rPr lang="el-GR" sz="2400" dirty="0" smtClean="0">
                <a:solidFill>
                  <a:schemeClr val="bg1"/>
                </a:solidFill>
              </a:rPr>
              <a:t> ή η Παναγία της Νίκης, αφιερώθηκε ως ευχαριστία για την ήττα των μουσουλμάνων εισβολέων στη μάχη του </a:t>
            </a:r>
            <a:r>
              <a:rPr lang="el-GR" sz="2400" dirty="0" err="1" smtClean="0">
                <a:solidFill>
                  <a:schemeClr val="bg1"/>
                </a:solidFill>
              </a:rPr>
              <a:t>Lepanto</a:t>
            </a:r>
            <a:r>
              <a:rPr lang="el-GR" sz="2400" dirty="0" smtClean="0">
                <a:solidFill>
                  <a:schemeClr val="bg1"/>
                </a:solidFill>
              </a:rPr>
              <a:t>.</a:t>
            </a:r>
            <a:br>
              <a:rPr lang="el-GR" sz="2400" dirty="0" smtClean="0">
                <a:solidFill>
                  <a:schemeClr val="bg1"/>
                </a:solidFill>
              </a:rPr>
            </a:b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images.jpg"/>
          <p:cNvPicPr>
            <a:picLocks noChangeAspect="1"/>
          </p:cNvPicPr>
          <p:nvPr/>
        </p:nvPicPr>
        <p:blipFill>
          <a:blip r:embed="rId2" cstate="print"/>
          <a:stretch>
            <a:fillRect/>
          </a:stretch>
        </p:blipFill>
        <p:spPr>
          <a:xfrm>
            <a:off x="-5892" y="0"/>
            <a:ext cx="9155784" cy="6858000"/>
          </a:xfrm>
          <a:prstGeom prst="rect">
            <a:avLst/>
          </a:prstGeom>
        </p:spPr>
      </p:pic>
      <p:sp>
        <p:nvSpPr>
          <p:cNvPr id="2" name="1 - Τίτλος"/>
          <p:cNvSpPr>
            <a:spLocks noGrp="1"/>
          </p:cNvSpPr>
          <p:nvPr>
            <p:ph type="title"/>
          </p:nvPr>
        </p:nvSpPr>
        <p:spPr/>
        <p:txBody>
          <a:bodyPr/>
          <a:lstStyle/>
          <a:p>
            <a:r>
              <a:rPr lang="it-IT" b="1" dirty="0" smtClean="0">
                <a:effectLst>
                  <a:outerShdw blurRad="38100" dist="38100" dir="2700000" algn="tl">
                    <a:srgbClr val="000000">
                      <a:alpha val="43137"/>
                    </a:srgbClr>
                  </a:outerShdw>
                </a:effectLst>
              </a:rPr>
              <a:t>Chiesa di San Giovanni Evengelista</a:t>
            </a:r>
            <a:endParaRPr lang="el-G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2.jpg"/>
          <p:cNvPicPr>
            <a:picLocks noChangeAspect="1"/>
          </p:cNvPicPr>
          <p:nvPr/>
        </p:nvPicPr>
        <p:blipFill>
          <a:blip r:embed="rId2" cstate="print"/>
          <a:stretch>
            <a:fillRect/>
          </a:stretch>
        </p:blipFill>
        <p:spPr>
          <a:xfrm>
            <a:off x="0" y="-1069883"/>
            <a:ext cx="9144000" cy="7927883"/>
          </a:xfrm>
          <a:prstGeom prst="rect">
            <a:avLst/>
          </a:prstGeom>
        </p:spPr>
      </p:pic>
      <p:sp>
        <p:nvSpPr>
          <p:cNvPr id="2" name="1 - Τίτλος"/>
          <p:cNvSpPr>
            <a:spLocks noGrp="1"/>
          </p:cNvSpPr>
          <p:nvPr>
            <p:ph type="title"/>
          </p:nvPr>
        </p:nvSpPr>
        <p:spPr>
          <a:xfrm>
            <a:off x="539552" y="1412776"/>
            <a:ext cx="8229600" cy="5040560"/>
          </a:xfrm>
        </p:spPr>
        <p:txBody>
          <a:bodyPr>
            <a:noAutofit/>
          </a:bodyPr>
          <a:lstStyle/>
          <a:p>
            <a:r>
              <a:rPr lang="el-GR" sz="2800" dirty="0" smtClean="0"/>
              <a:t>Η εκκλησία, στο εξωτερικό είναι αρκετά </a:t>
            </a:r>
            <a:r>
              <a:rPr lang="el-GR" sz="2800" dirty="0" smtClean="0"/>
              <a:t>παλιά, </a:t>
            </a:r>
            <a:r>
              <a:rPr lang="el-GR" sz="2800" dirty="0" smtClean="0"/>
              <a:t>παρουσιάζει μέσα σε ένα θρίαμβο των χρωμάτων με τις μαγευτικές τοιχογραφίες του Γουλιέλμο </a:t>
            </a:r>
            <a:r>
              <a:rPr lang="el-GR" sz="2800" dirty="0" err="1" smtClean="0"/>
              <a:t>Μπόρριμανς</a:t>
            </a:r>
            <a:r>
              <a:rPr lang="el-GR" sz="2800" dirty="0" smtClean="0"/>
              <a:t>, ενός </a:t>
            </a:r>
            <a:r>
              <a:rPr lang="el-GR" sz="2800" dirty="0" err="1" smtClean="0"/>
              <a:t>Φλαμανδού</a:t>
            </a:r>
            <a:r>
              <a:rPr lang="el-GR" sz="2800" dirty="0" smtClean="0"/>
              <a:t> ζωγράφου πολύ δραστήριου στη Σικελία μεταξύ των τέλος του δέκατο έβδομο και του πρώτου μισού του όγδοου αιώνα. Δεδομένου ότι υπάρχει η μόδα του να μιλάμε γι ' αυτό, θεωρείται η Καπέλα </a:t>
            </a:r>
            <a:r>
              <a:rPr lang="el-GR" sz="2800" dirty="0" err="1" smtClean="0"/>
              <a:t>Σιστίνα</a:t>
            </a:r>
            <a:r>
              <a:rPr lang="el-GR" sz="2800" dirty="0" smtClean="0"/>
              <a:t> της πόλης</a:t>
            </a:r>
            <a:endParaRPr lang="el-G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05-300x197.jpg"/>
          <p:cNvPicPr>
            <a:picLocks noChangeAspect="1"/>
          </p:cNvPicPr>
          <p:nvPr/>
        </p:nvPicPr>
        <p:blipFill>
          <a:blip r:embed="rId2" cstate="print"/>
          <a:stretch>
            <a:fillRect/>
          </a:stretch>
        </p:blipFill>
        <p:spPr>
          <a:xfrm>
            <a:off x="-649829" y="0"/>
            <a:ext cx="9937073" cy="6858000"/>
          </a:xfrm>
          <a:prstGeom prst="rect">
            <a:avLst/>
          </a:prstGeom>
        </p:spPr>
      </p:pic>
      <p:sp>
        <p:nvSpPr>
          <p:cNvPr id="2" name="1 - Τίτλος"/>
          <p:cNvSpPr>
            <a:spLocks noGrp="1"/>
          </p:cNvSpPr>
          <p:nvPr>
            <p:ph type="title"/>
          </p:nvPr>
        </p:nvSpPr>
        <p:spPr/>
        <p:txBody>
          <a:bodyPr/>
          <a:lstStyle/>
          <a:p>
            <a:r>
              <a:rPr lang="en-US" b="1" dirty="0" smtClean="0">
                <a:effectLst>
                  <a:outerShdw blurRad="38100" dist="38100" dir="2700000" algn="tl">
                    <a:srgbClr val="000000">
                      <a:alpha val="43137"/>
                    </a:srgbClr>
                  </a:outerShdw>
                </a:effectLst>
              </a:rPr>
              <a:t>Villa </a:t>
            </a:r>
            <a:r>
              <a:rPr lang="en-US" b="1" dirty="0" err="1" smtClean="0">
                <a:effectLst>
                  <a:outerShdw blurRad="38100" dist="38100" dir="2700000" algn="tl">
                    <a:srgbClr val="000000">
                      <a:alpha val="43137"/>
                    </a:srgbClr>
                  </a:outerShdw>
                </a:effectLst>
              </a:rPr>
              <a:t>Romana</a:t>
            </a:r>
            <a:r>
              <a:rPr lang="en-US" b="1" dirty="0" smtClean="0">
                <a:effectLst>
                  <a:outerShdw blurRad="38100" dist="38100" dir="2700000" algn="tl">
                    <a:srgbClr val="000000">
                      <a:alpha val="43137"/>
                    </a:srgbClr>
                  </a:outerShdw>
                </a:effectLst>
              </a:rPr>
              <a:t> del </a:t>
            </a:r>
            <a:r>
              <a:rPr lang="en-US" b="1" dirty="0" err="1" smtClean="0">
                <a:effectLst>
                  <a:outerShdw blurRad="38100" dist="38100" dir="2700000" algn="tl">
                    <a:srgbClr val="000000">
                      <a:alpha val="43137"/>
                    </a:srgbClr>
                  </a:outerShdw>
                </a:effectLst>
              </a:rPr>
              <a:t>Casale</a:t>
            </a:r>
            <a:endParaRPr lang="el-G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3.jpg"/>
          <p:cNvPicPr>
            <a:picLocks noChangeAspect="1"/>
          </p:cNvPicPr>
          <p:nvPr/>
        </p:nvPicPr>
        <p:blipFill>
          <a:blip r:embed="rId2" cstate="print"/>
          <a:stretch>
            <a:fillRect/>
          </a:stretch>
        </p:blipFill>
        <p:spPr>
          <a:xfrm>
            <a:off x="-587829" y="0"/>
            <a:ext cx="10319658" cy="6858000"/>
          </a:xfrm>
          <a:prstGeom prst="rect">
            <a:avLst/>
          </a:prstGeom>
        </p:spPr>
      </p:pic>
      <p:sp>
        <p:nvSpPr>
          <p:cNvPr id="2" name="1 - Τίτλος"/>
          <p:cNvSpPr>
            <a:spLocks noGrp="1"/>
          </p:cNvSpPr>
          <p:nvPr>
            <p:ph type="title"/>
          </p:nvPr>
        </p:nvSpPr>
        <p:spPr>
          <a:xfrm>
            <a:off x="251520" y="2924944"/>
            <a:ext cx="8229600" cy="1143000"/>
          </a:xfrm>
        </p:spPr>
        <p:txBody>
          <a:bodyPr>
            <a:noAutofit/>
          </a:bodyPr>
          <a:lstStyle/>
          <a:p>
            <a:r>
              <a:rPr lang="el-GR" sz="2800" dirty="0" smtClean="0">
                <a:solidFill>
                  <a:schemeClr val="bg1"/>
                </a:solidFill>
              </a:rPr>
              <a:t>Το </a:t>
            </a:r>
            <a:r>
              <a:rPr lang="el-GR" sz="2800" dirty="0" err="1" smtClean="0">
                <a:solidFill>
                  <a:schemeClr val="bg1"/>
                </a:solidFill>
              </a:rPr>
              <a:t>Villa</a:t>
            </a:r>
            <a:r>
              <a:rPr lang="el-GR" sz="2800" dirty="0" smtClean="0">
                <a:solidFill>
                  <a:schemeClr val="bg1"/>
                </a:solidFill>
              </a:rPr>
              <a:t> </a:t>
            </a:r>
            <a:r>
              <a:rPr lang="el-GR" sz="2800" dirty="0" err="1" smtClean="0">
                <a:solidFill>
                  <a:schemeClr val="bg1"/>
                </a:solidFill>
              </a:rPr>
              <a:t>Romana</a:t>
            </a:r>
            <a:r>
              <a:rPr lang="el-GR" sz="2800" dirty="0" smtClean="0">
                <a:solidFill>
                  <a:schemeClr val="bg1"/>
                </a:solidFill>
              </a:rPr>
              <a:t> </a:t>
            </a:r>
            <a:r>
              <a:rPr lang="el-GR" sz="2800" dirty="0" err="1" smtClean="0">
                <a:solidFill>
                  <a:schemeClr val="bg1"/>
                </a:solidFill>
              </a:rPr>
              <a:t>del</a:t>
            </a:r>
            <a:r>
              <a:rPr lang="el-GR" sz="2800" dirty="0" smtClean="0">
                <a:solidFill>
                  <a:schemeClr val="bg1"/>
                </a:solidFill>
              </a:rPr>
              <a:t> </a:t>
            </a:r>
            <a:r>
              <a:rPr lang="el-GR" sz="2800" dirty="0" err="1" smtClean="0">
                <a:solidFill>
                  <a:schemeClr val="bg1"/>
                </a:solidFill>
              </a:rPr>
              <a:t>Casale</a:t>
            </a:r>
            <a:r>
              <a:rPr lang="el-GR" sz="2800" dirty="0" smtClean="0">
                <a:solidFill>
                  <a:schemeClr val="bg1"/>
                </a:solidFill>
              </a:rPr>
              <a:t> (Σικελική: </a:t>
            </a:r>
            <a:r>
              <a:rPr lang="el-GR" sz="2800" dirty="0" err="1" smtClean="0">
                <a:solidFill>
                  <a:schemeClr val="bg1"/>
                </a:solidFill>
              </a:rPr>
              <a:t>Villa</a:t>
            </a:r>
            <a:r>
              <a:rPr lang="el-GR" sz="2800" dirty="0" smtClean="0">
                <a:solidFill>
                  <a:schemeClr val="bg1"/>
                </a:solidFill>
              </a:rPr>
              <a:t> </a:t>
            </a:r>
            <a:r>
              <a:rPr lang="el-GR" sz="2800" dirty="0" err="1" smtClean="0">
                <a:solidFill>
                  <a:schemeClr val="bg1"/>
                </a:solidFill>
              </a:rPr>
              <a:t>Rumana</a:t>
            </a:r>
            <a:r>
              <a:rPr lang="el-GR" sz="2800" dirty="0" smtClean="0">
                <a:solidFill>
                  <a:schemeClr val="bg1"/>
                </a:solidFill>
              </a:rPr>
              <a:t> ξενοδοχείο </a:t>
            </a:r>
            <a:r>
              <a:rPr lang="el-GR" sz="2800" dirty="0" err="1" smtClean="0">
                <a:solidFill>
                  <a:schemeClr val="bg1"/>
                </a:solidFill>
              </a:rPr>
              <a:t>Casali</a:t>
            </a:r>
            <a:r>
              <a:rPr lang="el-GR" sz="2800" dirty="0" smtClean="0">
                <a:solidFill>
                  <a:schemeClr val="bg1"/>
                </a:solidFill>
              </a:rPr>
              <a:t>) είναι μια μεγάλη και περίτεχνη ρωμαϊκή βίλα ή παλάτι που βρίσκεται περίπου 3 </a:t>
            </a:r>
            <a:r>
              <a:rPr lang="el-GR" sz="2800" dirty="0" err="1" smtClean="0">
                <a:solidFill>
                  <a:schemeClr val="bg1"/>
                </a:solidFill>
              </a:rPr>
              <a:t>χλμ</a:t>
            </a:r>
            <a:r>
              <a:rPr lang="el-GR" sz="2800" dirty="0" smtClean="0">
                <a:solidFill>
                  <a:schemeClr val="bg1"/>
                </a:solidFill>
              </a:rPr>
              <a:t> από την πόλη </a:t>
            </a:r>
            <a:r>
              <a:rPr lang="el-GR" sz="2800" dirty="0" err="1" smtClean="0">
                <a:solidFill>
                  <a:schemeClr val="bg1"/>
                </a:solidFill>
              </a:rPr>
              <a:t>Piazza</a:t>
            </a:r>
            <a:r>
              <a:rPr lang="el-GR" sz="2800" dirty="0" smtClean="0">
                <a:solidFill>
                  <a:schemeClr val="bg1"/>
                </a:solidFill>
              </a:rPr>
              <a:t> </a:t>
            </a:r>
            <a:r>
              <a:rPr lang="el-GR" sz="2800" dirty="0" err="1" smtClean="0">
                <a:solidFill>
                  <a:schemeClr val="bg1"/>
                </a:solidFill>
              </a:rPr>
              <a:t>Armerina</a:t>
            </a:r>
            <a:r>
              <a:rPr lang="el-GR" sz="2800" dirty="0" smtClean="0">
                <a:solidFill>
                  <a:schemeClr val="bg1"/>
                </a:solidFill>
              </a:rPr>
              <a:t> της Σικελίας. Οι ανασκαφές αποκάλυψαν μια από τις πλουσιότερες, μεγαλύτερες και ποικίλες συλλογές ρωμαϊκών ψηφιδωτών στον κόσμο, [1] για τις οποίες η ιστοσελίδα έχει χαρακτηριστεί μνημείο παγκόσμιας πολιτιστικής κληρονομιάς της UNESCO. [2] η βίλα και τα έργα τέχνης που περιέχονται σε ημερομηνία στις αρχές του 4ο αιώνα </a:t>
            </a:r>
            <a:r>
              <a:rPr lang="el-GR" sz="2800" dirty="0" err="1" smtClean="0">
                <a:solidFill>
                  <a:schemeClr val="bg1"/>
                </a:solidFill>
              </a:rPr>
              <a:t>μ.χ</a:t>
            </a:r>
            <a:r>
              <a:rPr lang="el-GR" sz="2800" dirty="0" smtClean="0">
                <a:solidFill>
                  <a:schemeClr val="bg1"/>
                </a:solidFill>
              </a:rPr>
              <a:t>.</a:t>
            </a:r>
            <a:endParaRPr lang="el-GR" sz="2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10-girls.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323528" y="4869160"/>
            <a:ext cx="8229600" cy="1143000"/>
          </a:xfrm>
        </p:spPr>
        <p:txBody>
          <a:bodyPr>
            <a:normAutofit fontScale="90000"/>
          </a:bodyPr>
          <a:lstStyle/>
          <a:p>
            <a:r>
              <a:rPr lang="el-GR" sz="2400" dirty="0" smtClean="0">
                <a:solidFill>
                  <a:schemeClr val="bg1"/>
                </a:solidFill>
              </a:rPr>
              <a:t>Αν εξαιρέσουμε την πολυκοσμία, δεν ξέρω αν υπάρχουν περίοδοι που να έχει λιγότερο κόσμο, τα μωσαϊκά είναι υπέροχα, ατελείωτα, δεν ξέρεις που να </a:t>
            </a:r>
            <a:r>
              <a:rPr lang="el-GR" sz="2400" dirty="0" err="1" smtClean="0">
                <a:solidFill>
                  <a:schemeClr val="bg1"/>
                </a:solidFill>
              </a:rPr>
              <a:t>πρωτοκοιτάξεις</a:t>
            </a:r>
            <a:r>
              <a:rPr lang="el-GR" sz="2400" dirty="0" smtClean="0">
                <a:solidFill>
                  <a:schemeClr val="bg1"/>
                </a:solidFill>
              </a:rPr>
              <a:t>. Πρόκειται για τη "βίλα" Ρωμαίου προύχοντα </a:t>
            </a:r>
            <a:r>
              <a:rPr lang="el-GR" sz="2400" dirty="0" err="1" smtClean="0">
                <a:solidFill>
                  <a:schemeClr val="bg1"/>
                </a:solidFill>
              </a:rPr>
              <a:t>Villa</a:t>
            </a:r>
            <a:r>
              <a:rPr lang="el-GR" sz="2400" dirty="0" smtClean="0">
                <a:solidFill>
                  <a:schemeClr val="bg1"/>
                </a:solidFill>
              </a:rPr>
              <a:t> </a:t>
            </a:r>
            <a:r>
              <a:rPr lang="el-GR" sz="2400" dirty="0" err="1" smtClean="0">
                <a:solidFill>
                  <a:schemeClr val="bg1"/>
                </a:solidFill>
              </a:rPr>
              <a:t>del</a:t>
            </a:r>
            <a:r>
              <a:rPr lang="el-GR" sz="2400" dirty="0" smtClean="0">
                <a:solidFill>
                  <a:schemeClr val="bg1"/>
                </a:solidFill>
              </a:rPr>
              <a:t> </a:t>
            </a:r>
            <a:r>
              <a:rPr lang="el-GR" sz="2400" dirty="0" err="1" smtClean="0">
                <a:solidFill>
                  <a:schemeClr val="bg1"/>
                </a:solidFill>
              </a:rPr>
              <a:t>Casale</a:t>
            </a:r>
            <a:r>
              <a:rPr lang="el-GR" sz="2400" dirty="0" smtClean="0">
                <a:solidFill>
                  <a:schemeClr val="bg1"/>
                </a:solidFill>
              </a:rPr>
              <a:t>, στην οποία τα πάντα είναι καλυμμένα με ψηφιδωτά με διάφορα και ποικίλα θέματα. Λέγεται ότι χρειάστηκαν 5000 εργάτες για να ολοκληρωθεί αυτό το έργο, είχε καλέσει τους καλύτερους τεχνίτες από όλον τον κόσμο. Το πιο όμορφο και πολύ γνωστό το ψηφιδωτό με τις κοπέλες με τα</a:t>
            </a:r>
            <a:r>
              <a:rPr lang="en-US" sz="2400" dirty="0" smtClean="0">
                <a:solidFill>
                  <a:schemeClr val="bg1"/>
                </a:solidFill>
              </a:rPr>
              <a:t> </a:t>
            </a:r>
            <a:r>
              <a:rPr lang="el-GR" sz="2400" dirty="0" smtClean="0">
                <a:solidFill>
                  <a:schemeClr val="bg1"/>
                </a:solidFill>
              </a:rPr>
              <a:t>μπικίνι</a:t>
            </a:r>
            <a:endParaRPr lang="el-GR"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G_20190401_131200.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p:txBody>
          <a:bodyPr/>
          <a:lstStyle/>
          <a:p>
            <a:r>
              <a:rPr lang="en-US" b="1" dirty="0" smtClean="0">
                <a:effectLst>
                  <a:outerShdw blurRad="38100" dist="38100" dir="2700000" algn="tl">
                    <a:srgbClr val="000000">
                      <a:alpha val="43137"/>
                    </a:srgbClr>
                  </a:outerShdw>
                </a:effectLst>
              </a:rPr>
              <a:t>palazzo </a:t>
            </a:r>
            <a:r>
              <a:rPr lang="en-US" b="1" dirty="0" err="1" smtClean="0">
                <a:effectLst>
                  <a:outerShdw blurRad="38100" dist="38100" dir="2700000" algn="tl">
                    <a:srgbClr val="000000">
                      <a:alpha val="43137"/>
                    </a:srgbClr>
                  </a:outerShdw>
                </a:effectLst>
              </a:rPr>
              <a:t>dei</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normanni</a:t>
            </a: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524</Words>
  <Application>Microsoft Office PowerPoint</Application>
  <PresentationFormat>Προβολή στην οθόνη (4:3)</PresentationFormat>
  <Paragraphs>13</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Πολλά από τα μέρη που επισκεφθήκαμε κατά την παραμονή μας στην Σικελία είναι:</vt:lpstr>
      <vt:lpstr> Cattedrale di Piazza Armerina </vt:lpstr>
      <vt:lpstr>Η Piazza Armerina και οι γύρω πόλεις και χωριά της Enna προσφέρουν ασύγκριτες απόψεις, πεζοπορίες, τέχνη και αιολογικά κέντρα και η πόλη είναι η πιο ενδιαφέρουσα βάση για την εξερεύνηση τους. Μια προρωμαϊκή πόλη, φιλοξενεί σπίτια, κάστρα και εκκλησίες από τις ελληνικές, ρωμαϊκές, νορμανδικές, τουρκικές και σικελικές εποχές. Ο κεντρικός καθεδρικός ναός, ο N. S. de la Vittoria ή η Παναγία της Νίκης, αφιερώθηκε ως ευχαριστία για την ήττα των μουσουλμάνων εισβολέων στη μάχη του Lepanto. </vt:lpstr>
      <vt:lpstr>Chiesa di San Giovanni Evengelista</vt:lpstr>
      <vt:lpstr>Η εκκλησία, στο εξωτερικό είναι αρκετά παλιά, παρουσιάζει μέσα σε ένα θρίαμβο των χρωμάτων με τις μαγευτικές τοιχογραφίες του Γουλιέλμο Μπόρριμανς, ενός Φλαμανδού ζωγράφου πολύ δραστήριου στη Σικελία μεταξύ των τέλος του δέκατο έβδομο και του πρώτου μισού του όγδοου αιώνα. Δεδομένου ότι υπάρχει η μόδα του να μιλάμε γι ' αυτό, θεωρείται η Καπέλα Σιστίνα της πόλης</vt:lpstr>
      <vt:lpstr>Villa Romana del Casale</vt:lpstr>
      <vt:lpstr>Το Villa Romana del Casale (Σικελική: Villa Rumana ξενοδοχείο Casali) είναι μια μεγάλη και περίτεχνη ρωμαϊκή βίλα ή παλάτι που βρίσκεται περίπου 3 χλμ από την πόλη Piazza Armerina της Σικελίας. Οι ανασκαφές αποκάλυψαν μια από τις πλουσιότερες, μεγαλύτερες και ποικίλες συλλογές ρωμαϊκών ψηφιδωτών στον κόσμο, [1] για τις οποίες η ιστοσελίδα έχει χαρακτηριστεί μνημείο παγκόσμιας πολιτιστικής κληρονομιάς της UNESCO. [2] η βίλα και τα έργα τέχνης που περιέχονται σε ημερομηνία στις αρχές του 4ο αιώνα μ.χ.</vt:lpstr>
      <vt:lpstr>Αν εξαιρέσουμε την πολυκοσμία, δεν ξέρω αν υπάρχουν περίοδοι που να έχει λιγότερο κόσμο, τα μωσαϊκά είναι υπέροχα, ατελείωτα, δεν ξέρεις που να πρωτοκοιτάξεις. Πρόκειται για τη "βίλα" Ρωμαίου προύχοντα Villa del Casale, στην οποία τα πάντα είναι καλυμμένα με ψηφιδωτά με διάφορα και ποικίλα θέματα. Λέγεται ότι χρειάστηκαν 5000 εργάτες για να ολοκληρωθεί αυτό το έργο, είχε καλέσει τους καλύτερους τεχνίτες από όλον τον κόσμο. Το πιο όμορφο και πολύ γνωστό το ψηφιδωτό με τις κοπέλες με τα μπικίνι</vt:lpstr>
      <vt:lpstr>palazzo dei normanni</vt:lpstr>
      <vt:lpstr>Το Παλάτσο ντέι Νορμαννι (ανάκτορο των Νορμανδών) ή το βασιλικό παλάτι του Παλέρμο είναι ένα παλάτι στο Παλέρμο της Ιταλίας. Ήταν η έδρα των βασιλέων της Σικελίας κατά τη διάρκεια της νορμανδικής κυριαρχίας και υπηρέτησε στη συνέχεια ως το κύριο κάθισμα της εξουσίας για τους επόμενους ηγεμόνες της Σικελίας.</vt:lpstr>
      <vt:lpstr>Syracuse Cathedral</vt:lpstr>
      <vt:lpstr>Ο Καθεδρικός Ναός των Συρακουσών (ιταλικά: Duomo di Siracusa), επίσημα αποκαλούμενος Καθεδρικός Μητροπολιτικός Ναός της Γεννήσεως της Θεοτόκου (Cattedrale metropolitana della Natività di Maria Santissima), είναι μια αρχαία Καθολική εκκλησία στις Συρακούσες της Σικελίας, έδρα της Ρωμαιοκαθολικής Αρχιεπισκοπής των Συρακουσών. Στην αρχαιότητα, το κτίσμα αποτελούσε ένα ελληνικό ναό δωρικού ρυθμού, και, γι΄αυτόν το λόγο, χαρακτηρίστηκε ως ένα μνημείο παγκόσμιας πολιτιστικής κληρονομιάς της ΟΥΝΕΣΚΟ το 2005. Ελληνικά κιονόκρανα στην πρόσοψη του ναού. Ο καθεδρικός ναός βρίσκεται στον ιστορικό πυρήνα της πόλης, στο νησί της Ορτυγίας. </vt:lpstr>
      <vt:lpstr>Τέλος, δεν πρέπει να παραλείψουμε πως τίποτα από όλα οσα παρακολουθήσατε σήμερα δεν θα συνέβαιναν χωρίς την βοήθεια των καθηγητών μας. Σας ευχαριστούμε για αυτήν την ιδιαίτερη εμπειρία.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Πολλά από τα μέρη που επισκεφθήκαμε κατά την παραμονή μας στην Σικελία είναι:</dc:title>
  <dc:creator>XDRN</dc:creator>
  <cp:lastModifiedBy>5o</cp:lastModifiedBy>
  <cp:revision>17</cp:revision>
  <dcterms:created xsi:type="dcterms:W3CDTF">2019-04-15T22:00:34Z</dcterms:created>
  <dcterms:modified xsi:type="dcterms:W3CDTF">2019-04-17T08:02:38Z</dcterms:modified>
</cp:coreProperties>
</file>