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86"/>
    <a:srgbClr val="286D9F"/>
    <a:srgbClr val="64CAED"/>
    <a:srgbClr val="8FD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6" autoAdjust="0"/>
  </p:normalViewPr>
  <p:slideViewPr>
    <p:cSldViewPr>
      <p:cViewPr varScale="1">
        <p:scale>
          <a:sx n="70" d="100"/>
          <a:sy n="70" d="100"/>
        </p:scale>
        <p:origin x="-35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95A6F3-7099-4871-8091-38FB57916079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C20D7-F8F1-4196-9585-26F31AFC85C9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1B677F-2E23-432A-A4A7-9693F0F1C7E1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dirty="0"/>
              <a:t>Щракнете, за да редактирате стилове на текст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EC444-603B-4F09-9A06-5917518DD901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DAEC444-603B-4F09-9A06-5917518DD901}" type="slidenum">
              <a:rPr lang="bg-BG" smtClean="0"/>
              <a:pPr rtl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61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02B7BC-3E9A-4668-85AA-B5B9DB0E8978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13333A4-2EF1-4B79-B68C-AB20E66B4822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116177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02B7BC-3E9A-4668-85AA-B5B9DB0E8978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13333A4-2EF1-4B79-B68C-AB20E66B4822}" type="slidenum">
              <a:rPr lang="bg-BG" smtClean="0"/>
              <a:pPr rtl="0"/>
              <a:t>‹#›</a:t>
            </a:fld>
            <a:endParaRPr lang="bg-BG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548583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02B7BC-3E9A-4668-85AA-B5B9DB0E8978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13333A4-2EF1-4B79-B68C-AB20E66B4822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7933735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02B7BC-3E9A-4668-85AA-B5B9DB0E8978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13333A4-2EF1-4B79-B68C-AB20E66B4822}" type="slidenum">
              <a:rPr lang="bg-BG" smtClean="0"/>
              <a:pPr rtl="0"/>
              <a:t>‹#›</a:t>
            </a:fld>
            <a:endParaRPr lang="bg-BG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31816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02B7BC-3E9A-4668-85AA-B5B9DB0E8978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13333A4-2EF1-4B79-B68C-AB20E66B4822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5101888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1C8C02D-805F-4658-BE00-85EE01240578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13333A4-2EF1-4B79-B68C-AB20E66B4822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7466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C66C50B-409E-4AD0-9D6D-8E1D84D04E7E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13333A4-2EF1-4B79-B68C-AB20E66B4822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6828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3F146C0-E731-4FE6-9A3E-3BBFD6BB8ED2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13333A4-2EF1-4B79-B68C-AB20E66B4822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501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02B7BC-3E9A-4668-85AA-B5B9DB0E8978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13333A4-2EF1-4B79-B68C-AB20E66B4822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182608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5D004B1-49C2-4B99-81E2-882CAD643C25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13333A4-2EF1-4B79-B68C-AB20E66B4822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94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C609B63-5F4A-402D-9838-9CABE1C0789F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13333A4-2EF1-4B79-B68C-AB20E66B4822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9160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3EBC9D-EE82-4E72-BB5D-D481218A253A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13333A4-2EF1-4B79-B68C-AB20E66B4822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1880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02B7BC-3E9A-4668-85AA-B5B9DB0E8978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13333A4-2EF1-4B79-B68C-AB20E66B4822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3885772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CFD326D-DC83-4B2F-89BB-450721A5B32B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13333A4-2EF1-4B79-B68C-AB20E66B4822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855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13333A4-2EF1-4B79-B68C-AB20E66B4822}" type="slidenum">
              <a:rPr lang="bg-BG" smtClean="0"/>
              <a:pPr rtl="0"/>
              <a:t>‹#›</a:t>
            </a:fld>
            <a:endParaRPr lang="bg-BG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F1E06B-6784-4866-9F9D-A205D4BE4715}" type="datetime1">
              <a:rPr lang="bg-BG" smtClean="0"/>
              <a:pPr rtl="0"/>
              <a:t>1.10.2020 г.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2188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102B7BC-3E9A-4668-85AA-B5B9DB0E8978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B13333A4-2EF1-4B79-B68C-AB20E66B4822}" type="slidenum">
              <a:rPr lang="bg-BG" smtClean="0"/>
              <a:pPr rtl="0"/>
              <a:t>‹#›</a:t>
            </a:fld>
            <a:endParaRPr lang="bg-BG" dirty="0"/>
          </a:p>
        </p:txBody>
      </p:sp>
      <p:sp>
        <p:nvSpPr>
          <p:cNvPr id="18" name="Правоъгълник 17">
            <a:extLst>
              <a:ext uri="{FF2B5EF4-FFF2-40B4-BE49-F238E27FC236}">
                <a16:creationId xmlns:a16="http://schemas.microsoft.com/office/drawing/2014/main" xmlns="" id="{1B4D6FA6-4502-4628-9EA5-D7CB35E36029}"/>
              </a:ext>
            </a:extLst>
          </p:cNvPr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7536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bg-BG" dirty="0"/>
              <a:t>Оформление на заглавие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bg-BG" dirty="0"/>
              <a:t>Подзаглавие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B7F8D427-EB8A-4831-8164-89A39EE591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8696" y="-27384"/>
            <a:ext cx="12192000" cy="6885384"/>
          </a:xfrm>
          <a:prstGeom prst="rect">
            <a:avLst/>
          </a:prstGeom>
        </p:spPr>
      </p:pic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xmlns="" id="{333EDE9A-F757-4A32-99F4-80C34FF7AE62}"/>
              </a:ext>
            </a:extLst>
          </p:cNvPr>
          <p:cNvSpPr/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oadway" panose="04040905080B02020502" pitchFamily="82" charset="0"/>
              </a:rPr>
              <a:t>13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oadway" panose="04040905080B02020502" pitchFamily="82" charset="0"/>
              </a:rPr>
              <a:t>  YEARS   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oadway" panose="04040905080B02020502" pitchFamily="82" charset="0"/>
              </a:rPr>
              <a:t>BULGARIA   IN  EUROPE</a:t>
            </a:r>
            <a:endParaRPr lang="bg-BG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xmlns="" id="{01025249-7FFB-4320-86D6-29ED2F7F18AF}"/>
              </a:ext>
            </a:extLst>
          </p:cNvPr>
          <p:cNvSpPr txBox="1"/>
          <p:nvPr/>
        </p:nvSpPr>
        <p:spPr>
          <a:xfrm>
            <a:off x="-312712" y="6381328"/>
            <a:ext cx="13033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                       Martin </a:t>
            </a:r>
            <a:r>
              <a:rPr lang="en-US" sz="2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Todorov</a:t>
            </a:r>
            <a:r>
              <a:rPr lang="en-US" sz="2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 - 9-th grade    Foreign  Language  School   Pleven, Bulgaria </a:t>
            </a:r>
            <a:endParaRPr lang="bg-BG" sz="2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19" name="Картина 18" descr="Картина, която съдържа игра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4B7D0A36-A6F2-4377-A431-DEEAE7B374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1844824"/>
            <a:ext cx="3528392" cy="2779940"/>
          </a:xfrm>
          <a:prstGeom prst="rect">
            <a:avLst/>
          </a:prstGeom>
        </p:spPr>
      </p:pic>
      <p:pic>
        <p:nvPicPr>
          <p:cNvPr id="9" name="Picture 8" descr="H:\Мартин 9.е\IMG_20190926_1027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3056"/>
            <a:ext cx="2711624" cy="231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Картина 9" descr="G:\GISE - втора година\logosbeneficaireserasmusleft_e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736" y="1212364"/>
            <a:ext cx="2088272" cy="63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5" descr="Bez tytułu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7" r="33878" b="-10255"/>
          <a:stretch>
            <a:fillRect/>
          </a:stretch>
        </p:blipFill>
        <p:spPr bwMode="auto">
          <a:xfrm>
            <a:off x="10438571" y="1083837"/>
            <a:ext cx="1402482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815A7B4-532E-48C9-AC24-D78ACF333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xmlns="" id="{D40109F4-CE5C-45F4-856E-F3F69C9FD4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3CBAA4DE-3D7B-460B-AE98-D9F9990C0B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7BF1ED3E-4F80-4AF6-A41B-44F53DDE61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xmlns="" id="{C0B2D747-3E31-45C5-9A98-A9710A585F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xmlns="" id="{A15FD4BA-3020-462D-8BE8-B3A65B8E49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A304284A-7318-4DD5-898C-2F6B23C778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9DF48E66-B635-4509-B115-E0987C014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E3B96D94-5F5A-4F4C-810C-917BF4D266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xmlns="" id="{7F3782D6-BFF8-4389-9D39-A023ADAA92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ECE162D4-FCAE-441B-B5E9-C91DE62124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xmlns="" id="{272A5566-5B8D-4934-A432-C8096CB0939E}"/>
              </a:ext>
            </a:extLst>
          </p:cNvPr>
          <p:cNvSpPr txBox="1"/>
          <p:nvPr/>
        </p:nvSpPr>
        <p:spPr>
          <a:xfrm>
            <a:off x="983432" y="3933057"/>
            <a:ext cx="8280920" cy="1656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dirty="0">
                <a:solidFill>
                  <a:srgbClr val="002886"/>
                </a:solidFill>
                <a:latin typeface="Kristen ITC" panose="03050502040202030202" pitchFamily="66" charset="0"/>
                <a:ea typeface="+mj-ea"/>
                <a:cs typeface="+mj-cs"/>
              </a:rPr>
              <a:t>Bulgaria </a:t>
            </a:r>
            <a:r>
              <a:rPr lang="en-US" sz="2300" dirty="0" smtClean="0">
                <a:solidFill>
                  <a:srgbClr val="002886"/>
                </a:solidFill>
                <a:latin typeface="Kristen ITC" panose="03050502040202030202" pitchFamily="66" charset="0"/>
                <a:ea typeface="+mj-ea"/>
                <a:cs typeface="+mj-cs"/>
              </a:rPr>
              <a:t>is a </a:t>
            </a:r>
            <a:r>
              <a:rPr lang="en-US" sz="2300" dirty="0">
                <a:solidFill>
                  <a:srgbClr val="002886"/>
                </a:solidFill>
                <a:latin typeface="Kristen ITC" panose="03050502040202030202" pitchFamily="66" charset="0"/>
                <a:ea typeface="+mj-ea"/>
                <a:cs typeface="+mj-cs"/>
              </a:rPr>
              <a:t>part of the EU since </a:t>
            </a:r>
            <a:r>
              <a:rPr lang="en-US" sz="2300" b="1" dirty="0">
                <a:solidFill>
                  <a:srgbClr val="002886"/>
                </a:solidFill>
                <a:latin typeface="Kristen ITC" panose="03050502040202030202" pitchFamily="66" charset="0"/>
                <a:ea typeface="+mj-ea"/>
                <a:cs typeface="+mj-cs"/>
              </a:rPr>
              <a:t>1 January 2007</a:t>
            </a:r>
            <a:r>
              <a:rPr lang="en-US" sz="2300" dirty="0">
                <a:solidFill>
                  <a:srgbClr val="002886"/>
                </a:solidFill>
                <a:latin typeface="Kristen ITC" panose="03050502040202030202" pitchFamily="66" charset="0"/>
                <a:ea typeface="+mj-ea"/>
                <a:cs typeface="+mj-cs"/>
              </a:rPr>
              <a:t>, but whether she has undergone any changes during her time in European Union.</a:t>
            </a: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00506B83-6E4B-4368-ABB1-652549281E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6629" y="879510"/>
            <a:ext cx="5891875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4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xmlns="" id="{5A2A968E-157F-4A77-951C-60FED386FE38}"/>
              </a:ext>
            </a:extLst>
          </p:cNvPr>
          <p:cNvSpPr txBox="1"/>
          <p:nvPr/>
        </p:nvSpPr>
        <p:spPr>
          <a:xfrm>
            <a:off x="1703512" y="476672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86D9F"/>
                </a:solidFill>
                <a:latin typeface="Sitka Subheading" panose="02000505000000020004" pitchFamily="2" charset="0"/>
              </a:rPr>
              <a:t>The membership of Bulgaria in EU isn’t a failure because the country has delivered enormous economic benefits: increased growth, expanded safety nets in times of recession (especially after 2008), improved economic competitiveness, new opportunities for entrepreneurship, cross-border labor and educational mobility, and transfer of knowledge and skills.</a:t>
            </a:r>
            <a:endParaRPr lang="bg-BG" sz="3600" b="1" dirty="0">
              <a:solidFill>
                <a:srgbClr val="286D9F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8687082D-3E5B-425E-9417-3E0A86B0B1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400" y="4653136"/>
            <a:ext cx="2619375" cy="1743075"/>
          </a:xfrm>
          <a:prstGeom prst="rect">
            <a:avLst/>
          </a:prstGeom>
        </p:spPr>
      </p:pic>
      <p:pic>
        <p:nvPicPr>
          <p:cNvPr id="6" name="Картина 5" descr="Картина, която съдържа рисунка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1E5A9994-53DB-4181-800A-3F72076253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18864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2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xmlns="" id="{9B9F0E1E-5C2B-4C20-80CB-5B656CC89704}"/>
              </a:ext>
            </a:extLst>
          </p:cNvPr>
          <p:cNvSpPr/>
          <p:nvPr/>
        </p:nvSpPr>
        <p:spPr>
          <a:xfrm>
            <a:off x="335360" y="332656"/>
            <a:ext cx="95770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Eras Demi ITC" panose="020B0805030504020804" pitchFamily="34" charset="0"/>
              </a:rPr>
              <a:t>Ten years after the accession of our country as a full member of the EU, Bulgarians remain one of the greatest Euro-optimists, more consciously perceive the benefits and commitments arising from membership and have a more rational attitude to pan-European solutions to current problems. The experience also unlocks some Eurosceptic sentiments, but for the time being they remain in the shadow of positive attitudes.</a:t>
            </a:r>
            <a:endParaRPr lang="bg-BG" sz="2800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5BA42011-629F-4FA5-A7D4-94957F7B24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7848" y="3861048"/>
            <a:ext cx="5691556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665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xmlns="" id="{707F5133-95B2-4807-8C34-0A1B84114BCD}"/>
              </a:ext>
            </a:extLst>
          </p:cNvPr>
          <p:cNvSpPr/>
          <p:nvPr/>
        </p:nvSpPr>
        <p:spPr>
          <a:xfrm>
            <a:off x="479376" y="3429000"/>
            <a:ext cx="113052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Century Gothic" panose="020B0502020202020204" pitchFamily="34" charset="0"/>
              </a:rPr>
              <a:t>Since Bulgaria's accession to the EU in 2007. so far, membership approval remains within 50 percent, against 16 percent disapproval and 34 percent neutral ratings. Throughout the ten-year period, the strongest Euro-optimists are the younger Bulgarian citizens, with higher education, activity and mobility, who have taken full advantage of the benefits of membership: the residents of the capital and major urban centers, the generations up to 40- age, highly educated, economically active, and above-average income earners. Conversely, older residents of small settlements, the less educated, the economically inactive or the unskilled are more skeptical.</a:t>
            </a:r>
            <a:endParaRPr lang="bg-BG" sz="2000" b="1" dirty="0">
              <a:latin typeface="Century Gothic" panose="020B0502020202020204" pitchFamily="34" charset="0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3CC47B8A-4C11-481A-B2A0-4983392D24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07968" cy="331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98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xmlns="" id="{D68B85D8-B770-4F6C-9410-54DF511E0201}"/>
              </a:ext>
            </a:extLst>
          </p:cNvPr>
          <p:cNvSpPr txBox="1"/>
          <p:nvPr/>
        </p:nvSpPr>
        <p:spPr>
          <a:xfrm>
            <a:off x="263352" y="260648"/>
            <a:ext cx="11665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Since 2014the labor market of various EU countries is </a:t>
            </a:r>
            <a:r>
              <a:rPr lang="en-US" sz="2400" dirty="0" smtClean="0"/>
              <a:t>open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to Bulgarian </a:t>
            </a:r>
            <a:r>
              <a:rPr lang="en-US" sz="2400" dirty="0" smtClean="0"/>
              <a:t>citizens without </a:t>
            </a:r>
            <a:r>
              <a:rPr lang="en-US" sz="2400" dirty="0"/>
              <a:t>restrictions.</a:t>
            </a:r>
            <a:endParaRPr lang="bg-BG" sz="2400" dirty="0"/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xmlns="" id="{F1923E82-558C-4717-91E3-08AE7347D022}"/>
              </a:ext>
            </a:extLst>
          </p:cNvPr>
          <p:cNvSpPr/>
          <p:nvPr/>
        </p:nvSpPr>
        <p:spPr>
          <a:xfrm>
            <a:off x="3719736" y="1537337"/>
            <a:ext cx="6480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rgbClr val="00288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Bulgarians are winning from </a:t>
            </a:r>
          </a:p>
          <a:p>
            <a:r>
              <a:rPr lang="en-US" sz="2400" b="0" cap="none" spc="0" dirty="0">
                <a:ln w="0"/>
                <a:solidFill>
                  <a:srgbClr val="00288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membership </a:t>
            </a:r>
            <a:endParaRPr lang="bg-BG" sz="2400" b="0" cap="none" spc="0" dirty="0">
              <a:ln w="0"/>
              <a:solidFill>
                <a:srgbClr val="00288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9" name="Групиране 8">
            <a:extLst>
              <a:ext uri="{FF2B5EF4-FFF2-40B4-BE49-F238E27FC236}">
                <a16:creationId xmlns:a16="http://schemas.microsoft.com/office/drawing/2014/main" xmlns="" id="{456911B9-BEB6-4172-B71C-9CB0784E4ED2}"/>
              </a:ext>
            </a:extLst>
          </p:cNvPr>
          <p:cNvGrpSpPr/>
          <p:nvPr/>
        </p:nvGrpSpPr>
        <p:grpSpPr>
          <a:xfrm>
            <a:off x="623392" y="1268760"/>
            <a:ext cx="3096344" cy="1368152"/>
            <a:chOff x="623392" y="1268760"/>
            <a:chExt cx="3096344" cy="1368152"/>
          </a:xfrm>
        </p:grpSpPr>
        <p:sp>
          <p:nvSpPr>
            <p:cNvPr id="3" name="Усмихнато лице 2">
              <a:extLst>
                <a:ext uri="{FF2B5EF4-FFF2-40B4-BE49-F238E27FC236}">
                  <a16:creationId xmlns:a16="http://schemas.microsoft.com/office/drawing/2014/main" xmlns="" id="{C691907C-9CB2-4830-BD5E-69F4E0FC504A}"/>
                </a:ext>
              </a:extLst>
            </p:cNvPr>
            <p:cNvSpPr/>
            <p:nvPr/>
          </p:nvSpPr>
          <p:spPr>
            <a:xfrm>
              <a:off x="623392" y="1268760"/>
              <a:ext cx="1440160" cy="1368152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  <p:sp>
          <p:nvSpPr>
            <p:cNvPr id="5" name="Правоъгълник 4">
              <a:extLst>
                <a:ext uri="{FF2B5EF4-FFF2-40B4-BE49-F238E27FC236}">
                  <a16:creationId xmlns:a16="http://schemas.microsoft.com/office/drawing/2014/main" xmlns="" id="{73786399-0805-4C36-929D-5CD49351CA5C}"/>
                </a:ext>
              </a:extLst>
            </p:cNvPr>
            <p:cNvSpPr/>
            <p:nvPr/>
          </p:nvSpPr>
          <p:spPr>
            <a:xfrm>
              <a:off x="2392128" y="1445004"/>
              <a:ext cx="1327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00288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56%</a:t>
              </a:r>
              <a:endParaRPr lang="bg-BG" sz="5400" b="0" cap="none" spc="0" dirty="0">
                <a:ln w="0"/>
                <a:solidFill>
                  <a:srgbClr val="00288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иране 9">
            <a:extLst>
              <a:ext uri="{FF2B5EF4-FFF2-40B4-BE49-F238E27FC236}">
                <a16:creationId xmlns:a16="http://schemas.microsoft.com/office/drawing/2014/main" xmlns="" id="{94EC8AA8-F62E-4C84-AF30-496E94CD2B27}"/>
              </a:ext>
            </a:extLst>
          </p:cNvPr>
          <p:cNvGrpSpPr/>
          <p:nvPr/>
        </p:nvGrpSpPr>
        <p:grpSpPr>
          <a:xfrm>
            <a:off x="623392" y="3717032"/>
            <a:ext cx="3096344" cy="1368152"/>
            <a:chOff x="623392" y="3717032"/>
            <a:chExt cx="3096344" cy="1368152"/>
          </a:xfrm>
        </p:grpSpPr>
        <p:sp>
          <p:nvSpPr>
            <p:cNvPr id="6" name="Усмихнато лице 5">
              <a:extLst>
                <a:ext uri="{FF2B5EF4-FFF2-40B4-BE49-F238E27FC236}">
                  <a16:creationId xmlns:a16="http://schemas.microsoft.com/office/drawing/2014/main" xmlns="" id="{60A325B2-AF54-4DDA-9443-E8F761FC5CCB}"/>
                </a:ext>
              </a:extLst>
            </p:cNvPr>
            <p:cNvSpPr/>
            <p:nvPr/>
          </p:nvSpPr>
          <p:spPr>
            <a:xfrm>
              <a:off x="623392" y="3717032"/>
              <a:ext cx="1440160" cy="1368152"/>
            </a:xfrm>
            <a:prstGeom prst="smileyFace">
              <a:avLst>
                <a:gd name="adj" fmla="val -465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7" name="Правоъгълник 6">
              <a:extLst>
                <a:ext uri="{FF2B5EF4-FFF2-40B4-BE49-F238E27FC236}">
                  <a16:creationId xmlns:a16="http://schemas.microsoft.com/office/drawing/2014/main" xmlns="" id="{BBC1AE03-92E6-46BE-8B70-E7DC75457099}"/>
                </a:ext>
              </a:extLst>
            </p:cNvPr>
            <p:cNvSpPr/>
            <p:nvPr/>
          </p:nvSpPr>
          <p:spPr>
            <a:xfrm>
              <a:off x="2392128" y="4144815"/>
              <a:ext cx="1327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00288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26%</a:t>
              </a:r>
              <a:endParaRPr lang="bg-BG" sz="5400" b="0" cap="none" spc="0" dirty="0">
                <a:ln w="0"/>
                <a:solidFill>
                  <a:srgbClr val="00288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xmlns="" id="{00DD920F-074B-4BD9-B419-DA911022CE19}"/>
              </a:ext>
            </a:extLst>
          </p:cNvPr>
          <p:cNvSpPr/>
          <p:nvPr/>
        </p:nvSpPr>
        <p:spPr>
          <a:xfrm>
            <a:off x="3749283" y="4237148"/>
            <a:ext cx="38667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rgbClr val="00288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Bulgarians</a:t>
            </a:r>
            <a:r>
              <a:rPr lang="bg-BG" sz="2400" b="0" cap="none" spc="0" dirty="0">
                <a:ln w="0"/>
                <a:solidFill>
                  <a:srgbClr val="00288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0" cap="none" spc="0" dirty="0">
                <a:ln w="0"/>
                <a:solidFill>
                  <a:srgbClr val="00288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are losing from </a:t>
            </a:r>
          </a:p>
          <a:p>
            <a:r>
              <a:rPr lang="en-US" sz="2400" dirty="0">
                <a:ln w="0"/>
                <a:solidFill>
                  <a:srgbClr val="00288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membership </a:t>
            </a:r>
            <a:endParaRPr lang="bg-BG" sz="2400" b="0" cap="none" spc="0" dirty="0">
              <a:ln w="0"/>
              <a:solidFill>
                <a:srgbClr val="00288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37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xmlns="" id="{3E34F676-974A-4A75-8977-E7DE7B60A261}"/>
              </a:ext>
            </a:extLst>
          </p:cNvPr>
          <p:cNvSpPr/>
          <p:nvPr/>
        </p:nvSpPr>
        <p:spPr>
          <a:xfrm>
            <a:off x="1171414" y="1628800"/>
            <a:ext cx="9849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 for your attention!</a:t>
            </a:r>
            <a:endParaRPr lang="bg-BG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Картина 3" descr="Картина, която съдържа ръчна количка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E1ACE39C-FD28-4C36-82BA-57773384E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97" y="2013522"/>
            <a:ext cx="5634203" cy="4225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049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Фасети">
  <a:themeElements>
    <a:clrScheme name="Фасети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Фасети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Фасети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на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6203B4A6B04624097974F18FC38C3C2" ma:contentTypeVersion="2" ma:contentTypeDescription="Създаване на нов документ" ma:contentTypeScope="" ma:versionID="626bc53b8f36c14411628728fec8abd6">
  <xsd:schema xmlns:xsd="http://www.w3.org/2001/XMLSchema" xmlns:xs="http://www.w3.org/2001/XMLSchema" xmlns:p="http://schemas.microsoft.com/office/2006/metadata/properties" xmlns:ns3="bd52b755-4c51-4b02-bb35-12c63a6fa063" targetNamespace="http://schemas.microsoft.com/office/2006/metadata/properties" ma:root="true" ma:fieldsID="8ffd526183d02f5ee4665568fcf016e1" ns3:_="">
    <xsd:import namespace="bd52b755-4c51-4b02-bb35-12c63a6fa0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52b755-4c51-4b02-bb35-12c63a6fa0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6CF64F-CADB-4E39-8616-F65AE8E54ADD}">
  <ds:schemaRefs>
    <ds:schemaRef ds:uri="http://schemas.microsoft.com/office/2006/documentManagement/types"/>
    <ds:schemaRef ds:uri="bd52b755-4c51-4b02-bb35-12c63a6fa06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6E77B75-B2C2-407A-A693-5D34D691D0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6172AA-CE2C-40ED-BBD1-714EB9AFA4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52b755-4c51-4b02-bb35-12c63a6fa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323</Words>
  <Application>Microsoft Office PowerPoint</Application>
  <PresentationFormat>По избор</PresentationFormat>
  <Paragraphs>18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8" baseType="lpstr">
      <vt:lpstr>Фасети</vt:lpstr>
      <vt:lpstr>Оформление на заглавие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на заглавие</dc:title>
  <dc:creator>Мартин Тодоров 04</dc:creator>
  <cp:lastModifiedBy>Win7</cp:lastModifiedBy>
  <cp:revision>11</cp:revision>
  <dcterms:created xsi:type="dcterms:W3CDTF">2020-05-07T16:15:00Z</dcterms:created>
  <dcterms:modified xsi:type="dcterms:W3CDTF">2020-10-01T11:36:04Z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0x01010056203B4A6B04624097974F18FC38C3C2</vt:lpwstr>
  </property>
</Properties>
</file>