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69" r:id="rId3"/>
    <p:sldId id="259" r:id="rId4"/>
    <p:sldId id="260" r:id="rId5"/>
    <p:sldId id="257" r:id="rId6"/>
    <p:sldId id="261" r:id="rId7"/>
    <p:sldId id="262" r:id="rId8"/>
    <p:sldId id="263" r:id="rId9"/>
    <p:sldId id="264" r:id="rId1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bg-BG" smtClean="0"/>
              <a:t>Редакт. стил загл. образец</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12ACE99-2495-4E0D-AB3B-F7122DECCBE9}" type="datetimeFigureOut">
              <a:rPr lang="bg-BG" smtClean="0"/>
              <a:pPr/>
              <a:t>1.10.2020 г.</a:t>
            </a:fld>
            <a:endParaRPr lang="bg-BG"/>
          </a:p>
        </p:txBody>
      </p:sp>
      <p:sp>
        <p:nvSpPr>
          <p:cNvPr id="5" name="Footer Placeholder 4"/>
          <p:cNvSpPr>
            <a:spLocks noGrp="1"/>
          </p:cNvSpPr>
          <p:nvPr>
            <p:ph type="ftr" sz="quarter" idx="11"/>
          </p:nvPr>
        </p:nvSpPr>
        <p:spPr>
          <a:xfrm>
            <a:off x="1174044" y="5357592"/>
            <a:ext cx="5034845" cy="365125"/>
          </a:xfrm>
        </p:spPr>
        <p:txBody>
          <a:bodyPr/>
          <a:lstStyle/>
          <a:p>
            <a:endParaRPr lang="bg-BG"/>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2E0361D-51E6-4AD7-9E36-DC818EBBDB68}"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2E0361D-51E6-4AD7-9E36-DC818EBBDB68}"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2E0361D-51E6-4AD7-9E36-DC818EBBDB68}"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2E0361D-51E6-4AD7-9E36-DC818EBBDB68}"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2E0361D-51E6-4AD7-9E36-DC818EBBDB68}"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2E0361D-51E6-4AD7-9E36-DC818EBBDB68}" type="slidenum">
              <a:rPr lang="bg-BG" smtClean="0"/>
              <a:pPr/>
              <a:t>‹#›</a:t>
            </a:fld>
            <a:endParaRPr lang="bg-BG"/>
          </a:p>
        </p:txBody>
      </p:sp>
      <p:sp>
        <p:nvSpPr>
          <p:cNvPr id="9" name="Content Placeholder 8"/>
          <p:cNvSpPr>
            <a:spLocks noGrp="1"/>
          </p:cNvSpPr>
          <p:nvPr>
            <p:ph sz="quarter" idx="13"/>
          </p:nvPr>
        </p:nvSpPr>
        <p:spPr>
          <a:xfrm>
            <a:off x="1298448" y="2121407"/>
            <a:ext cx="3200400" cy="360273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22E0361D-51E6-4AD7-9E36-DC818EBBDB68}" type="slidenum">
              <a:rPr lang="bg-BG" smtClean="0"/>
              <a:pPr/>
              <a:t>‹#›</a:t>
            </a:fld>
            <a:endParaRPr lang="bg-BG"/>
          </a:p>
        </p:txBody>
      </p:sp>
      <p:sp>
        <p:nvSpPr>
          <p:cNvPr id="11" name="Content Placeholder 10"/>
          <p:cNvSpPr>
            <a:spLocks noGrp="1"/>
          </p:cNvSpPr>
          <p:nvPr>
            <p:ph sz="quarter" idx="13"/>
          </p:nvPr>
        </p:nvSpPr>
        <p:spPr>
          <a:xfrm>
            <a:off x="1298448" y="2944368"/>
            <a:ext cx="3227832"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2E0361D-51E6-4AD7-9E36-DC818EBBDB68}"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ACE99-2495-4E0D-AB3B-F7122DECCBE9}" type="datetimeFigureOut">
              <a:rPr lang="bg-BG" smtClean="0"/>
              <a:pPr/>
              <a:t>1.10.2020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22E0361D-51E6-4AD7-9E36-DC818EBBDB68}"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bg-BG" smtClean="0"/>
              <a:t>Редакт. стил загл. образец</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6341698" y="5885672"/>
            <a:ext cx="1213821" cy="365125"/>
          </a:xfrm>
        </p:spPr>
        <p:txBody>
          <a:bodyPr/>
          <a:lstStyle/>
          <a:p>
            <a:fld id="{612ACE99-2495-4E0D-AB3B-F7122DECCBE9}" type="datetimeFigureOut">
              <a:rPr lang="bg-BG" smtClean="0"/>
              <a:pPr/>
              <a:t>1.10.2020 г.</a:t>
            </a:fld>
            <a:endParaRPr lang="bg-BG"/>
          </a:p>
        </p:txBody>
      </p:sp>
      <p:sp>
        <p:nvSpPr>
          <p:cNvPr id="6" name="Footer Placeholder 5"/>
          <p:cNvSpPr>
            <a:spLocks noGrp="1"/>
          </p:cNvSpPr>
          <p:nvPr>
            <p:ph type="ftr" sz="quarter" idx="11"/>
          </p:nvPr>
        </p:nvSpPr>
        <p:spPr>
          <a:xfrm rot="-60000">
            <a:off x="914554" y="5829261"/>
            <a:ext cx="3522607" cy="365125"/>
          </a:xfrm>
        </p:spPr>
        <p:txBody>
          <a:bodyPr/>
          <a:lstStyle/>
          <a:p>
            <a:endParaRPr lang="bg-BG"/>
          </a:p>
        </p:txBody>
      </p:sp>
      <p:sp>
        <p:nvSpPr>
          <p:cNvPr id="7" name="Slide Number Placeholder 6"/>
          <p:cNvSpPr>
            <a:spLocks noGrp="1"/>
          </p:cNvSpPr>
          <p:nvPr>
            <p:ph type="sldNum" sz="quarter" idx="12"/>
          </p:nvPr>
        </p:nvSpPr>
        <p:spPr>
          <a:xfrm rot="60000">
            <a:off x="7557313" y="5896961"/>
            <a:ext cx="554023" cy="365125"/>
          </a:xfrm>
        </p:spPr>
        <p:txBody>
          <a:bodyPr/>
          <a:lstStyle/>
          <a:p>
            <a:fld id="{22E0361D-51E6-4AD7-9E36-DC818EBBDB68}"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bg-BG" smtClean="0"/>
              <a:t>Редакт. стил загл. образец</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6345936" y="5888737"/>
            <a:ext cx="1213821" cy="365125"/>
          </a:xfrm>
        </p:spPr>
        <p:txBody>
          <a:bodyPr/>
          <a:lstStyle/>
          <a:p>
            <a:fld id="{612ACE99-2495-4E0D-AB3B-F7122DECCBE9}" type="datetimeFigureOut">
              <a:rPr lang="bg-BG" smtClean="0"/>
              <a:pPr/>
              <a:t>1.10.2020 г.</a:t>
            </a:fld>
            <a:endParaRPr lang="bg-BG"/>
          </a:p>
        </p:txBody>
      </p:sp>
      <p:sp>
        <p:nvSpPr>
          <p:cNvPr id="6" name="Footer Placeholder 5"/>
          <p:cNvSpPr>
            <a:spLocks noGrp="1"/>
          </p:cNvSpPr>
          <p:nvPr>
            <p:ph type="ftr" sz="quarter" idx="11"/>
          </p:nvPr>
        </p:nvSpPr>
        <p:spPr>
          <a:xfrm rot="-60000">
            <a:off x="914569" y="5831037"/>
            <a:ext cx="3319043" cy="365125"/>
          </a:xfrm>
        </p:spPr>
        <p:txBody>
          <a:bodyPr/>
          <a:lstStyle/>
          <a:p>
            <a:endParaRPr lang="bg-BG"/>
          </a:p>
        </p:txBody>
      </p:sp>
      <p:sp>
        <p:nvSpPr>
          <p:cNvPr id="7" name="Slide Number Placeholder 6"/>
          <p:cNvSpPr>
            <a:spLocks noGrp="1"/>
          </p:cNvSpPr>
          <p:nvPr>
            <p:ph type="sldNum" sz="quarter" idx="12"/>
          </p:nvPr>
        </p:nvSpPr>
        <p:spPr>
          <a:xfrm rot="60000">
            <a:off x="7562089" y="5900026"/>
            <a:ext cx="554023" cy="365125"/>
          </a:xfrm>
        </p:spPr>
        <p:txBody>
          <a:bodyPr/>
          <a:lstStyle/>
          <a:p>
            <a:fld id="{22E0361D-51E6-4AD7-9E36-DC818EBBDB68}"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12ACE99-2495-4E0D-AB3B-F7122DECCBE9}" type="datetimeFigureOut">
              <a:rPr lang="bg-BG" smtClean="0"/>
              <a:pPr/>
              <a:t>1.10.2020 г.</a:t>
            </a:fld>
            <a:endParaRPr lang="bg-BG"/>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bg-BG"/>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2E0361D-51E6-4AD7-9E36-DC818EBBDB68}"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727201" y="1268761"/>
            <a:ext cx="5723468" cy="1296144"/>
          </a:xfrm>
        </p:spPr>
        <p:txBody>
          <a:bodyPr>
            <a:normAutofit fontScale="90000"/>
          </a:bodyPr>
          <a:lstStyle/>
          <a:p>
            <a:r>
              <a:rPr lang="en-US" dirty="0"/>
              <a:t>The </a:t>
            </a:r>
            <a:r>
              <a:rPr lang="en-US" dirty="0" smtClean="0"/>
              <a:t>Symbols </a:t>
            </a:r>
            <a:r>
              <a:rPr lang="en-US" dirty="0"/>
              <a:t>of the </a:t>
            </a:r>
            <a:br>
              <a:rPr lang="en-US" dirty="0"/>
            </a:br>
            <a:r>
              <a:rPr lang="en-US" dirty="0"/>
              <a:t>European Union</a:t>
            </a:r>
            <a:endParaRPr lang="bg-BG" dirty="0"/>
          </a:p>
        </p:txBody>
      </p:sp>
      <p:sp>
        <p:nvSpPr>
          <p:cNvPr id="3" name="Подзаглавие 2"/>
          <p:cNvSpPr>
            <a:spLocks noGrp="1"/>
          </p:cNvSpPr>
          <p:nvPr>
            <p:ph type="subTitle" idx="1"/>
          </p:nvPr>
        </p:nvSpPr>
        <p:spPr>
          <a:xfrm>
            <a:off x="1259632" y="3736622"/>
            <a:ext cx="10081120" cy="1524000"/>
          </a:xfrm>
        </p:spPr>
        <p:txBody>
          <a:bodyPr>
            <a:normAutofit/>
          </a:bodyPr>
          <a:lstStyle/>
          <a:p>
            <a:r>
              <a:rPr lang="en-US" sz="2000" dirty="0" err="1" smtClean="0">
                <a:solidFill>
                  <a:schemeClr val="tx1"/>
                </a:solidFill>
              </a:rPr>
              <a:t>Vladislava</a:t>
            </a:r>
            <a:r>
              <a:rPr lang="en-US" sz="2000" dirty="0" smtClean="0">
                <a:solidFill>
                  <a:schemeClr val="tx1"/>
                </a:solidFill>
              </a:rPr>
              <a:t> </a:t>
            </a:r>
            <a:r>
              <a:rPr lang="en-US" sz="2000" dirty="0" err="1" smtClean="0">
                <a:solidFill>
                  <a:schemeClr val="tx1"/>
                </a:solidFill>
              </a:rPr>
              <a:t>Lazarova</a:t>
            </a:r>
            <a:r>
              <a:rPr lang="en-US" sz="2000" dirty="0" smtClean="0">
                <a:solidFill>
                  <a:schemeClr val="tx1"/>
                </a:solidFill>
              </a:rPr>
              <a:t> – 9-th grade</a:t>
            </a:r>
          </a:p>
          <a:p>
            <a:r>
              <a:rPr lang="en-US" sz="2000" dirty="0" smtClean="0">
                <a:solidFill>
                  <a:schemeClr val="tx1"/>
                </a:solidFill>
              </a:rPr>
              <a:t>Foreign  Language  School</a:t>
            </a:r>
          </a:p>
          <a:p>
            <a:r>
              <a:rPr lang="en-US" sz="2000" dirty="0" smtClean="0">
                <a:solidFill>
                  <a:schemeClr val="tx1"/>
                </a:solidFill>
              </a:rPr>
              <a:t>Pleven,  Bulgaria</a:t>
            </a:r>
            <a:endParaRPr lang="bg-BG" sz="2000" dirty="0">
              <a:solidFill>
                <a:schemeClr val="tx1"/>
              </a:solidFill>
            </a:endParaRPr>
          </a:p>
        </p:txBody>
      </p:sp>
      <p:pic>
        <p:nvPicPr>
          <p:cNvPr id="4" name="Контейнер за съдържание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166382"/>
            <a:ext cx="3024336" cy="213482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785531"/>
            <a:ext cx="5761037" cy="103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967085" y="5639815"/>
            <a:ext cx="1745357" cy="1328737"/>
          </a:xfrm>
          <a:prstGeom prst="rect">
            <a:avLst/>
          </a:prstGeom>
          <a:noFill/>
        </p:spPr>
      </p:pic>
    </p:spTree>
    <p:extLst>
      <p:ext uri="{BB962C8B-B14F-4D97-AF65-F5344CB8AC3E}">
        <p14:creationId xmlns:p14="http://schemas.microsoft.com/office/powerpoint/2010/main" val="26630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52736"/>
            <a:ext cx="6965245" cy="2952328"/>
          </a:xfrm>
        </p:spPr>
        <p:txBody>
          <a:bodyPr>
            <a:normAutofit/>
          </a:bodyPr>
          <a:lstStyle/>
          <a:p>
            <a:r>
              <a:rPr lang="en-US" sz="2700" dirty="0" smtClean="0"/>
              <a:t>The EU is recognizable by several symbols, the most famous being the circle of yellow stars against a blue background, but what are the others?</a:t>
            </a:r>
            <a:r>
              <a:rPr lang="en-US" dirty="0" smtClean="0"/>
              <a:t/>
            </a:r>
            <a:br>
              <a:rPr lang="en-US" dirty="0" smtClean="0"/>
            </a:br>
            <a:endParaRPr lang="bg-BG" dirty="0"/>
          </a:p>
        </p:txBody>
      </p:sp>
      <p:pic>
        <p:nvPicPr>
          <p:cNvPr id="3" name="Picture 2" descr="C:\Users\User\Desktop\index.png"/>
          <p:cNvPicPr/>
          <p:nvPr/>
        </p:nvPicPr>
        <p:blipFill>
          <a:blip r:embed="rId2" cstate="print"/>
          <a:srcRect/>
          <a:stretch>
            <a:fillRect/>
          </a:stretch>
        </p:blipFill>
        <p:spPr bwMode="auto">
          <a:xfrm>
            <a:off x="2627784" y="3212976"/>
            <a:ext cx="3816424" cy="25202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a:t>The European flag </a:t>
            </a:r>
            <a:endParaRPr lang="bg-BG" dirty="0"/>
          </a:p>
        </p:txBody>
      </p:sp>
      <p:pic>
        <p:nvPicPr>
          <p:cNvPr id="4" name="Контейнер за съдържани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6247" y="2119313"/>
            <a:ext cx="4810869" cy="3603625"/>
          </a:xfrm>
        </p:spPr>
      </p:pic>
    </p:spTree>
    <p:extLst>
      <p:ext uri="{BB962C8B-B14F-4D97-AF65-F5344CB8AC3E}">
        <p14:creationId xmlns:p14="http://schemas.microsoft.com/office/powerpoint/2010/main" val="269949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rot="-60000" flipV="1">
            <a:off x="1046895" y="-823649"/>
            <a:ext cx="3064827" cy="77025"/>
          </a:xfrm>
        </p:spPr>
        <p:txBody>
          <a:bodyPr>
            <a:normAutofit fontScale="90000"/>
          </a:bodyPr>
          <a:lstStyle/>
          <a:p>
            <a:endParaRPr lang="bg-BG" dirty="0"/>
          </a:p>
        </p:txBody>
      </p:sp>
      <p:sp>
        <p:nvSpPr>
          <p:cNvPr id="4" name="Текстов контейнер 3"/>
          <p:cNvSpPr>
            <a:spLocks noGrp="1"/>
          </p:cNvSpPr>
          <p:nvPr>
            <p:ph type="body" sz="half" idx="2"/>
          </p:nvPr>
        </p:nvSpPr>
        <p:spPr>
          <a:xfrm rot="-60000">
            <a:off x="1123804" y="836727"/>
            <a:ext cx="3048891" cy="4887633"/>
          </a:xfrm>
        </p:spPr>
        <p:txBody>
          <a:bodyPr>
            <a:noAutofit/>
          </a:bodyPr>
          <a:lstStyle/>
          <a:p>
            <a:r>
              <a:rPr lang="en-US" sz="1800" dirty="0"/>
              <a:t>The European flag </a:t>
            </a:r>
            <a:r>
              <a:rPr lang="en-US" sz="1800" dirty="0" err="1"/>
              <a:t>symbolises</a:t>
            </a:r>
            <a:r>
              <a:rPr lang="en-US" sz="1800" dirty="0"/>
              <a:t> both the European Union and, more broadly, the identity and unity of Europe.</a:t>
            </a:r>
          </a:p>
          <a:p>
            <a:endParaRPr lang="en-US" sz="1800" dirty="0"/>
          </a:p>
          <a:p>
            <a:r>
              <a:rPr lang="en-US" sz="1800" dirty="0"/>
              <a:t>It features a circle of 12 gold stars on a blue background. They stand for the ideals of unity, solidarity and harmony among the peoples of Europe.</a:t>
            </a:r>
          </a:p>
          <a:p>
            <a:endParaRPr lang="en-US" sz="1800" dirty="0"/>
          </a:p>
          <a:p>
            <a:r>
              <a:rPr lang="en-US" sz="1800" dirty="0"/>
              <a:t>The number of stars has nothing to do with the number of member countries, though the circle is a symbol of unity.</a:t>
            </a:r>
            <a:endParaRPr lang="bg-BG" sz="1800" dirty="0"/>
          </a:p>
        </p:txBody>
      </p:sp>
      <p:pic>
        <p:nvPicPr>
          <p:cNvPr id="15" name="Контейнер за съдържание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88024" y="1772816"/>
            <a:ext cx="3317825" cy="3561656"/>
          </a:xfrm>
        </p:spPr>
      </p:pic>
    </p:spTree>
    <p:extLst>
      <p:ext uri="{BB962C8B-B14F-4D97-AF65-F5344CB8AC3E}">
        <p14:creationId xmlns:p14="http://schemas.microsoft.com/office/powerpoint/2010/main" val="42552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rot="-60000">
            <a:off x="1083962" y="834476"/>
            <a:ext cx="3064827" cy="1007958"/>
          </a:xfrm>
        </p:spPr>
        <p:txBody>
          <a:bodyPr>
            <a:normAutofit/>
          </a:bodyPr>
          <a:lstStyle/>
          <a:p>
            <a:r>
              <a:rPr lang="en-US" sz="3200" dirty="0" smtClean="0"/>
              <a:t>History</a:t>
            </a:r>
            <a:endParaRPr lang="bg-BG" sz="3200" dirty="0"/>
          </a:p>
        </p:txBody>
      </p:sp>
      <p:pic>
        <p:nvPicPr>
          <p:cNvPr id="5" name="Контейнер за съдържание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04048" y="2204864"/>
            <a:ext cx="2880319" cy="2232248"/>
          </a:xfrm>
        </p:spPr>
      </p:pic>
      <p:sp>
        <p:nvSpPr>
          <p:cNvPr id="4" name="Текстов контейнер 3"/>
          <p:cNvSpPr>
            <a:spLocks noGrp="1"/>
          </p:cNvSpPr>
          <p:nvPr>
            <p:ph type="body" sz="half" idx="2"/>
          </p:nvPr>
        </p:nvSpPr>
        <p:spPr>
          <a:xfrm rot="-60000">
            <a:off x="1133845" y="1987335"/>
            <a:ext cx="3048891" cy="3736937"/>
          </a:xfrm>
        </p:spPr>
        <p:txBody>
          <a:bodyPr>
            <a:normAutofit fontScale="85000" lnSpcReduction="10000"/>
          </a:bodyPr>
          <a:lstStyle/>
          <a:p>
            <a:r>
              <a:rPr lang="en-US" dirty="0"/>
              <a:t>The history of the flag goes back to 1955. The Council of Europe - which defends human rights and promotes European culture – chose the present design for its own use. In the years that followed, it encouraged the emerging European institutions to adopt the same flag.</a:t>
            </a:r>
          </a:p>
          <a:p>
            <a:endParaRPr lang="en-US" dirty="0"/>
          </a:p>
          <a:p>
            <a:r>
              <a:rPr lang="en-US" dirty="0"/>
              <a:t>In 1983, the European Parliament decided that the Communities’ flag should be that used by the Council of Europe. In 1985, it was adopted by all EU leaders as the official emblem of the European Communities, later to become the European Union. In addition, all European institutions now have their own emblems.</a:t>
            </a:r>
            <a:endParaRPr lang="bg-BG" dirty="0"/>
          </a:p>
        </p:txBody>
      </p:sp>
    </p:spTree>
    <p:extLst>
      <p:ext uri="{BB962C8B-B14F-4D97-AF65-F5344CB8AC3E}">
        <p14:creationId xmlns:p14="http://schemas.microsoft.com/office/powerpoint/2010/main" val="12551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a:t>The euro</a:t>
            </a:r>
            <a:endParaRPr lang="bg-BG" dirty="0"/>
          </a:p>
        </p:txBody>
      </p:sp>
      <p:pic>
        <p:nvPicPr>
          <p:cNvPr id="6" name="Контейнер за съдържание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1844824"/>
            <a:ext cx="4430910" cy="4104456"/>
          </a:xfrm>
        </p:spPr>
      </p:pic>
    </p:spTree>
    <p:extLst>
      <p:ext uri="{BB962C8B-B14F-4D97-AF65-F5344CB8AC3E}">
        <p14:creationId xmlns:p14="http://schemas.microsoft.com/office/powerpoint/2010/main" val="19219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rot="-60000">
            <a:off x="1083355" y="907733"/>
            <a:ext cx="3064827" cy="791967"/>
          </a:xfrm>
        </p:spPr>
        <p:txBody>
          <a:bodyPr>
            <a:normAutofit/>
          </a:bodyPr>
          <a:lstStyle/>
          <a:p>
            <a:r>
              <a:rPr lang="en-US" sz="3200" dirty="0" smtClean="0"/>
              <a:t>History</a:t>
            </a:r>
            <a:endParaRPr lang="bg-BG" sz="3200" dirty="0"/>
          </a:p>
        </p:txBody>
      </p:sp>
      <p:pic>
        <p:nvPicPr>
          <p:cNvPr id="5" name="Контейнер за съдържание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4008" y="2204864"/>
            <a:ext cx="3456384" cy="2261360"/>
          </a:xfrm>
        </p:spPr>
      </p:pic>
      <p:sp>
        <p:nvSpPr>
          <p:cNvPr id="4" name="Текстов контейнер 3"/>
          <p:cNvSpPr>
            <a:spLocks noGrp="1"/>
          </p:cNvSpPr>
          <p:nvPr>
            <p:ph type="body" sz="half" idx="2"/>
          </p:nvPr>
        </p:nvSpPr>
        <p:spPr>
          <a:xfrm rot="-60000">
            <a:off x="1160140" y="1916160"/>
            <a:ext cx="3048891" cy="4174570"/>
          </a:xfrm>
        </p:spPr>
        <p:txBody>
          <a:bodyPr>
            <a:noAutofit/>
          </a:bodyPr>
          <a:lstStyle/>
          <a:p>
            <a:r>
              <a:rPr lang="en-US" dirty="0"/>
              <a:t>The euro is the official currency for 19 of the 27 EU member countries. A long preparatory path of over 40 years led to the introduction of the euro in 2002. The European Central Bank and the European Commission are in charge of maintaining its value and stability, and for establishing the criteria required for EU countries to enter the euro area.</a:t>
            </a:r>
          </a:p>
          <a:p>
            <a:r>
              <a:rPr lang="en-US" dirty="0" smtClean="0"/>
              <a:t>Tangible </a:t>
            </a:r>
            <a:r>
              <a:rPr lang="en-US" dirty="0"/>
              <a:t>proof of European integration, the single currency has a specific history of design, implementation, and policies. </a:t>
            </a:r>
            <a:endParaRPr lang="bg-BG" dirty="0"/>
          </a:p>
        </p:txBody>
      </p:sp>
    </p:spTree>
    <p:extLst>
      <p:ext uri="{BB962C8B-B14F-4D97-AF65-F5344CB8AC3E}">
        <p14:creationId xmlns:p14="http://schemas.microsoft.com/office/powerpoint/2010/main" val="19186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a:t/>
            </a:r>
            <a:br>
              <a:rPr lang="en-US" dirty="0"/>
            </a:br>
            <a:r>
              <a:rPr lang="en-US" dirty="0"/>
              <a:t>The </a:t>
            </a:r>
            <a:r>
              <a:rPr lang="en-US" dirty="0" smtClean="0"/>
              <a:t>European </a:t>
            </a:r>
            <a:r>
              <a:rPr lang="en-US" dirty="0"/>
              <a:t>anthem </a:t>
            </a:r>
            <a:br>
              <a:rPr lang="en-US" dirty="0"/>
            </a:br>
            <a:endParaRPr lang="bg-BG" dirty="0"/>
          </a:p>
        </p:txBody>
      </p:sp>
      <p:pic>
        <p:nvPicPr>
          <p:cNvPr id="6" name="Контейнер за съдържание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1291" y="2119313"/>
            <a:ext cx="5400781" cy="3603625"/>
          </a:xfrm>
        </p:spPr>
      </p:pic>
    </p:spTree>
    <p:extLst>
      <p:ext uri="{BB962C8B-B14F-4D97-AF65-F5344CB8AC3E}">
        <p14:creationId xmlns:p14="http://schemas.microsoft.com/office/powerpoint/2010/main" val="255416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rot="-60000" flipV="1">
            <a:off x="1027970" y="-2255882"/>
            <a:ext cx="3064827" cy="773118"/>
          </a:xfrm>
        </p:spPr>
        <p:txBody>
          <a:bodyPr/>
          <a:lstStyle/>
          <a:p>
            <a:endParaRPr lang="bg-BG" dirty="0"/>
          </a:p>
        </p:txBody>
      </p:sp>
      <p:sp>
        <p:nvSpPr>
          <p:cNvPr id="4" name="Текстов контейнер 3"/>
          <p:cNvSpPr>
            <a:spLocks noGrp="1"/>
          </p:cNvSpPr>
          <p:nvPr>
            <p:ph type="body" sz="half" idx="2"/>
          </p:nvPr>
        </p:nvSpPr>
        <p:spPr>
          <a:xfrm rot="-60000">
            <a:off x="1156745" y="1006972"/>
            <a:ext cx="3048891" cy="4739869"/>
          </a:xfrm>
        </p:spPr>
        <p:txBody>
          <a:bodyPr>
            <a:normAutofit lnSpcReduction="10000"/>
          </a:bodyPr>
          <a:lstStyle/>
          <a:p>
            <a:endParaRPr lang="en-US" dirty="0"/>
          </a:p>
          <a:p>
            <a:r>
              <a:rPr lang="en-US" dirty="0"/>
              <a:t>The anthem </a:t>
            </a:r>
            <a:r>
              <a:rPr lang="en-US" dirty="0" err="1"/>
              <a:t>symbolises</a:t>
            </a:r>
            <a:r>
              <a:rPr lang="en-US" dirty="0"/>
              <a:t> not only the European Union but also Europe in a wider sense. The poem "Ode to Joy" expresses Schiller's idealistic vision of the human race becoming brothers - a vision Beethoven shared</a:t>
            </a:r>
            <a:r>
              <a:rPr lang="en-US" dirty="0" smtClean="0"/>
              <a:t>.</a:t>
            </a:r>
          </a:p>
          <a:p>
            <a:endParaRPr lang="en-US" dirty="0"/>
          </a:p>
          <a:p>
            <a:r>
              <a:rPr lang="en-US" dirty="0"/>
              <a:t>In 1972, the Council of Europe adopted Beethoven's "Ode to Joy" theme as its anthem. In 1985, it was adopted by EU leaders as the official anthem of the European Union. There are no words to the anthem; it consists of music only. In the universal language of music, this anthem expresses the European ideals of </a:t>
            </a:r>
            <a:r>
              <a:rPr lang="en-US" dirty="0">
                <a:solidFill>
                  <a:srgbClr val="0070C0"/>
                </a:solidFill>
              </a:rPr>
              <a:t>freedom, peace and solidarity.</a:t>
            </a:r>
          </a:p>
        </p:txBody>
      </p:sp>
      <p:pic>
        <p:nvPicPr>
          <p:cNvPr id="5" name="Контейнер за съдържание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4575" y="1525308"/>
            <a:ext cx="3021013" cy="3877235"/>
          </a:xfrm>
        </p:spPr>
      </p:pic>
    </p:spTree>
    <p:extLst>
      <p:ext uri="{BB962C8B-B14F-4D97-AF65-F5344CB8AC3E}">
        <p14:creationId xmlns:p14="http://schemas.microsoft.com/office/powerpoint/2010/main" val="31390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80">
                                          <p:stCondLst>
                                            <p:cond delay="0"/>
                                          </p:stCondLst>
                                        </p:cTn>
                                        <p:tgtEl>
                                          <p:spTgt spid="4">
                                            <p:txEl>
                                              <p:pRg st="3" end="3"/>
                                            </p:txEl>
                                          </p:spTgt>
                                        </p:tgtEl>
                                      </p:cBhvr>
                                    </p:animEffect>
                                    <p:anim calcmode="lin" valueType="num">
                                      <p:cBhvr>
                                        <p:cTn id="2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3" end="3"/>
                                            </p:txEl>
                                          </p:spTgt>
                                        </p:tgtEl>
                                      </p:cBhvr>
                                      <p:to x="100000" y="60000"/>
                                    </p:animScale>
                                    <p:animScale>
                                      <p:cBhvr>
                                        <p:cTn id="32" dur="166" decel="50000">
                                          <p:stCondLst>
                                            <p:cond delay="676"/>
                                          </p:stCondLst>
                                        </p:cTn>
                                        <p:tgtEl>
                                          <p:spTgt spid="4">
                                            <p:txEl>
                                              <p:pRg st="3" end="3"/>
                                            </p:txEl>
                                          </p:spTgt>
                                        </p:tgtEl>
                                      </p:cBhvr>
                                      <p:to x="100000" y="100000"/>
                                    </p:animScale>
                                    <p:animScale>
                                      <p:cBhvr>
                                        <p:cTn id="33" dur="26">
                                          <p:stCondLst>
                                            <p:cond delay="1312"/>
                                          </p:stCondLst>
                                        </p:cTn>
                                        <p:tgtEl>
                                          <p:spTgt spid="4">
                                            <p:txEl>
                                              <p:pRg st="3" end="3"/>
                                            </p:txEl>
                                          </p:spTgt>
                                        </p:tgtEl>
                                      </p:cBhvr>
                                      <p:to x="100000" y="80000"/>
                                    </p:animScale>
                                    <p:animScale>
                                      <p:cBhvr>
                                        <p:cTn id="34" dur="166" decel="50000">
                                          <p:stCondLst>
                                            <p:cond delay="1338"/>
                                          </p:stCondLst>
                                        </p:cTn>
                                        <p:tgtEl>
                                          <p:spTgt spid="4">
                                            <p:txEl>
                                              <p:pRg st="3" end="3"/>
                                            </p:txEl>
                                          </p:spTgt>
                                        </p:tgtEl>
                                      </p:cBhvr>
                                      <p:to x="100000" y="100000"/>
                                    </p:animScale>
                                    <p:animScale>
                                      <p:cBhvr>
                                        <p:cTn id="35" dur="26">
                                          <p:stCondLst>
                                            <p:cond delay="1642"/>
                                          </p:stCondLst>
                                        </p:cTn>
                                        <p:tgtEl>
                                          <p:spTgt spid="4">
                                            <p:txEl>
                                              <p:pRg st="3" end="3"/>
                                            </p:txEl>
                                          </p:spTgt>
                                        </p:tgtEl>
                                      </p:cBhvr>
                                      <p:to x="100000" y="90000"/>
                                    </p:animScale>
                                    <p:animScale>
                                      <p:cBhvr>
                                        <p:cTn id="36" dur="166" decel="50000">
                                          <p:stCondLst>
                                            <p:cond delay="1668"/>
                                          </p:stCondLst>
                                        </p:cTn>
                                        <p:tgtEl>
                                          <p:spTgt spid="4">
                                            <p:txEl>
                                              <p:pRg st="3" end="3"/>
                                            </p:txEl>
                                          </p:spTgt>
                                        </p:tgtEl>
                                      </p:cBhvr>
                                      <p:to x="100000" y="100000"/>
                                    </p:animScale>
                                    <p:animScale>
                                      <p:cBhvr>
                                        <p:cTn id="37" dur="26">
                                          <p:stCondLst>
                                            <p:cond delay="1808"/>
                                          </p:stCondLst>
                                        </p:cTn>
                                        <p:tgtEl>
                                          <p:spTgt spid="4">
                                            <p:txEl>
                                              <p:pRg st="3" end="3"/>
                                            </p:txEl>
                                          </p:spTgt>
                                        </p:tgtEl>
                                      </p:cBhvr>
                                      <p:to x="100000" y="95000"/>
                                    </p:animScale>
                                    <p:animScale>
                                      <p:cBhvr>
                                        <p:cTn id="38" dur="166" decel="50000">
                                          <p:stCondLst>
                                            <p:cond delay="1834"/>
                                          </p:stCondLst>
                                        </p:cTn>
                                        <p:tgtEl>
                                          <p:spTgt spid="4">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абърче">
  <a:themeElements>
    <a:clrScheme name="Кабърче">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абърче">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бърче">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103</TotalTime>
  <Words>432</Words>
  <Application>Microsoft Office PowerPoint</Application>
  <PresentationFormat>Презентация на цял екран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Кабърче</vt:lpstr>
      <vt:lpstr>The Symbols of the  European Union</vt:lpstr>
      <vt:lpstr>The EU is recognizable by several symbols, the most famous being the circle of yellow stars against a blue background, but what are the others? </vt:lpstr>
      <vt:lpstr>The European flag </vt:lpstr>
      <vt:lpstr>Презентация на PowerPoint</vt:lpstr>
      <vt:lpstr>History</vt:lpstr>
      <vt:lpstr>The euro</vt:lpstr>
      <vt:lpstr>History</vt:lpstr>
      <vt:lpstr> The European anthem  </vt:lpstr>
      <vt:lpstr>Презентация на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symbols of the  European Union</dc:title>
  <dc:creator>Потребител на Windows</dc:creator>
  <cp:lastModifiedBy>Win7</cp:lastModifiedBy>
  <cp:revision>11</cp:revision>
  <dcterms:created xsi:type="dcterms:W3CDTF">2020-04-30T09:40:24Z</dcterms:created>
  <dcterms:modified xsi:type="dcterms:W3CDTF">2020-10-01T11:52:09Z</dcterms:modified>
</cp:coreProperties>
</file>