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27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C72EF2C-6B84-4800-A6D5-80F5BF590BA4}" type="datetimeFigureOut">
              <a:rPr lang="bg-BG" smtClean="0"/>
              <a:pPr/>
              <a:t>1.10.2020 г.</a:t>
            </a:fld>
            <a:endParaRPr lang="bg-BG"/>
          </a:p>
        </p:txBody>
      </p:sp>
      <p:sp>
        <p:nvSpPr>
          <p:cNvPr id="5" name="Footer Placeholder 4"/>
          <p:cNvSpPr>
            <a:spLocks noGrp="1"/>
          </p:cNvSpPr>
          <p:nvPr>
            <p:ph type="ftr" sz="quarter" idx="11"/>
          </p:nvPr>
        </p:nvSpPr>
        <p:spPr>
          <a:xfrm>
            <a:off x="1371600" y="4323845"/>
            <a:ext cx="6400800" cy="365125"/>
          </a:xfrm>
        </p:spPr>
        <p:txBody>
          <a:bodyPr/>
          <a:lstStyle/>
          <a:p>
            <a:endParaRPr lang="bg-BG"/>
          </a:p>
        </p:txBody>
      </p:sp>
      <p:sp>
        <p:nvSpPr>
          <p:cNvPr id="6" name="Slide Number Placeholder 5"/>
          <p:cNvSpPr>
            <a:spLocks noGrp="1"/>
          </p:cNvSpPr>
          <p:nvPr>
            <p:ph type="sldNum" sz="quarter" idx="12"/>
          </p:nvPr>
        </p:nvSpPr>
        <p:spPr>
          <a:xfrm>
            <a:off x="8077200" y="1430866"/>
            <a:ext cx="2743200" cy="365125"/>
          </a:xfrm>
        </p:spPr>
        <p:txBody>
          <a:bodyPr/>
          <a:lstStyle/>
          <a:p>
            <a:fld id="{3DBED7A1-BC90-4D12-B09E-70BABEBC3C78}" type="slidenum">
              <a:rPr lang="bg-BG" smtClean="0"/>
              <a:pPr/>
              <a:t>‹#›</a:t>
            </a:fld>
            <a:endParaRPr lang="bg-BG"/>
          </a:p>
        </p:txBody>
      </p:sp>
    </p:spTree>
    <p:extLst>
      <p:ext uri="{BB962C8B-B14F-4D97-AF65-F5344CB8AC3E}">
        <p14:creationId xmlns:p14="http://schemas.microsoft.com/office/powerpoint/2010/main" val="2679576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72EF2C-6B84-4800-A6D5-80F5BF590BA4}" type="datetimeFigureOut">
              <a:rPr lang="bg-BG" smtClean="0"/>
              <a:pPr/>
              <a:t>1.10.2020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3DBED7A1-BC90-4D12-B09E-70BABEBC3C78}" type="slidenum">
              <a:rPr lang="bg-BG" smtClean="0"/>
              <a:pPr/>
              <a:t>‹#›</a:t>
            </a:fld>
            <a:endParaRPr lang="bg-BG"/>
          </a:p>
        </p:txBody>
      </p:sp>
    </p:spTree>
    <p:extLst>
      <p:ext uri="{BB962C8B-B14F-4D97-AF65-F5344CB8AC3E}">
        <p14:creationId xmlns:p14="http://schemas.microsoft.com/office/powerpoint/2010/main" val="419935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C72EF2C-6B84-4800-A6D5-80F5BF590BA4}" type="datetimeFigureOut">
              <a:rPr lang="bg-BG" smtClean="0"/>
              <a:pPr/>
              <a:t>1.10.2020 г.</a:t>
            </a:fld>
            <a:endParaRPr lang="bg-BG"/>
          </a:p>
        </p:txBody>
      </p:sp>
      <p:sp>
        <p:nvSpPr>
          <p:cNvPr id="6" name="Footer Placeholder 5"/>
          <p:cNvSpPr>
            <a:spLocks noGrp="1"/>
          </p:cNvSpPr>
          <p:nvPr>
            <p:ph type="ftr" sz="quarter" idx="11"/>
          </p:nvPr>
        </p:nvSpPr>
        <p:spPr>
          <a:xfrm>
            <a:off x="685800" y="379941"/>
            <a:ext cx="6991492" cy="365125"/>
          </a:xfrm>
        </p:spPr>
        <p:txBody>
          <a:bodyPr/>
          <a:lstStyle/>
          <a:p>
            <a:endParaRPr lang="bg-BG"/>
          </a:p>
        </p:txBody>
      </p:sp>
      <p:sp>
        <p:nvSpPr>
          <p:cNvPr id="7" name="Slide Number Placeholder 6"/>
          <p:cNvSpPr>
            <a:spLocks noGrp="1"/>
          </p:cNvSpPr>
          <p:nvPr>
            <p:ph type="sldNum" sz="quarter" idx="12"/>
          </p:nvPr>
        </p:nvSpPr>
        <p:spPr>
          <a:xfrm>
            <a:off x="10862452" y="381000"/>
            <a:ext cx="643748" cy="365125"/>
          </a:xfrm>
        </p:spPr>
        <p:txBody>
          <a:bodyPr/>
          <a:lstStyle/>
          <a:p>
            <a:fld id="{3DBED7A1-BC90-4D12-B09E-70BABEBC3C78}" type="slidenum">
              <a:rPr lang="bg-BG" smtClean="0"/>
              <a:pPr/>
              <a:t>‹#›</a:t>
            </a:fld>
            <a:endParaRPr lang="bg-BG"/>
          </a:p>
        </p:txBody>
      </p:sp>
    </p:spTree>
    <p:extLst>
      <p:ext uri="{BB962C8B-B14F-4D97-AF65-F5344CB8AC3E}">
        <p14:creationId xmlns:p14="http://schemas.microsoft.com/office/powerpoint/2010/main" val="937180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C72EF2C-6B84-4800-A6D5-80F5BF590BA4}" type="datetimeFigureOut">
              <a:rPr lang="bg-BG" smtClean="0"/>
              <a:pPr/>
              <a:t>1.10.2020 г.</a:t>
            </a:fld>
            <a:endParaRPr lang="bg-BG"/>
          </a:p>
        </p:txBody>
      </p:sp>
      <p:sp>
        <p:nvSpPr>
          <p:cNvPr id="6" name="Footer Placeholder 5"/>
          <p:cNvSpPr>
            <a:spLocks noGrp="1"/>
          </p:cNvSpPr>
          <p:nvPr>
            <p:ph type="ftr" sz="quarter" idx="11"/>
          </p:nvPr>
        </p:nvSpPr>
        <p:spPr>
          <a:xfrm>
            <a:off x="685800" y="379941"/>
            <a:ext cx="6991492" cy="365125"/>
          </a:xfrm>
        </p:spPr>
        <p:txBody>
          <a:bodyPr/>
          <a:lstStyle/>
          <a:p>
            <a:endParaRPr lang="bg-BG"/>
          </a:p>
        </p:txBody>
      </p:sp>
      <p:sp>
        <p:nvSpPr>
          <p:cNvPr id="7" name="Slide Number Placeholder 6"/>
          <p:cNvSpPr>
            <a:spLocks noGrp="1"/>
          </p:cNvSpPr>
          <p:nvPr>
            <p:ph type="sldNum" sz="quarter" idx="12"/>
          </p:nvPr>
        </p:nvSpPr>
        <p:spPr>
          <a:xfrm>
            <a:off x="10862452" y="381000"/>
            <a:ext cx="643748" cy="365125"/>
          </a:xfrm>
        </p:spPr>
        <p:txBody>
          <a:bodyPr/>
          <a:lstStyle/>
          <a:p>
            <a:fld id="{3DBED7A1-BC90-4D12-B09E-70BABEBC3C78}" type="slidenum">
              <a:rPr lang="bg-BG" smtClean="0"/>
              <a:pPr/>
              <a:t>‹#›</a:t>
            </a:fld>
            <a:endParaRPr lang="bg-BG"/>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96124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C72EF2C-6B84-4800-A6D5-80F5BF590BA4}" type="datetimeFigureOut">
              <a:rPr lang="bg-BG" smtClean="0"/>
              <a:pPr/>
              <a:t>1.10.2020 г.</a:t>
            </a:fld>
            <a:endParaRPr lang="bg-BG"/>
          </a:p>
        </p:txBody>
      </p:sp>
      <p:sp>
        <p:nvSpPr>
          <p:cNvPr id="6" name="Footer Placeholder 5"/>
          <p:cNvSpPr>
            <a:spLocks noGrp="1"/>
          </p:cNvSpPr>
          <p:nvPr>
            <p:ph type="ftr" sz="quarter" idx="11"/>
          </p:nvPr>
        </p:nvSpPr>
        <p:spPr>
          <a:xfrm>
            <a:off x="685800" y="378883"/>
            <a:ext cx="6991492" cy="365125"/>
          </a:xfrm>
        </p:spPr>
        <p:txBody>
          <a:bodyPr/>
          <a:lstStyle/>
          <a:p>
            <a:endParaRPr lang="bg-BG"/>
          </a:p>
        </p:txBody>
      </p:sp>
      <p:sp>
        <p:nvSpPr>
          <p:cNvPr id="7" name="Slide Number Placeholder 6"/>
          <p:cNvSpPr>
            <a:spLocks noGrp="1"/>
          </p:cNvSpPr>
          <p:nvPr>
            <p:ph type="sldNum" sz="quarter" idx="12"/>
          </p:nvPr>
        </p:nvSpPr>
        <p:spPr>
          <a:xfrm>
            <a:off x="10862452" y="381000"/>
            <a:ext cx="643748" cy="365125"/>
          </a:xfrm>
        </p:spPr>
        <p:txBody>
          <a:bodyPr/>
          <a:lstStyle/>
          <a:p>
            <a:fld id="{3DBED7A1-BC90-4D12-B09E-70BABEBC3C78}" type="slidenum">
              <a:rPr lang="bg-BG" smtClean="0"/>
              <a:pPr/>
              <a:t>‹#›</a:t>
            </a:fld>
            <a:endParaRPr lang="bg-BG"/>
          </a:p>
        </p:txBody>
      </p:sp>
    </p:spTree>
    <p:extLst>
      <p:ext uri="{BB962C8B-B14F-4D97-AF65-F5344CB8AC3E}">
        <p14:creationId xmlns:p14="http://schemas.microsoft.com/office/powerpoint/2010/main" val="1619082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C72EF2C-6B84-4800-A6D5-80F5BF590BA4}" type="datetimeFigureOut">
              <a:rPr lang="bg-BG" smtClean="0"/>
              <a:pPr/>
              <a:t>1.10.2020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3DBED7A1-BC90-4D12-B09E-70BABEBC3C78}" type="slidenum">
              <a:rPr lang="bg-BG" smtClean="0"/>
              <a:pPr/>
              <a:t>‹#›</a:t>
            </a:fld>
            <a:endParaRPr lang="bg-BG"/>
          </a:p>
        </p:txBody>
      </p:sp>
    </p:spTree>
    <p:extLst>
      <p:ext uri="{BB962C8B-B14F-4D97-AF65-F5344CB8AC3E}">
        <p14:creationId xmlns:p14="http://schemas.microsoft.com/office/powerpoint/2010/main" val="589979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C72EF2C-6B84-4800-A6D5-80F5BF590BA4}" type="datetimeFigureOut">
              <a:rPr lang="bg-BG" smtClean="0"/>
              <a:pPr/>
              <a:t>1.10.2020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3DBED7A1-BC90-4D12-B09E-70BABEBC3C78}" type="slidenum">
              <a:rPr lang="bg-BG" smtClean="0"/>
              <a:pPr/>
              <a:t>‹#›</a:t>
            </a:fld>
            <a:endParaRPr lang="bg-BG"/>
          </a:p>
        </p:txBody>
      </p:sp>
    </p:spTree>
    <p:extLst>
      <p:ext uri="{BB962C8B-B14F-4D97-AF65-F5344CB8AC3E}">
        <p14:creationId xmlns:p14="http://schemas.microsoft.com/office/powerpoint/2010/main" val="1279007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72EF2C-6B84-4800-A6D5-80F5BF590BA4}" type="datetimeFigureOut">
              <a:rPr lang="bg-BG" smtClean="0"/>
              <a:pPr/>
              <a:t>1.10.2020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DBED7A1-BC90-4D12-B09E-70BABEBC3C78}" type="slidenum">
              <a:rPr lang="bg-BG" smtClean="0"/>
              <a:pPr/>
              <a:t>‹#›</a:t>
            </a:fld>
            <a:endParaRPr lang="bg-BG"/>
          </a:p>
        </p:txBody>
      </p:sp>
    </p:spTree>
    <p:extLst>
      <p:ext uri="{BB962C8B-B14F-4D97-AF65-F5344CB8AC3E}">
        <p14:creationId xmlns:p14="http://schemas.microsoft.com/office/powerpoint/2010/main" val="451655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C72EF2C-6B84-4800-A6D5-80F5BF590BA4}" type="datetimeFigureOut">
              <a:rPr lang="bg-BG" smtClean="0"/>
              <a:pPr/>
              <a:t>1.10.2020 г.</a:t>
            </a:fld>
            <a:endParaRPr lang="bg-BG"/>
          </a:p>
        </p:txBody>
      </p:sp>
      <p:sp>
        <p:nvSpPr>
          <p:cNvPr id="5" name="Footer Placeholder 4"/>
          <p:cNvSpPr>
            <a:spLocks noGrp="1"/>
          </p:cNvSpPr>
          <p:nvPr>
            <p:ph type="ftr" sz="quarter" idx="11"/>
          </p:nvPr>
        </p:nvSpPr>
        <p:spPr>
          <a:xfrm>
            <a:off x="685800" y="381000"/>
            <a:ext cx="6991492" cy="365125"/>
          </a:xfrm>
        </p:spPr>
        <p:txBody>
          <a:bodyPr/>
          <a:lstStyle/>
          <a:p>
            <a:endParaRPr lang="bg-BG"/>
          </a:p>
        </p:txBody>
      </p:sp>
      <p:sp>
        <p:nvSpPr>
          <p:cNvPr id="6" name="Slide Number Placeholder 5"/>
          <p:cNvSpPr>
            <a:spLocks noGrp="1"/>
          </p:cNvSpPr>
          <p:nvPr>
            <p:ph type="sldNum" sz="quarter" idx="12"/>
          </p:nvPr>
        </p:nvSpPr>
        <p:spPr>
          <a:xfrm>
            <a:off x="10862452" y="381000"/>
            <a:ext cx="643748" cy="365125"/>
          </a:xfrm>
        </p:spPr>
        <p:txBody>
          <a:bodyPr/>
          <a:lstStyle/>
          <a:p>
            <a:fld id="{3DBED7A1-BC90-4D12-B09E-70BABEBC3C78}" type="slidenum">
              <a:rPr lang="bg-BG" smtClean="0"/>
              <a:pPr/>
              <a:t>‹#›</a:t>
            </a:fld>
            <a:endParaRPr lang="bg-BG"/>
          </a:p>
        </p:txBody>
      </p:sp>
    </p:spTree>
    <p:extLst>
      <p:ext uri="{BB962C8B-B14F-4D97-AF65-F5344CB8AC3E}">
        <p14:creationId xmlns:p14="http://schemas.microsoft.com/office/powerpoint/2010/main" val="477407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72EF2C-6B84-4800-A6D5-80F5BF590BA4}" type="datetimeFigureOut">
              <a:rPr lang="bg-BG" smtClean="0"/>
              <a:pPr/>
              <a:t>1.10.2020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DBED7A1-BC90-4D12-B09E-70BABEBC3C78}" type="slidenum">
              <a:rPr lang="bg-BG" smtClean="0"/>
              <a:pPr/>
              <a:t>‹#›</a:t>
            </a:fld>
            <a:endParaRPr lang="bg-BG"/>
          </a:p>
        </p:txBody>
      </p:sp>
    </p:spTree>
    <p:extLst>
      <p:ext uri="{BB962C8B-B14F-4D97-AF65-F5344CB8AC3E}">
        <p14:creationId xmlns:p14="http://schemas.microsoft.com/office/powerpoint/2010/main" val="495893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C72EF2C-6B84-4800-A6D5-80F5BF590BA4}" type="datetimeFigureOut">
              <a:rPr lang="bg-BG" smtClean="0"/>
              <a:pPr/>
              <a:t>1.10.2020 г.</a:t>
            </a:fld>
            <a:endParaRPr lang="bg-BG"/>
          </a:p>
        </p:txBody>
      </p:sp>
      <p:sp>
        <p:nvSpPr>
          <p:cNvPr id="5" name="Footer Placeholder 4"/>
          <p:cNvSpPr>
            <a:spLocks noGrp="1"/>
          </p:cNvSpPr>
          <p:nvPr>
            <p:ph type="ftr" sz="quarter" idx="11"/>
          </p:nvPr>
        </p:nvSpPr>
        <p:spPr>
          <a:xfrm>
            <a:off x="685800" y="381001"/>
            <a:ext cx="6991492" cy="364065"/>
          </a:xfrm>
        </p:spPr>
        <p:txBody>
          <a:bodyPr/>
          <a:lstStyle/>
          <a:p>
            <a:endParaRPr lang="bg-BG"/>
          </a:p>
        </p:txBody>
      </p:sp>
      <p:sp>
        <p:nvSpPr>
          <p:cNvPr id="6" name="Slide Number Placeholder 5"/>
          <p:cNvSpPr>
            <a:spLocks noGrp="1"/>
          </p:cNvSpPr>
          <p:nvPr>
            <p:ph type="sldNum" sz="quarter" idx="12"/>
          </p:nvPr>
        </p:nvSpPr>
        <p:spPr>
          <a:xfrm>
            <a:off x="10862452" y="381000"/>
            <a:ext cx="643748" cy="365125"/>
          </a:xfrm>
        </p:spPr>
        <p:txBody>
          <a:bodyPr/>
          <a:lstStyle/>
          <a:p>
            <a:fld id="{3DBED7A1-BC90-4D12-B09E-70BABEBC3C78}" type="slidenum">
              <a:rPr lang="bg-BG" smtClean="0"/>
              <a:pPr/>
              <a:t>‹#›</a:t>
            </a:fld>
            <a:endParaRPr lang="bg-BG"/>
          </a:p>
        </p:txBody>
      </p:sp>
    </p:spTree>
    <p:extLst>
      <p:ext uri="{BB962C8B-B14F-4D97-AF65-F5344CB8AC3E}">
        <p14:creationId xmlns:p14="http://schemas.microsoft.com/office/powerpoint/2010/main" val="1797313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72EF2C-6B84-4800-A6D5-80F5BF590BA4}" type="datetimeFigureOut">
              <a:rPr lang="bg-BG" smtClean="0"/>
              <a:pPr/>
              <a:t>1.10.2020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3DBED7A1-BC90-4D12-B09E-70BABEBC3C78}" type="slidenum">
              <a:rPr lang="bg-BG" smtClean="0"/>
              <a:pPr/>
              <a:t>‹#›</a:t>
            </a:fld>
            <a:endParaRPr lang="bg-BG"/>
          </a:p>
        </p:txBody>
      </p:sp>
    </p:spTree>
    <p:extLst>
      <p:ext uri="{BB962C8B-B14F-4D97-AF65-F5344CB8AC3E}">
        <p14:creationId xmlns:p14="http://schemas.microsoft.com/office/powerpoint/2010/main" val="2428833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72EF2C-6B84-4800-A6D5-80F5BF590BA4}" type="datetimeFigureOut">
              <a:rPr lang="bg-BG" smtClean="0"/>
              <a:pPr/>
              <a:t>1.10.2020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3DBED7A1-BC90-4D12-B09E-70BABEBC3C78}" type="slidenum">
              <a:rPr lang="bg-BG" smtClean="0"/>
              <a:pPr/>
              <a:t>‹#›</a:t>
            </a:fld>
            <a:endParaRPr lang="bg-BG"/>
          </a:p>
        </p:txBody>
      </p:sp>
    </p:spTree>
    <p:extLst>
      <p:ext uri="{BB962C8B-B14F-4D97-AF65-F5344CB8AC3E}">
        <p14:creationId xmlns:p14="http://schemas.microsoft.com/office/powerpoint/2010/main" val="335480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72EF2C-6B84-4800-A6D5-80F5BF590BA4}" type="datetimeFigureOut">
              <a:rPr lang="bg-BG" smtClean="0"/>
              <a:pPr/>
              <a:t>1.10.2020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3DBED7A1-BC90-4D12-B09E-70BABEBC3C78}" type="slidenum">
              <a:rPr lang="bg-BG" smtClean="0"/>
              <a:pPr/>
              <a:t>‹#›</a:t>
            </a:fld>
            <a:endParaRPr lang="bg-BG"/>
          </a:p>
        </p:txBody>
      </p:sp>
    </p:spTree>
    <p:extLst>
      <p:ext uri="{BB962C8B-B14F-4D97-AF65-F5344CB8AC3E}">
        <p14:creationId xmlns:p14="http://schemas.microsoft.com/office/powerpoint/2010/main" val="401755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72EF2C-6B84-4800-A6D5-80F5BF590BA4}" type="datetimeFigureOut">
              <a:rPr lang="bg-BG" smtClean="0"/>
              <a:pPr/>
              <a:t>1.10.2020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3DBED7A1-BC90-4D12-B09E-70BABEBC3C78}" type="slidenum">
              <a:rPr lang="bg-BG" smtClean="0"/>
              <a:pPr/>
              <a:t>‹#›</a:t>
            </a:fld>
            <a:endParaRPr lang="bg-BG"/>
          </a:p>
        </p:txBody>
      </p:sp>
    </p:spTree>
    <p:extLst>
      <p:ext uri="{BB962C8B-B14F-4D97-AF65-F5344CB8AC3E}">
        <p14:creationId xmlns:p14="http://schemas.microsoft.com/office/powerpoint/2010/main" val="620714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72EF2C-6B84-4800-A6D5-80F5BF590BA4}" type="datetimeFigureOut">
              <a:rPr lang="bg-BG" smtClean="0"/>
              <a:pPr/>
              <a:t>1.10.2020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3DBED7A1-BC90-4D12-B09E-70BABEBC3C78}" type="slidenum">
              <a:rPr lang="bg-BG" smtClean="0"/>
              <a:pPr/>
              <a:t>‹#›</a:t>
            </a:fld>
            <a:endParaRPr lang="bg-BG"/>
          </a:p>
        </p:txBody>
      </p:sp>
    </p:spTree>
    <p:extLst>
      <p:ext uri="{BB962C8B-B14F-4D97-AF65-F5344CB8AC3E}">
        <p14:creationId xmlns:p14="http://schemas.microsoft.com/office/powerpoint/2010/main" val="350135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72EF2C-6B84-4800-A6D5-80F5BF590BA4}" type="datetimeFigureOut">
              <a:rPr lang="bg-BG" smtClean="0"/>
              <a:pPr/>
              <a:t>1.10.2020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3DBED7A1-BC90-4D12-B09E-70BABEBC3C78}" type="slidenum">
              <a:rPr lang="bg-BG" smtClean="0"/>
              <a:pPr/>
              <a:t>‹#›</a:t>
            </a:fld>
            <a:endParaRPr lang="bg-BG"/>
          </a:p>
        </p:txBody>
      </p:sp>
    </p:spTree>
    <p:extLst>
      <p:ext uri="{BB962C8B-B14F-4D97-AF65-F5344CB8AC3E}">
        <p14:creationId xmlns:p14="http://schemas.microsoft.com/office/powerpoint/2010/main" val="3284223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C72EF2C-6B84-4800-A6D5-80F5BF590BA4}" type="datetimeFigureOut">
              <a:rPr lang="bg-BG" smtClean="0"/>
              <a:pPr/>
              <a:t>1.10.2020 г.</a:t>
            </a:fld>
            <a:endParaRPr lang="bg-BG"/>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DBED7A1-BC90-4D12-B09E-70BABEBC3C78}" type="slidenum">
              <a:rPr lang="bg-BG" smtClean="0"/>
              <a:pPr/>
              <a:t>‹#›</a:t>
            </a:fld>
            <a:endParaRPr lang="bg-BG"/>
          </a:p>
        </p:txBody>
      </p:sp>
    </p:spTree>
    <p:extLst>
      <p:ext uri="{BB962C8B-B14F-4D97-AF65-F5344CB8AC3E}">
        <p14:creationId xmlns:p14="http://schemas.microsoft.com/office/powerpoint/2010/main" val="86798506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509" y="0"/>
            <a:ext cx="11887199" cy="2481943"/>
          </a:xfrm>
        </p:spPr>
        <p:txBody>
          <a:bodyPr>
            <a:normAutofit fontScale="90000"/>
          </a:bodyPr>
          <a:lstStyle/>
          <a:p>
            <a:pPr algn="ctr"/>
            <a:r>
              <a:rPr lang="en-US" sz="4400" b="1" i="1" dirty="0" smtClean="0">
                <a:latin typeface="Arial Rounded MT Bold" panose="020F0704030504030204" pitchFamily="34" charset="0"/>
              </a:rPr>
              <a:t>Uplifting our world through volunteering </a:t>
            </a:r>
            <a:br>
              <a:rPr lang="en-US" sz="4400" b="1" i="1" dirty="0" smtClean="0">
                <a:latin typeface="Arial Rounded MT Bold" panose="020F0704030504030204" pitchFamily="34" charset="0"/>
              </a:rPr>
            </a:br>
            <a:r>
              <a:rPr lang="en-US" sz="4400" b="1" i="1" dirty="0" smtClean="0">
                <a:latin typeface="Arial Rounded MT Bold" panose="020F0704030504030204" pitchFamily="34" charset="0"/>
              </a:rPr>
              <a:t>in the time of </a:t>
            </a:r>
            <a:br>
              <a:rPr lang="en-US" sz="4400" b="1" i="1" dirty="0" smtClean="0">
                <a:latin typeface="Arial Rounded MT Bold" panose="020F0704030504030204" pitchFamily="34" charset="0"/>
              </a:rPr>
            </a:br>
            <a:r>
              <a:rPr lang="en-US" sz="4400" b="1" i="1" dirty="0" smtClean="0">
                <a:latin typeface="Arial Rounded MT Bold" panose="020F0704030504030204" pitchFamily="34" charset="0"/>
              </a:rPr>
              <a:t>COVID-19</a:t>
            </a:r>
            <a:endParaRPr lang="bg-BG" sz="4400" b="1" i="1" dirty="0"/>
          </a:p>
        </p:txBody>
      </p:sp>
      <p:sp>
        <p:nvSpPr>
          <p:cNvPr id="3" name="Subtitle 2"/>
          <p:cNvSpPr>
            <a:spLocks noGrp="1"/>
          </p:cNvSpPr>
          <p:nvPr>
            <p:ph type="subTitle" idx="1"/>
          </p:nvPr>
        </p:nvSpPr>
        <p:spPr>
          <a:xfrm>
            <a:off x="571501" y="3929062"/>
            <a:ext cx="8972550" cy="3072629"/>
          </a:xfrm>
        </p:spPr>
        <p:txBody>
          <a:bodyPr>
            <a:normAutofit/>
          </a:bodyPr>
          <a:lstStyle/>
          <a:p>
            <a:pPr lvl="2"/>
            <a:r>
              <a:rPr lang="en-US" sz="2400" i="1" dirty="0" smtClean="0">
                <a:latin typeface="Arial Rounded MT Bold" panose="020F0704030504030204" pitchFamily="34" charset="0"/>
              </a:rPr>
              <a:t>                                                </a:t>
            </a:r>
            <a:r>
              <a:rPr lang="en-US" sz="2000" i="1" dirty="0" smtClean="0">
                <a:latin typeface="Arial Rounded MT Bold" panose="020F0704030504030204" pitchFamily="34" charset="0"/>
              </a:rPr>
              <a:t>Nikolai </a:t>
            </a:r>
            <a:r>
              <a:rPr lang="en-US" sz="2000" i="1" dirty="0" err="1" smtClean="0">
                <a:latin typeface="Arial Rounded MT Bold" panose="020F0704030504030204" pitchFamily="34" charset="0"/>
              </a:rPr>
              <a:t>Atanasov</a:t>
            </a:r>
            <a:r>
              <a:rPr lang="en-US" sz="2000" i="1" dirty="0" smtClean="0">
                <a:latin typeface="Arial Rounded MT Bold" panose="020F0704030504030204" pitchFamily="34" charset="0"/>
              </a:rPr>
              <a:t>  -9-th grade</a:t>
            </a:r>
          </a:p>
          <a:p>
            <a:pPr lvl="2"/>
            <a:r>
              <a:rPr lang="en-US" sz="2000" i="1" dirty="0" smtClean="0">
                <a:latin typeface="Arial Rounded MT Bold" panose="020F0704030504030204" pitchFamily="34" charset="0"/>
              </a:rPr>
              <a:t>                                                        Foreign  Language  School</a:t>
            </a:r>
          </a:p>
          <a:p>
            <a:pPr lvl="2"/>
            <a:r>
              <a:rPr lang="en-US" sz="2000" i="1" dirty="0" smtClean="0">
                <a:latin typeface="Arial Rounded MT Bold" panose="020F0704030504030204" pitchFamily="34" charset="0"/>
              </a:rPr>
              <a:t>                                                   Pleven, Bulgaria </a:t>
            </a:r>
            <a:endParaRPr lang="bg-BG" sz="2000" i="1" dirty="0"/>
          </a:p>
        </p:txBody>
      </p:sp>
      <p:pic>
        <p:nvPicPr>
          <p:cNvPr id="5" name="Picture 4" descr="H:\Николай 9.е\SAVE_20200427_105722.jpg"/>
          <p:cNvPicPr/>
          <p:nvPr/>
        </p:nvPicPr>
        <p:blipFill>
          <a:blip r:embed="rId2" cstate="print"/>
          <a:srcRect/>
          <a:stretch>
            <a:fillRect/>
          </a:stretch>
        </p:blipFill>
        <p:spPr bwMode="auto">
          <a:xfrm>
            <a:off x="300037" y="2257425"/>
            <a:ext cx="3600451" cy="3643312"/>
          </a:xfrm>
          <a:prstGeom prst="rect">
            <a:avLst/>
          </a:prstGeom>
          <a:noFill/>
          <a:ln w="9525">
            <a:noFill/>
            <a:miter lim="800000"/>
            <a:headEnd/>
            <a:tailEnd/>
          </a:ln>
        </p:spPr>
      </p:pic>
      <p:pic>
        <p:nvPicPr>
          <p:cNvPr id="6" name="Картина 5" descr="G:\GISE - втора година\logosbeneficaireserasmusleft_e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1280" y="5593080"/>
            <a:ext cx="5760720" cy="1264920"/>
          </a:xfrm>
          <a:prstGeom prst="rect">
            <a:avLst/>
          </a:prstGeom>
          <a:noFill/>
          <a:ln>
            <a:noFill/>
          </a:ln>
        </p:spPr>
      </p:pic>
      <p:pic>
        <p:nvPicPr>
          <p:cNvPr id="7" name="Obraz 5" descr="Bez tytułu.png"/>
          <p:cNvPicPr/>
          <p:nvPr/>
        </p:nvPicPr>
        <p:blipFill>
          <a:blip r:embed="rId4" cstate="print">
            <a:extLst>
              <a:ext uri="{28A0092B-C50C-407E-A947-70E740481C1C}">
                <a14:useLocalDpi xmlns:a14="http://schemas.microsoft.com/office/drawing/2010/main" val="0"/>
              </a:ext>
            </a:extLst>
          </a:blip>
          <a:srcRect t="-3847" r="33878" b="-10255"/>
          <a:stretch>
            <a:fillRect/>
          </a:stretch>
        </p:blipFill>
        <p:spPr bwMode="auto">
          <a:xfrm>
            <a:off x="9660834" y="1159359"/>
            <a:ext cx="1934403" cy="1901894"/>
          </a:xfrm>
          <a:prstGeom prst="rect">
            <a:avLst/>
          </a:prstGeom>
          <a:noFill/>
        </p:spPr>
      </p:pic>
    </p:spTree>
    <p:extLst>
      <p:ext uri="{BB962C8B-B14F-4D97-AF65-F5344CB8AC3E}">
        <p14:creationId xmlns:p14="http://schemas.microsoft.com/office/powerpoint/2010/main" val="369426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63" y="764373"/>
            <a:ext cx="10434637" cy="1293028"/>
          </a:xfrm>
        </p:spPr>
        <p:txBody>
          <a:bodyPr>
            <a:normAutofit/>
          </a:bodyPr>
          <a:lstStyle/>
          <a:p>
            <a:pPr algn="ctr"/>
            <a:r>
              <a:rPr lang="en-US" b="1" u="sng" dirty="0" smtClean="0">
                <a:latin typeface="Arial Rounded MT Bold" panose="020F0704030504030204" pitchFamily="34" charset="0"/>
              </a:rPr>
              <a:t>What   is   COVID-19?</a:t>
            </a:r>
            <a:endParaRPr lang="bg-BG" b="1" u="sng" dirty="0"/>
          </a:p>
        </p:txBody>
      </p:sp>
      <p:sp>
        <p:nvSpPr>
          <p:cNvPr id="3" name="Content Placeholder 2"/>
          <p:cNvSpPr>
            <a:spLocks noGrp="1"/>
          </p:cNvSpPr>
          <p:nvPr>
            <p:ph idx="1"/>
          </p:nvPr>
        </p:nvSpPr>
        <p:spPr>
          <a:xfrm>
            <a:off x="685800" y="2843213"/>
            <a:ext cx="10820400" cy="3375472"/>
          </a:xfrm>
        </p:spPr>
        <p:txBody>
          <a:bodyPr>
            <a:normAutofit/>
          </a:bodyPr>
          <a:lstStyle/>
          <a:p>
            <a:r>
              <a:rPr lang="en-US" sz="2400" i="1" dirty="0">
                <a:latin typeface="Arial Rounded MT Bold" panose="020F0704030504030204" pitchFamily="34" charset="0"/>
              </a:rPr>
              <a:t>Coronavirus disease (COVID-19) is an infectious disease caused by a newly discovered coronavirus.</a:t>
            </a:r>
          </a:p>
          <a:p>
            <a:endParaRPr lang="en-US" sz="2400" i="1" dirty="0">
              <a:latin typeface="Arial Rounded MT Bold" panose="020F0704030504030204" pitchFamily="34" charset="0"/>
            </a:endParaRPr>
          </a:p>
          <a:p>
            <a:r>
              <a:rPr lang="en-US" sz="2400" i="1" dirty="0">
                <a:latin typeface="Arial Rounded MT Bold" panose="020F0704030504030204" pitchFamily="34" charset="0"/>
              </a:rPr>
              <a:t>Most people infected with the COVID-19 virus will experience mild to moderate respiratory illness and recover without requiring special treatment.  Older people, and those with underlying medical problems like cardiovascular disease, diabetes, chronic respiratory disease, and cancer are more likely to develop serious illness.</a:t>
            </a:r>
            <a:endParaRPr lang="bg-BG" sz="2400" i="1" dirty="0"/>
          </a:p>
        </p:txBody>
      </p:sp>
      <p:pic>
        <p:nvPicPr>
          <p:cNvPr id="4" name="Picture 3"/>
          <p:cNvPicPr>
            <a:picLocks noChangeAspect="1"/>
          </p:cNvPicPr>
          <p:nvPr/>
        </p:nvPicPr>
        <p:blipFill>
          <a:blip r:embed="rId2" cstate="print"/>
          <a:stretch>
            <a:fillRect/>
          </a:stretch>
        </p:blipFill>
        <p:spPr>
          <a:xfrm>
            <a:off x="0" y="346936"/>
            <a:ext cx="3479074" cy="2481989"/>
          </a:xfrm>
          <a:prstGeom prst="rect">
            <a:avLst/>
          </a:prstGeom>
        </p:spPr>
      </p:pic>
    </p:spTree>
    <p:extLst>
      <p:ext uri="{BB962C8B-B14F-4D97-AF65-F5344CB8AC3E}">
        <p14:creationId xmlns:p14="http://schemas.microsoft.com/office/powerpoint/2010/main" val="139954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500"/>
                            </p:stCondLst>
                            <p:childTnLst>
                              <p:par>
                                <p:cTn id="18" presetID="6"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smtClean="0">
                <a:latin typeface="Arial Rounded MT Bold" panose="020F0704030504030204" pitchFamily="34" charset="0"/>
              </a:rPr>
              <a:t>HOW TO PREVENT FROM THE VIRUS?</a:t>
            </a:r>
            <a:endParaRPr lang="bg-BG" sz="3200" u="sng" dirty="0"/>
          </a:p>
        </p:txBody>
      </p:sp>
      <p:sp>
        <p:nvSpPr>
          <p:cNvPr id="3" name="Content Placeholder 2"/>
          <p:cNvSpPr>
            <a:spLocks noGrp="1"/>
          </p:cNvSpPr>
          <p:nvPr>
            <p:ph idx="1"/>
          </p:nvPr>
        </p:nvSpPr>
        <p:spPr>
          <a:xfrm>
            <a:off x="685800" y="2194560"/>
            <a:ext cx="4003766" cy="4024125"/>
          </a:xfrm>
        </p:spPr>
        <p:txBody>
          <a:bodyPr>
            <a:noAutofit/>
          </a:bodyPr>
          <a:lstStyle/>
          <a:p>
            <a:r>
              <a:rPr lang="en-US" sz="2400" b="1" dirty="0">
                <a:latin typeface="Arial Rounded MT Bold" panose="020F0704030504030204" pitchFamily="34" charset="0"/>
              </a:rPr>
              <a:t>The best way to prevent and slow down transmission is be well informed about the COVID-19 virus, the disease it causes and how it spreads. </a:t>
            </a:r>
            <a:r>
              <a:rPr lang="en-US" sz="2400" b="1" dirty="0" smtClean="0">
                <a:latin typeface="Arial Rounded MT Bold" panose="020F0704030504030204" pitchFamily="34" charset="0"/>
              </a:rPr>
              <a:t>Protect </a:t>
            </a:r>
            <a:r>
              <a:rPr lang="en-US" sz="2400" b="1" dirty="0">
                <a:latin typeface="Arial Rounded MT Bold" panose="020F0704030504030204" pitchFamily="34" charset="0"/>
              </a:rPr>
              <a:t>yourself and others from infection by washing your hands or using an alcohol based rub frequently and not touching your face. </a:t>
            </a:r>
            <a:endParaRPr lang="bg-BG" sz="2400" b="1" dirty="0"/>
          </a:p>
        </p:txBody>
      </p:sp>
      <p:pic>
        <p:nvPicPr>
          <p:cNvPr id="4" name="Picture 3"/>
          <p:cNvPicPr>
            <a:picLocks noChangeAspect="1"/>
          </p:cNvPicPr>
          <p:nvPr/>
        </p:nvPicPr>
        <p:blipFill>
          <a:blip r:embed="rId2" cstate="print"/>
          <a:stretch>
            <a:fillRect/>
          </a:stretch>
        </p:blipFill>
        <p:spPr>
          <a:xfrm>
            <a:off x="6662057" y="2690948"/>
            <a:ext cx="3054939" cy="3900570"/>
          </a:xfrm>
          <a:prstGeom prst="rect">
            <a:avLst/>
          </a:prstGeom>
        </p:spPr>
      </p:pic>
    </p:spTree>
    <p:extLst>
      <p:ext uri="{BB962C8B-B14F-4D97-AF65-F5344CB8AC3E}">
        <p14:creationId xmlns:p14="http://schemas.microsoft.com/office/powerpoint/2010/main" val="134520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1)">
                                      <p:cBhvr>
                                        <p:cTn id="11" dur="2000"/>
                                        <p:tgtEl>
                                          <p:spTgt spid="3">
                                            <p:txEl>
                                              <p:pRg st="0" end="0"/>
                                            </p:txEl>
                                          </p:spTgt>
                                        </p:tgtEl>
                                      </p:cBhvr>
                                    </p:animEffect>
                                  </p:childTnLst>
                                </p:cTn>
                              </p:par>
                            </p:childTnLst>
                          </p:cTn>
                        </p:par>
                        <p:par>
                          <p:cTn id="12" fill="hold">
                            <p:stCondLst>
                              <p:cond delay="4000"/>
                            </p:stCondLst>
                            <p:childTnLst>
                              <p:par>
                                <p:cTn id="13" presetID="31"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764373"/>
            <a:ext cx="11163300" cy="1293028"/>
          </a:xfrm>
        </p:spPr>
        <p:txBody>
          <a:bodyPr>
            <a:normAutofit/>
          </a:bodyPr>
          <a:lstStyle/>
          <a:p>
            <a:pPr algn="ctr"/>
            <a:r>
              <a:rPr lang="en-US" sz="3200" b="1" u="sng" dirty="0" smtClean="0">
                <a:latin typeface="Arial Rounded MT Bold" panose="020F0704030504030204" pitchFamily="34" charset="0"/>
              </a:rPr>
              <a:t>VOLUNTEERING  -     HOW  CAN   YOU    HELP?</a:t>
            </a:r>
            <a:endParaRPr lang="bg-BG" sz="3200" b="1" u="sng" dirty="0"/>
          </a:p>
        </p:txBody>
      </p:sp>
      <p:sp>
        <p:nvSpPr>
          <p:cNvPr id="3" name="Content Placeholder 2"/>
          <p:cNvSpPr>
            <a:spLocks noGrp="1"/>
          </p:cNvSpPr>
          <p:nvPr>
            <p:ph idx="1"/>
          </p:nvPr>
        </p:nvSpPr>
        <p:spPr>
          <a:xfrm>
            <a:off x="1614489" y="2246812"/>
            <a:ext cx="8758236" cy="4024125"/>
          </a:xfrm>
        </p:spPr>
        <p:txBody>
          <a:bodyPr/>
          <a:lstStyle/>
          <a:p>
            <a:r>
              <a:rPr lang="en-US" dirty="0">
                <a:latin typeface="Arial Rounded MT Bold" panose="020F0704030504030204" pitchFamily="34" charset="0"/>
              </a:rPr>
              <a:t>Look out for your </a:t>
            </a:r>
            <a:r>
              <a:rPr lang="en-US" dirty="0" err="1">
                <a:latin typeface="Arial Rounded MT Bold" panose="020F0704030504030204" pitchFamily="34" charset="0"/>
              </a:rPr>
              <a:t>neighbours</a:t>
            </a:r>
            <a:endParaRPr lang="en-US" dirty="0">
              <a:latin typeface="Arial Rounded MT Bold" panose="020F0704030504030204" pitchFamily="34" charset="0"/>
            </a:endParaRPr>
          </a:p>
          <a:p>
            <a:r>
              <a:rPr lang="en-US" dirty="0">
                <a:latin typeface="Arial Rounded MT Bold" panose="020F0704030504030204" pitchFamily="34" charset="0"/>
              </a:rPr>
              <a:t>The simplest thing everyone can do right now is look out for their </a:t>
            </a:r>
            <a:r>
              <a:rPr lang="en-US" dirty="0" err="1">
                <a:latin typeface="Arial Rounded MT Bold" panose="020F0704030504030204" pitchFamily="34" charset="0"/>
              </a:rPr>
              <a:t>neighbours</a:t>
            </a:r>
            <a:r>
              <a:rPr lang="en-US" dirty="0">
                <a:latin typeface="Arial Rounded MT Bold" panose="020F0704030504030204" pitchFamily="34" charset="0"/>
              </a:rPr>
              <a:t> and offer help with shopping and other errands. If you must stay at home but feel well enough to help, you can volunteer remotely, for example to befriend people who are isolated people or share official </a:t>
            </a:r>
            <a:r>
              <a:rPr lang="en-US" dirty="0" smtClean="0">
                <a:latin typeface="Arial Rounded MT Bold" panose="020F0704030504030204" pitchFamily="34" charset="0"/>
              </a:rPr>
              <a:t>information.</a:t>
            </a:r>
            <a:endParaRPr lang="bg-BG" dirty="0"/>
          </a:p>
        </p:txBody>
      </p:sp>
      <p:pic>
        <p:nvPicPr>
          <p:cNvPr id="4" name="Картина 3">
            <a:extLst>
              <a:ext uri="{FF2B5EF4-FFF2-40B4-BE49-F238E27FC236}">
                <a16:creationId xmlns:a16="http://schemas.microsoft.com/office/drawing/2014/main" xmlns="" id="{087F3A16-A135-4FAD-A983-DEDD308E9147}"/>
              </a:ext>
            </a:extLst>
          </p:cNvPr>
          <p:cNvPicPr>
            <a:picLocks noChangeAspect="1"/>
          </p:cNvPicPr>
          <p:nvPr/>
        </p:nvPicPr>
        <p:blipFill>
          <a:blip r:embed="rId2" cstate="print"/>
          <a:stretch>
            <a:fillRect/>
          </a:stretch>
        </p:blipFill>
        <p:spPr>
          <a:xfrm>
            <a:off x="4710821" y="4799685"/>
            <a:ext cx="3775954" cy="1844003"/>
          </a:xfrm>
          <a:prstGeom prst="rect">
            <a:avLst/>
          </a:prstGeom>
        </p:spPr>
      </p:pic>
    </p:spTree>
    <p:extLst>
      <p:ext uri="{BB962C8B-B14F-4D97-AF65-F5344CB8AC3E}">
        <p14:creationId xmlns:p14="http://schemas.microsoft.com/office/powerpoint/2010/main" val="264398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2" presetClass="entr" presetSubtype="4"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3417" y="398613"/>
            <a:ext cx="4713514" cy="1293028"/>
          </a:xfrm>
        </p:spPr>
        <p:txBody>
          <a:bodyPr>
            <a:noAutofit/>
          </a:bodyPr>
          <a:lstStyle/>
          <a:p>
            <a:r>
              <a:rPr lang="en-US" sz="3200" u="sng" dirty="0">
                <a:latin typeface="Arial Rounded MT Bold" panose="020F0704030504030204" pitchFamily="34" charset="0"/>
              </a:rPr>
              <a:t>Stay safe when supporting others</a:t>
            </a:r>
            <a:endParaRPr lang="bg-BG" sz="3200" u="sng" dirty="0"/>
          </a:p>
        </p:txBody>
      </p:sp>
      <p:sp>
        <p:nvSpPr>
          <p:cNvPr id="3" name="Content Placeholder 2"/>
          <p:cNvSpPr>
            <a:spLocks noGrp="1"/>
          </p:cNvSpPr>
          <p:nvPr>
            <p:ph idx="1"/>
          </p:nvPr>
        </p:nvSpPr>
        <p:spPr>
          <a:xfrm>
            <a:off x="685800" y="2194560"/>
            <a:ext cx="10417629" cy="4024125"/>
          </a:xfrm>
        </p:spPr>
        <p:txBody>
          <a:bodyPr>
            <a:normAutofit fontScale="92500"/>
          </a:bodyPr>
          <a:lstStyle/>
          <a:p>
            <a:r>
              <a:rPr lang="en-US" dirty="0">
                <a:latin typeface="Arial Rounded MT Bold" panose="020F0704030504030204" pitchFamily="34" charset="0"/>
              </a:rPr>
              <a:t>Only volunteer if you feel well enough and are not shielding, self-isolating or in a high-risk group. </a:t>
            </a:r>
          </a:p>
          <a:p>
            <a:r>
              <a:rPr lang="en-US" dirty="0">
                <a:latin typeface="Arial Rounded MT Bold" panose="020F0704030504030204" pitchFamily="34" charset="0"/>
              </a:rPr>
              <a:t>Keep washing your hands often for 20 seconds.</a:t>
            </a:r>
          </a:p>
          <a:p>
            <a:r>
              <a:rPr lang="en-US" dirty="0">
                <a:latin typeface="Arial Rounded MT Bold" panose="020F0704030504030204" pitchFamily="34" charset="0"/>
              </a:rPr>
              <a:t>Stay at least two </a:t>
            </a:r>
            <a:r>
              <a:rPr lang="en-US" dirty="0" err="1">
                <a:latin typeface="Arial Rounded MT Bold" panose="020F0704030504030204" pitchFamily="34" charset="0"/>
              </a:rPr>
              <a:t>metres</a:t>
            </a:r>
            <a:r>
              <a:rPr lang="en-US" dirty="0">
                <a:latin typeface="Arial Rounded MT Bold" panose="020F0704030504030204" pitchFamily="34" charset="0"/>
              </a:rPr>
              <a:t> - about three steps - away from people you’re helping.</a:t>
            </a:r>
          </a:p>
          <a:p>
            <a:r>
              <a:rPr lang="en-US" dirty="0">
                <a:latin typeface="Arial Rounded MT Bold" panose="020F0704030504030204" pitchFamily="34" charset="0"/>
              </a:rPr>
              <a:t>If you’re trying to help someone with very serious issues – don’t be afraid to flag with appropriate statutory services.</a:t>
            </a:r>
          </a:p>
          <a:p>
            <a:r>
              <a:rPr lang="en-US" dirty="0">
                <a:latin typeface="Arial Rounded MT Bold" panose="020F0704030504030204" pitchFamily="34" charset="0"/>
              </a:rPr>
              <a:t>Support family, friends and </a:t>
            </a:r>
            <a:r>
              <a:rPr lang="en-US" dirty="0" err="1">
                <a:latin typeface="Arial Rounded MT Bold" panose="020F0704030504030204" pitchFamily="34" charset="0"/>
              </a:rPr>
              <a:t>neighbours</a:t>
            </a:r>
            <a:r>
              <a:rPr lang="en-US" dirty="0">
                <a:latin typeface="Arial Rounded MT Bold" panose="020F0704030504030204" pitchFamily="34" charset="0"/>
              </a:rPr>
              <a:t> by phone or video call.</a:t>
            </a:r>
          </a:p>
          <a:p>
            <a:r>
              <a:rPr lang="en-US" dirty="0">
                <a:latin typeface="Arial Rounded MT Bold" panose="020F0704030504030204" pitchFamily="34" charset="0"/>
              </a:rPr>
              <a:t>Offer to run errands for people but stay outside of people’s homes.</a:t>
            </a:r>
          </a:p>
          <a:p>
            <a:r>
              <a:rPr lang="en-US" dirty="0">
                <a:latin typeface="Arial Rounded MT Bold" panose="020F0704030504030204" pitchFamily="34" charset="0"/>
              </a:rPr>
              <a:t>Let family and friends know what you’re doing.</a:t>
            </a:r>
          </a:p>
          <a:p>
            <a:r>
              <a:rPr lang="en-US" dirty="0">
                <a:latin typeface="Arial Rounded MT Bold" panose="020F0704030504030204" pitchFamily="34" charset="0"/>
              </a:rPr>
              <a:t>Don’t take on too much - it's often better not to offer at all than to let someone down.</a:t>
            </a:r>
          </a:p>
          <a:p>
            <a:endParaRPr lang="bg-BG" dirty="0"/>
          </a:p>
        </p:txBody>
      </p:sp>
      <p:pic>
        <p:nvPicPr>
          <p:cNvPr id="4" name="Picture 3"/>
          <p:cNvPicPr>
            <a:picLocks noChangeAspect="1"/>
          </p:cNvPicPr>
          <p:nvPr/>
        </p:nvPicPr>
        <p:blipFill>
          <a:blip r:embed="rId2" cstate="print"/>
          <a:stretch>
            <a:fillRect/>
          </a:stretch>
        </p:blipFill>
        <p:spPr>
          <a:xfrm>
            <a:off x="3529013" y="547687"/>
            <a:ext cx="3028950" cy="1595900"/>
          </a:xfrm>
          <a:prstGeom prst="rect">
            <a:avLst/>
          </a:prstGeom>
        </p:spPr>
      </p:pic>
    </p:spTree>
    <p:extLst>
      <p:ext uri="{BB962C8B-B14F-4D97-AF65-F5344CB8AC3E}">
        <p14:creationId xmlns:p14="http://schemas.microsoft.com/office/powerpoint/2010/main" val="328773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a:latin typeface="Arial Rounded MT Bold" panose="020F0704030504030204" pitchFamily="34" charset="0"/>
              </a:rPr>
              <a:t>Volunteer with </a:t>
            </a:r>
            <a:r>
              <a:rPr lang="en-US" sz="3200" u="sng" dirty="0" err="1">
                <a:latin typeface="Arial Rounded MT Bold" panose="020F0704030504030204" pitchFamily="34" charset="0"/>
              </a:rPr>
              <a:t>organisations</a:t>
            </a:r>
            <a:r>
              <a:rPr lang="en-US" sz="3200" u="sng" dirty="0">
                <a:latin typeface="Arial Rounded MT Bold" panose="020F0704030504030204" pitchFamily="34" charset="0"/>
              </a:rPr>
              <a:t> providing support</a:t>
            </a:r>
            <a:endParaRPr lang="bg-BG" sz="3200" u="sng" dirty="0"/>
          </a:p>
        </p:txBody>
      </p:sp>
      <p:sp>
        <p:nvSpPr>
          <p:cNvPr id="3" name="Content Placeholder 2"/>
          <p:cNvSpPr>
            <a:spLocks noGrp="1"/>
          </p:cNvSpPr>
          <p:nvPr>
            <p:ph idx="1"/>
          </p:nvPr>
        </p:nvSpPr>
        <p:spPr>
          <a:xfrm>
            <a:off x="685800" y="2194560"/>
            <a:ext cx="3128554" cy="4024125"/>
          </a:xfrm>
        </p:spPr>
        <p:txBody>
          <a:bodyPr/>
          <a:lstStyle/>
          <a:p>
            <a:r>
              <a:rPr lang="en-US" b="1" dirty="0">
                <a:latin typeface="Arial Rounded MT Bold" panose="020F0704030504030204" pitchFamily="34" charset="0"/>
              </a:rPr>
              <a:t>There’ll be more information on the best opportunities to volunteer in the coming days. Charities are working with the government and local authorities to create ways for people to get involved.</a:t>
            </a:r>
            <a:endParaRPr lang="bg-BG" b="1" dirty="0"/>
          </a:p>
        </p:txBody>
      </p:sp>
      <p:pic>
        <p:nvPicPr>
          <p:cNvPr id="4" name="Picture 3"/>
          <p:cNvPicPr>
            <a:picLocks noChangeAspect="1"/>
          </p:cNvPicPr>
          <p:nvPr/>
        </p:nvPicPr>
        <p:blipFill>
          <a:blip r:embed="rId2" cstate="print"/>
          <a:stretch>
            <a:fillRect/>
          </a:stretch>
        </p:blipFill>
        <p:spPr>
          <a:xfrm>
            <a:off x="5238206" y="2194560"/>
            <a:ext cx="5970269" cy="3505880"/>
          </a:xfrm>
          <a:prstGeom prst="rect">
            <a:avLst/>
          </a:prstGeom>
        </p:spPr>
      </p:pic>
    </p:spTree>
    <p:extLst>
      <p:ext uri="{BB962C8B-B14F-4D97-AF65-F5344CB8AC3E}">
        <p14:creationId xmlns:p14="http://schemas.microsoft.com/office/powerpoint/2010/main" val="397848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171" y="764373"/>
            <a:ext cx="9808029" cy="1293028"/>
          </a:xfrm>
        </p:spPr>
        <p:txBody>
          <a:bodyPr>
            <a:normAutofit/>
          </a:bodyPr>
          <a:lstStyle/>
          <a:p>
            <a:r>
              <a:rPr lang="en-US" sz="3200" u="sng" dirty="0">
                <a:latin typeface="Arial Rounded MT Bold" panose="020F0704030504030204" pitchFamily="34" charset="0"/>
              </a:rPr>
              <a:t>Other ways to help charities</a:t>
            </a:r>
            <a:endParaRPr lang="bg-BG" sz="3200" u="sng" dirty="0"/>
          </a:p>
        </p:txBody>
      </p:sp>
      <p:sp>
        <p:nvSpPr>
          <p:cNvPr id="3" name="Content Placeholder 2"/>
          <p:cNvSpPr>
            <a:spLocks noGrp="1"/>
          </p:cNvSpPr>
          <p:nvPr>
            <p:ph idx="1"/>
          </p:nvPr>
        </p:nvSpPr>
        <p:spPr>
          <a:xfrm>
            <a:off x="685800" y="2194560"/>
            <a:ext cx="3677194" cy="4024125"/>
          </a:xfrm>
        </p:spPr>
        <p:txBody>
          <a:bodyPr>
            <a:noAutofit/>
          </a:bodyPr>
          <a:lstStyle/>
          <a:p>
            <a:r>
              <a:rPr lang="en-US" sz="2400" dirty="0">
                <a:latin typeface="Arial Rounded MT Bold" panose="020F0704030504030204" pitchFamily="34" charset="0"/>
              </a:rPr>
              <a:t>All charities are going to be stretched. Lots of fundraising events that would’ve taken place have been cancelled. At the same time, many people who volunteer may not be able to - especially if they’re being advised to stay at home.</a:t>
            </a:r>
            <a:endParaRPr lang="bg-BG" sz="2400" dirty="0"/>
          </a:p>
        </p:txBody>
      </p:sp>
      <p:pic>
        <p:nvPicPr>
          <p:cNvPr id="4" name="Picture 3"/>
          <p:cNvPicPr>
            <a:picLocks noChangeAspect="1"/>
          </p:cNvPicPr>
          <p:nvPr/>
        </p:nvPicPr>
        <p:blipFill>
          <a:blip r:embed="rId2" cstate="print"/>
          <a:stretch>
            <a:fillRect/>
          </a:stretch>
        </p:blipFill>
        <p:spPr>
          <a:xfrm>
            <a:off x="6296298" y="2829792"/>
            <a:ext cx="4127862" cy="2858927"/>
          </a:xfrm>
          <a:prstGeom prst="rect">
            <a:avLst/>
          </a:prstGeom>
        </p:spPr>
      </p:pic>
    </p:spTree>
    <p:extLst>
      <p:ext uri="{BB962C8B-B14F-4D97-AF65-F5344CB8AC3E}">
        <p14:creationId xmlns:p14="http://schemas.microsoft.com/office/powerpoint/2010/main" val="127895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down)">
                                      <p:cBhvr>
                                        <p:cTn id="24" dur="580">
                                          <p:stCondLst>
                                            <p:cond delay="0"/>
                                          </p:stCondLst>
                                        </p:cTn>
                                        <p:tgtEl>
                                          <p:spTgt spid="3">
                                            <p:txEl>
                                              <p:pRg st="0" end="0"/>
                                            </p:txEl>
                                          </p:spTgt>
                                        </p:tgtEl>
                                      </p:cBhvr>
                                    </p:animEffect>
                                    <p:anim calcmode="lin" valueType="num">
                                      <p:cBhvr>
                                        <p:cTn id="2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0" end="0"/>
                                            </p:txEl>
                                          </p:spTgt>
                                        </p:tgtEl>
                                      </p:cBhvr>
                                      <p:to x="100000" y="60000"/>
                                    </p:animScale>
                                    <p:animScale>
                                      <p:cBhvr>
                                        <p:cTn id="31" dur="166" decel="50000">
                                          <p:stCondLst>
                                            <p:cond delay="676"/>
                                          </p:stCondLst>
                                        </p:cTn>
                                        <p:tgtEl>
                                          <p:spTgt spid="3">
                                            <p:txEl>
                                              <p:pRg st="0" end="0"/>
                                            </p:txEl>
                                          </p:spTgt>
                                        </p:tgtEl>
                                      </p:cBhvr>
                                      <p:to x="100000" y="100000"/>
                                    </p:animScale>
                                    <p:animScale>
                                      <p:cBhvr>
                                        <p:cTn id="32" dur="26">
                                          <p:stCondLst>
                                            <p:cond delay="1312"/>
                                          </p:stCondLst>
                                        </p:cTn>
                                        <p:tgtEl>
                                          <p:spTgt spid="3">
                                            <p:txEl>
                                              <p:pRg st="0" end="0"/>
                                            </p:txEl>
                                          </p:spTgt>
                                        </p:tgtEl>
                                      </p:cBhvr>
                                      <p:to x="100000" y="80000"/>
                                    </p:animScale>
                                    <p:animScale>
                                      <p:cBhvr>
                                        <p:cTn id="33" dur="166" decel="50000">
                                          <p:stCondLst>
                                            <p:cond delay="1338"/>
                                          </p:stCondLst>
                                        </p:cTn>
                                        <p:tgtEl>
                                          <p:spTgt spid="3">
                                            <p:txEl>
                                              <p:pRg st="0" end="0"/>
                                            </p:txEl>
                                          </p:spTgt>
                                        </p:tgtEl>
                                      </p:cBhvr>
                                      <p:to x="100000" y="100000"/>
                                    </p:animScale>
                                    <p:animScale>
                                      <p:cBhvr>
                                        <p:cTn id="34" dur="26">
                                          <p:stCondLst>
                                            <p:cond delay="1642"/>
                                          </p:stCondLst>
                                        </p:cTn>
                                        <p:tgtEl>
                                          <p:spTgt spid="3">
                                            <p:txEl>
                                              <p:pRg st="0" end="0"/>
                                            </p:txEl>
                                          </p:spTgt>
                                        </p:tgtEl>
                                      </p:cBhvr>
                                      <p:to x="100000" y="90000"/>
                                    </p:animScale>
                                    <p:animScale>
                                      <p:cBhvr>
                                        <p:cTn id="35" dur="166" decel="50000">
                                          <p:stCondLst>
                                            <p:cond delay="1668"/>
                                          </p:stCondLst>
                                        </p:cTn>
                                        <p:tgtEl>
                                          <p:spTgt spid="3">
                                            <p:txEl>
                                              <p:pRg st="0" end="0"/>
                                            </p:txEl>
                                          </p:spTgt>
                                        </p:tgtEl>
                                      </p:cBhvr>
                                      <p:to x="100000" y="100000"/>
                                    </p:animScale>
                                    <p:animScale>
                                      <p:cBhvr>
                                        <p:cTn id="36" dur="26">
                                          <p:stCondLst>
                                            <p:cond delay="1808"/>
                                          </p:stCondLst>
                                        </p:cTn>
                                        <p:tgtEl>
                                          <p:spTgt spid="3">
                                            <p:txEl>
                                              <p:pRg st="0" end="0"/>
                                            </p:txEl>
                                          </p:spTgt>
                                        </p:tgtEl>
                                      </p:cBhvr>
                                      <p:to x="100000" y="95000"/>
                                    </p:animScale>
                                    <p:animScale>
                                      <p:cBhvr>
                                        <p:cTn id="37" dur="166" decel="50000">
                                          <p:stCondLst>
                                            <p:cond delay="1834"/>
                                          </p:stCondLst>
                                        </p:cTn>
                                        <p:tgtEl>
                                          <p:spTgt spid="3">
                                            <p:txEl>
                                              <p:pRg st="0" end="0"/>
                                            </p:txEl>
                                          </p:spTgt>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80">
                                          <p:stCondLst>
                                            <p:cond delay="0"/>
                                          </p:stCondLst>
                                        </p:cTn>
                                        <p:tgtEl>
                                          <p:spTgt spid="4"/>
                                        </p:tgtEl>
                                      </p:cBhvr>
                                    </p:animEffect>
                                    <p:anim calcmode="lin" valueType="num">
                                      <p:cBhvr>
                                        <p:cTn id="4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gtEl>
                                      </p:cBhvr>
                                      <p:to x="100000" y="60000"/>
                                    </p:animScale>
                                    <p:animScale>
                                      <p:cBhvr>
                                        <p:cTn id="48" dur="166" decel="50000">
                                          <p:stCondLst>
                                            <p:cond delay="676"/>
                                          </p:stCondLst>
                                        </p:cTn>
                                        <p:tgtEl>
                                          <p:spTgt spid="4"/>
                                        </p:tgtEl>
                                      </p:cBhvr>
                                      <p:to x="100000" y="100000"/>
                                    </p:animScale>
                                    <p:animScale>
                                      <p:cBhvr>
                                        <p:cTn id="49" dur="26">
                                          <p:stCondLst>
                                            <p:cond delay="1312"/>
                                          </p:stCondLst>
                                        </p:cTn>
                                        <p:tgtEl>
                                          <p:spTgt spid="4"/>
                                        </p:tgtEl>
                                      </p:cBhvr>
                                      <p:to x="100000" y="80000"/>
                                    </p:animScale>
                                    <p:animScale>
                                      <p:cBhvr>
                                        <p:cTn id="50" dur="166" decel="50000">
                                          <p:stCondLst>
                                            <p:cond delay="1338"/>
                                          </p:stCondLst>
                                        </p:cTn>
                                        <p:tgtEl>
                                          <p:spTgt spid="4"/>
                                        </p:tgtEl>
                                      </p:cBhvr>
                                      <p:to x="100000" y="100000"/>
                                    </p:animScale>
                                    <p:animScale>
                                      <p:cBhvr>
                                        <p:cTn id="51" dur="26">
                                          <p:stCondLst>
                                            <p:cond delay="1642"/>
                                          </p:stCondLst>
                                        </p:cTn>
                                        <p:tgtEl>
                                          <p:spTgt spid="4"/>
                                        </p:tgtEl>
                                      </p:cBhvr>
                                      <p:to x="100000" y="90000"/>
                                    </p:animScale>
                                    <p:animScale>
                                      <p:cBhvr>
                                        <p:cTn id="52" dur="166" decel="50000">
                                          <p:stCondLst>
                                            <p:cond delay="1668"/>
                                          </p:stCondLst>
                                        </p:cTn>
                                        <p:tgtEl>
                                          <p:spTgt spid="4"/>
                                        </p:tgtEl>
                                      </p:cBhvr>
                                      <p:to x="100000" y="100000"/>
                                    </p:animScale>
                                    <p:animScale>
                                      <p:cBhvr>
                                        <p:cTn id="53" dur="26">
                                          <p:stCondLst>
                                            <p:cond delay="1808"/>
                                          </p:stCondLst>
                                        </p:cTn>
                                        <p:tgtEl>
                                          <p:spTgt spid="4"/>
                                        </p:tgtEl>
                                      </p:cBhvr>
                                      <p:to x="100000" y="95000"/>
                                    </p:animScale>
                                    <p:animScale>
                                      <p:cBhvr>
                                        <p:cTn id="5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509" y="0"/>
            <a:ext cx="12505509" cy="5143500"/>
          </a:xfrm>
        </p:spPr>
        <p:txBody>
          <a:bodyPr>
            <a:normAutofit/>
          </a:bodyPr>
          <a:lstStyle/>
          <a:p>
            <a:pPr algn="ctr"/>
            <a:r>
              <a:rPr lang="en-US" sz="4400" b="1" i="1" dirty="0" smtClean="0">
                <a:latin typeface="Arial Rounded MT Bold" panose="020F0704030504030204" pitchFamily="34" charset="0"/>
              </a:rPr>
              <a:t>Be  a volunteer  in the time of </a:t>
            </a:r>
            <a:br>
              <a:rPr lang="en-US" sz="4400" b="1" i="1" dirty="0" smtClean="0">
                <a:latin typeface="Arial Rounded MT Bold" panose="020F0704030504030204" pitchFamily="34" charset="0"/>
              </a:rPr>
            </a:br>
            <a:r>
              <a:rPr lang="en-US" sz="4400" b="1" i="1" dirty="0" smtClean="0">
                <a:latin typeface="Arial Rounded MT Bold" panose="020F0704030504030204" pitchFamily="34" charset="0"/>
              </a:rPr>
              <a:t>COVID-19!</a:t>
            </a:r>
            <a:br>
              <a:rPr lang="en-US" sz="4400" b="1" i="1" dirty="0" smtClean="0">
                <a:latin typeface="Arial Rounded MT Bold" panose="020F0704030504030204" pitchFamily="34" charset="0"/>
              </a:rPr>
            </a:br>
            <a:r>
              <a:rPr lang="en-US" sz="4400" b="1" i="1" dirty="0" smtClean="0">
                <a:latin typeface="Arial Rounded MT Bold" panose="020F0704030504030204" pitchFamily="34" charset="0"/>
              </a:rPr>
              <a:t>Help   other  people!</a:t>
            </a:r>
            <a:br>
              <a:rPr lang="en-US" sz="4400" b="1" i="1" dirty="0" smtClean="0">
                <a:latin typeface="Arial Rounded MT Bold" panose="020F0704030504030204" pitchFamily="34" charset="0"/>
              </a:rPr>
            </a:br>
            <a:r>
              <a:rPr lang="en-US" sz="4400" b="1" i="1" dirty="0" smtClean="0">
                <a:latin typeface="Arial Rounded MT Bold" panose="020F0704030504030204" pitchFamily="34" charset="0"/>
              </a:rPr>
              <a:t/>
            </a:r>
            <a:br>
              <a:rPr lang="en-US" sz="4400" b="1" i="1" dirty="0" smtClean="0">
                <a:latin typeface="Arial Rounded MT Bold" panose="020F0704030504030204" pitchFamily="34" charset="0"/>
              </a:rPr>
            </a:br>
            <a:r>
              <a:rPr lang="en-US" sz="2700" b="1" i="1" dirty="0" smtClean="0">
                <a:latin typeface="Arial Rounded MT Bold" panose="020F0704030504030204" pitchFamily="34" charset="0"/>
              </a:rPr>
              <a:t>#</a:t>
            </a:r>
            <a:r>
              <a:rPr lang="en-US" sz="2700" b="1" i="1" dirty="0" err="1" smtClean="0">
                <a:latin typeface="Arial Rounded MT Bold" panose="020F0704030504030204" pitchFamily="34" charset="0"/>
              </a:rPr>
              <a:t>ResponsibleTogether</a:t>
            </a:r>
            <a:r>
              <a:rPr lang="en-US" sz="2700" b="1" i="1" dirty="0" smtClean="0">
                <a:latin typeface="Arial Rounded MT Bold" panose="020F0704030504030204" pitchFamily="34" charset="0"/>
              </a:rPr>
              <a:t>      </a:t>
            </a:r>
            <a:br>
              <a:rPr lang="en-US" sz="2700" b="1" i="1" dirty="0" smtClean="0">
                <a:latin typeface="Arial Rounded MT Bold" panose="020F0704030504030204" pitchFamily="34" charset="0"/>
              </a:rPr>
            </a:br>
            <a:r>
              <a:rPr lang="en-US" sz="2700" b="1" i="1" dirty="0" smtClean="0">
                <a:latin typeface="Arial Rounded MT Bold" panose="020F0704030504030204" pitchFamily="34" charset="0"/>
              </a:rPr>
              <a:t/>
            </a:r>
            <a:br>
              <a:rPr lang="en-US" sz="2700" b="1" i="1" dirty="0" smtClean="0">
                <a:latin typeface="Arial Rounded MT Bold" panose="020F0704030504030204" pitchFamily="34" charset="0"/>
              </a:rPr>
            </a:br>
            <a:r>
              <a:rPr lang="en-US" sz="2700" b="1" i="1" dirty="0" smtClean="0">
                <a:latin typeface="Arial Rounded MT Bold" panose="020F0704030504030204" pitchFamily="34" charset="0"/>
              </a:rPr>
              <a:t/>
            </a:r>
            <a:br>
              <a:rPr lang="en-US" sz="2700" b="1" i="1" dirty="0" smtClean="0">
                <a:latin typeface="Arial Rounded MT Bold" panose="020F0704030504030204" pitchFamily="34" charset="0"/>
              </a:rPr>
            </a:br>
            <a:r>
              <a:rPr lang="en-US" sz="2700" b="1" i="1" dirty="0" smtClean="0">
                <a:latin typeface="Arial Rounded MT Bold" panose="020F0704030504030204" pitchFamily="34" charset="0"/>
              </a:rPr>
              <a:t>  #EuropeAgainstcovid-19</a:t>
            </a:r>
            <a:r>
              <a:rPr lang="en-US" sz="4400" b="1" i="1" dirty="0" smtClean="0">
                <a:latin typeface="Arial Rounded MT Bold" panose="020F0704030504030204" pitchFamily="34" charset="0"/>
              </a:rPr>
              <a:t/>
            </a:r>
            <a:br>
              <a:rPr lang="en-US" sz="4400" b="1" i="1" dirty="0" smtClean="0">
                <a:latin typeface="Arial Rounded MT Bold" panose="020F0704030504030204" pitchFamily="34" charset="0"/>
              </a:rPr>
            </a:br>
            <a:endParaRPr lang="bg-BG" sz="4400" b="1" i="1" dirty="0"/>
          </a:p>
        </p:txBody>
      </p:sp>
      <p:sp>
        <p:nvSpPr>
          <p:cNvPr id="3" name="Subtitle 2"/>
          <p:cNvSpPr>
            <a:spLocks noGrp="1"/>
          </p:cNvSpPr>
          <p:nvPr>
            <p:ph type="subTitle" idx="1"/>
          </p:nvPr>
        </p:nvSpPr>
        <p:spPr>
          <a:xfrm>
            <a:off x="4297680" y="6283960"/>
            <a:ext cx="9448800" cy="717731"/>
          </a:xfrm>
        </p:spPr>
        <p:txBody>
          <a:bodyPr>
            <a:normAutofit/>
          </a:bodyPr>
          <a:lstStyle/>
          <a:p>
            <a:pPr lvl="2"/>
            <a:endParaRPr lang="bg-BG" sz="3600" b="1" i="1" u="sng" dirty="0"/>
          </a:p>
        </p:txBody>
      </p:sp>
      <p:pic>
        <p:nvPicPr>
          <p:cNvPr id="4" name="Picture 3"/>
          <p:cNvPicPr>
            <a:picLocks noChangeAspect="1"/>
          </p:cNvPicPr>
          <p:nvPr/>
        </p:nvPicPr>
        <p:blipFill>
          <a:blip r:embed="rId2" cstate="print"/>
          <a:stretch>
            <a:fillRect/>
          </a:stretch>
        </p:blipFill>
        <p:spPr>
          <a:xfrm>
            <a:off x="0" y="4248694"/>
            <a:ext cx="3479074" cy="2609306"/>
          </a:xfrm>
          <a:prstGeom prst="rect">
            <a:avLst/>
          </a:prstGeom>
        </p:spPr>
      </p:pic>
      <p:pic>
        <p:nvPicPr>
          <p:cNvPr id="5" name="Picture 4"/>
          <p:cNvPicPr>
            <a:picLocks noChangeAspect="1"/>
          </p:cNvPicPr>
          <p:nvPr/>
        </p:nvPicPr>
        <p:blipFill>
          <a:blip r:embed="rId3" cstate="print"/>
          <a:stretch>
            <a:fillRect/>
          </a:stretch>
        </p:blipFill>
        <p:spPr>
          <a:xfrm>
            <a:off x="9206992" y="2518703"/>
            <a:ext cx="2580196" cy="1894739"/>
          </a:xfrm>
          <a:prstGeom prst="rect">
            <a:avLst/>
          </a:prstGeom>
        </p:spPr>
      </p:pic>
    </p:spTree>
    <p:extLst>
      <p:ext uri="{BB962C8B-B14F-4D97-AF65-F5344CB8AC3E}">
        <p14:creationId xmlns:p14="http://schemas.microsoft.com/office/powerpoint/2010/main" val="12196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nodeType="after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69</TotalTime>
  <Words>432</Words>
  <Application>Microsoft Office PowerPoint</Application>
  <PresentationFormat>По избор</PresentationFormat>
  <Paragraphs>27</Paragraphs>
  <Slides>8</Slides>
  <Notes>0</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8</vt:i4>
      </vt:variant>
    </vt:vector>
  </HeadingPairs>
  <TitlesOfParts>
    <vt:vector size="9" baseType="lpstr">
      <vt:lpstr>Vapor Trail</vt:lpstr>
      <vt:lpstr>Uplifting our world through volunteering  in the time of  COVID-19</vt:lpstr>
      <vt:lpstr>What   is   COVID-19?</vt:lpstr>
      <vt:lpstr>HOW TO PREVENT FROM THE VIRUS?</vt:lpstr>
      <vt:lpstr>VOLUNTEERING  -     HOW  CAN   YOU    HELP?</vt:lpstr>
      <vt:lpstr>Stay safe when supporting others</vt:lpstr>
      <vt:lpstr>Volunteer with organisations providing support</vt:lpstr>
      <vt:lpstr>Other ways to help charities</vt:lpstr>
      <vt:lpstr>Be  a volunteer  in the time of  COVID-19! Help   other  people!  #ResponsibleTogether           #EuropeAgainstcovid-19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Uplifting our world through volunteering  in the time of  COVID-19</dc:title>
  <dc:creator>DELL</dc:creator>
  <cp:lastModifiedBy>Win7</cp:lastModifiedBy>
  <cp:revision>7</cp:revision>
  <dcterms:created xsi:type="dcterms:W3CDTF">2020-04-12T21:14:00Z</dcterms:created>
  <dcterms:modified xsi:type="dcterms:W3CDTF">2020-10-01T11:19:20Z</dcterms:modified>
</cp:coreProperties>
</file>