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27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10/1/2020</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10/1/2020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10/1/2020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10/1/2020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10/1/2020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10/1/2020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10/1/2020</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850926" y="663711"/>
            <a:ext cx="9755187" cy="1227430"/>
          </a:xfrm>
        </p:spPr>
        <p:txBody>
          <a:bodyPr>
            <a:normAutofit/>
          </a:bodyPr>
          <a:lstStyle/>
          <a:p>
            <a:r>
              <a:rPr lang="en-US" sz="4000" b="1" cap="none"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Roboto"/>
              </a:rPr>
              <a:t>10 </a:t>
            </a:r>
            <a:r>
              <a:rPr lang="en-US" sz="4000" b="1" cap="none"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Roboto"/>
              </a:rPr>
              <a:t>simple ways to care for each other during the COVID-19</a:t>
            </a:r>
            <a:endParaRPr lang="bg-BG" sz="4000" b="1" cap="none"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Subtitle 2"/>
          <p:cNvSpPr>
            <a:spLocks noGrp="1"/>
          </p:cNvSpPr>
          <p:nvPr>
            <p:ph type="subTitle" idx="1"/>
          </p:nvPr>
        </p:nvSpPr>
        <p:spPr>
          <a:xfrm rot="21420000">
            <a:off x="970609" y="3029631"/>
            <a:ext cx="9755187" cy="1026238"/>
          </a:xfrm>
        </p:spPr>
        <p:txBody>
          <a:bodyPr/>
          <a:lstStyle/>
          <a:p>
            <a:r>
              <a:rPr lang="en-US" dirty="0" smtClean="0"/>
              <a:t>Alexandra </a:t>
            </a:r>
            <a:r>
              <a:rPr lang="en-US" dirty="0" err="1" smtClean="0"/>
              <a:t>Genova</a:t>
            </a:r>
            <a:r>
              <a:rPr lang="bg-BG" dirty="0" smtClean="0"/>
              <a:t> – </a:t>
            </a:r>
            <a:r>
              <a:rPr lang="bg-BG" sz="2000" dirty="0" smtClean="0"/>
              <a:t>9-</a:t>
            </a:r>
            <a:r>
              <a:rPr lang="en-US" sz="2000" dirty="0" err="1" smtClean="0"/>
              <a:t>th</a:t>
            </a:r>
            <a:r>
              <a:rPr lang="en-US" sz="2000" dirty="0" smtClean="0"/>
              <a:t>  grade</a:t>
            </a:r>
          </a:p>
          <a:p>
            <a:r>
              <a:rPr lang="en-US" sz="2000" dirty="0" smtClean="0"/>
              <a:t>Foreign  Language School – Pleven,  </a:t>
            </a:r>
            <a:r>
              <a:rPr lang="en-US" sz="2000" dirty="0" err="1" smtClean="0"/>
              <a:t>bulgaria</a:t>
            </a:r>
            <a:r>
              <a:rPr lang="en-US" sz="2000" dirty="0" smtClean="0"/>
              <a:t> </a:t>
            </a:r>
            <a:endParaRPr lang="bg-BG" sz="2000" dirty="0" smtClean="0"/>
          </a:p>
          <a:p>
            <a:r>
              <a:rPr lang="en-US" dirty="0" smtClean="0"/>
              <a:t> </a:t>
            </a:r>
            <a:endParaRPr lang="bg-BG" dirty="0"/>
          </a:p>
        </p:txBody>
      </p:sp>
      <p:pic>
        <p:nvPicPr>
          <p:cNvPr id="1026" name="Picture 2" descr="F:\Александра Генова 9.е\COVID - 19\Александра Генова 9.е (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03698">
            <a:off x="1792893" y="2201329"/>
            <a:ext cx="3274896" cy="2114750"/>
          </a:xfrm>
          <a:prstGeom prst="rect">
            <a:avLst/>
          </a:prstGeom>
          <a:noFill/>
          <a:extLst>
            <a:ext uri="{909E8E84-426E-40DD-AFC4-6F175D3DCCD1}">
              <a14:hiddenFill xmlns:a14="http://schemas.microsoft.com/office/drawing/2010/main">
                <a:solidFill>
                  <a:srgbClr val="FFFFFF"/>
                </a:solidFill>
              </a14:hiddenFill>
            </a:ext>
          </a:extLst>
        </p:spPr>
      </p:pic>
      <p:pic>
        <p:nvPicPr>
          <p:cNvPr id="5" name="Картина 4" descr="G:\GISE - втора година\logosbeneficaireserasmusleft_e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91353">
            <a:off x="5815329" y="4546477"/>
            <a:ext cx="5087904" cy="1170203"/>
          </a:xfrm>
          <a:prstGeom prst="rect">
            <a:avLst/>
          </a:prstGeom>
          <a:noFill/>
          <a:ln>
            <a:noFill/>
          </a:ln>
        </p:spPr>
      </p:pic>
      <p:pic>
        <p:nvPicPr>
          <p:cNvPr id="6" name="Obraz 5" descr="Bez tytułu.png"/>
          <p:cNvPicPr/>
          <p:nvPr/>
        </p:nvPicPr>
        <p:blipFill>
          <a:blip r:embed="rId4" cstate="print">
            <a:extLst>
              <a:ext uri="{28A0092B-C50C-407E-A947-70E740481C1C}">
                <a14:useLocalDpi xmlns:a14="http://schemas.microsoft.com/office/drawing/2010/main" val="0"/>
              </a:ext>
            </a:extLst>
          </a:blip>
          <a:srcRect t="-3847" r="33878" b="-10255"/>
          <a:stretch>
            <a:fillRect/>
          </a:stretch>
        </p:blipFill>
        <p:spPr bwMode="auto">
          <a:xfrm>
            <a:off x="2259901" y="7772044"/>
            <a:ext cx="2053674" cy="1497165"/>
          </a:xfrm>
          <a:prstGeom prst="rect">
            <a:avLst/>
          </a:prstGeom>
          <a:noFill/>
        </p:spPr>
      </p:pic>
      <p:pic>
        <p:nvPicPr>
          <p:cNvPr id="7" name="Obraz 5" descr="Bez tytułu.png"/>
          <p:cNvPicPr/>
          <p:nvPr/>
        </p:nvPicPr>
        <p:blipFill>
          <a:blip r:embed="rId4" cstate="print">
            <a:extLst>
              <a:ext uri="{28A0092B-C50C-407E-A947-70E740481C1C}">
                <a14:useLocalDpi xmlns:a14="http://schemas.microsoft.com/office/drawing/2010/main" val="0"/>
              </a:ext>
            </a:extLst>
          </a:blip>
          <a:srcRect t="-3847" r="33878" b="-10255"/>
          <a:stretch>
            <a:fillRect/>
          </a:stretch>
        </p:blipFill>
        <p:spPr bwMode="auto">
          <a:xfrm rot="21365479">
            <a:off x="246789" y="4850481"/>
            <a:ext cx="2007695" cy="1403807"/>
          </a:xfrm>
          <a:prstGeom prst="rect">
            <a:avLst/>
          </a:prstGeom>
          <a:noFill/>
        </p:spPr>
      </p:pic>
    </p:spTree>
    <p:extLst>
      <p:ext uri="{BB962C8B-B14F-4D97-AF65-F5344CB8AC3E}">
        <p14:creationId xmlns:p14="http://schemas.microsoft.com/office/powerpoint/2010/main" val="1631078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48916"/>
            <a:ext cx="10396882" cy="1158140"/>
          </a:xfrm>
        </p:spPr>
        <p:txBody>
          <a:bodyPr>
            <a:noAutofit/>
          </a:bodyPr>
          <a:lstStyle/>
          <a:p>
            <a:pPr algn="ctr"/>
            <a:r>
              <a:rPr lang="en-US" sz="4000" dirty="0"/>
              <a:t>#9) Make social distancing fun with video chat</a:t>
            </a:r>
            <a:endParaRPr lang="bg-BG" sz="4000"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00393" y="2396290"/>
            <a:ext cx="4762500" cy="2333625"/>
          </a:xfrm>
        </p:spPr>
      </p:pic>
      <p:sp>
        <p:nvSpPr>
          <p:cNvPr id="4" name="Content Placeholder 3"/>
          <p:cNvSpPr>
            <a:spLocks noGrp="1"/>
          </p:cNvSpPr>
          <p:nvPr>
            <p:ph sz="quarter" idx="14"/>
          </p:nvPr>
        </p:nvSpPr>
        <p:spPr>
          <a:xfrm>
            <a:off x="5996144" y="2396290"/>
            <a:ext cx="5086538" cy="3311189"/>
          </a:xfrm>
        </p:spPr>
        <p:txBody>
          <a:bodyPr>
            <a:normAutofit/>
          </a:bodyPr>
          <a:lstStyle/>
          <a:p>
            <a:r>
              <a:rPr lang="en-US" sz="1600" dirty="0">
                <a:solidFill>
                  <a:srgbClr val="1A1A1A"/>
                </a:solidFill>
                <a:latin typeface="Lora"/>
              </a:rPr>
              <a:t>Social distancing doesn’t mean we can’t feel close to our loved ones. Get creative. Have a video chat to get together and celebrate birthdays or other occasions using everyday tools like Skype, Hangouts or Zoom. </a:t>
            </a:r>
            <a:endParaRPr lang="bg-BG" sz="1600" dirty="0"/>
          </a:p>
        </p:txBody>
      </p:sp>
    </p:spTree>
    <p:extLst>
      <p:ext uri="{BB962C8B-B14F-4D97-AF65-F5344CB8AC3E}">
        <p14:creationId xmlns:p14="http://schemas.microsoft.com/office/powerpoint/2010/main" val="37628837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65484"/>
            <a:ext cx="10396882" cy="1158140"/>
          </a:xfrm>
        </p:spPr>
        <p:txBody>
          <a:bodyPr>
            <a:normAutofit/>
          </a:bodyPr>
          <a:lstStyle/>
          <a:p>
            <a:pPr algn="ctr"/>
            <a:r>
              <a:rPr lang="en-US" sz="3600" b="1" cap="none"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Roboto"/>
              </a:rPr>
              <a:t>#10) Share positive news and acts of kindness with your community</a:t>
            </a:r>
            <a:endParaRPr lang="bg-BG" sz="3600" b="1" cap="none"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Content Placeholder 2"/>
          <p:cNvSpPr>
            <a:spLocks noGrp="1"/>
          </p:cNvSpPr>
          <p:nvPr>
            <p:ph sz="quarter" idx="13"/>
          </p:nvPr>
        </p:nvSpPr>
        <p:spPr/>
        <p:txBody>
          <a:bodyPr/>
          <a:lstStyle/>
          <a:p>
            <a:r>
              <a:rPr lang="en-US" dirty="0">
                <a:solidFill>
                  <a:srgbClr val="1A1A1A"/>
                </a:solidFill>
                <a:latin typeface="Lora"/>
              </a:rPr>
              <a:t>There are so many examples out there of people helping one another. Share those. Talk about those. Together we can prevent getting caught in a bad news hopelessness spiral. Spread the word about how you’re making a difference.</a:t>
            </a:r>
            <a:endParaRPr lang="bg-BG" dirty="0"/>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929939" y="2063396"/>
            <a:ext cx="3092367" cy="3092367"/>
          </a:xfrm>
        </p:spPr>
      </p:pic>
    </p:spTree>
    <p:extLst>
      <p:ext uri="{BB962C8B-B14F-4D97-AF65-F5344CB8AC3E}">
        <p14:creationId xmlns:p14="http://schemas.microsoft.com/office/powerpoint/2010/main" val="30946820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ppt_w</p:attrName>
                                        </p:attrNameLst>
                                      </p:cBhvr>
                                      <p:tavLst>
                                        <p:tav tm="0" fmla="#ppt_w*sin(2.5*pi*$)">
                                          <p:val>
                                            <p:fltVal val="0"/>
                                          </p:val>
                                        </p:tav>
                                        <p:tav tm="100000">
                                          <p:val>
                                            <p:fltVal val="1"/>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054" y="1491916"/>
            <a:ext cx="10396882" cy="1158140"/>
          </a:xfrm>
        </p:spPr>
        <p:txBody>
          <a:bodyPr>
            <a:noAutofit/>
          </a:bodyPr>
          <a:lstStyle/>
          <a:p>
            <a:pPr algn="ctr"/>
            <a:r>
              <a:rPr lang="en-US" sz="6000" b="1" cap="none"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Thank you for your</a:t>
            </a:r>
            <a:br>
              <a:rPr lang="en-US" sz="6000" b="1" cap="none"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br>
            <a:r>
              <a:rPr lang="en-US" sz="6000" b="1" cap="none"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attention!</a:t>
            </a:r>
            <a:endParaRPr lang="bg-BG" sz="6000" b="1" cap="none"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3926" y="3243713"/>
            <a:ext cx="3168316" cy="1900990"/>
          </a:xfrm>
          <a:prstGeom prst="rect">
            <a:avLst/>
          </a:prstGeom>
        </p:spPr>
      </p:pic>
    </p:spTree>
    <p:extLst>
      <p:ext uri="{BB962C8B-B14F-4D97-AF65-F5344CB8AC3E}">
        <p14:creationId xmlns:p14="http://schemas.microsoft.com/office/powerpoint/2010/main" val="193638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cap="none"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Roboto"/>
              </a:rPr>
              <a:t>#1) Look after yourself, to look after us all – flatten the curve!</a:t>
            </a:r>
            <a:endParaRPr lang="bg-BG" sz="3600" b="1" cap="none"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9" name="Text Placeholder 8"/>
          <p:cNvSpPr>
            <a:spLocks noGrp="1"/>
          </p:cNvSpPr>
          <p:nvPr>
            <p:ph type="body" idx="1"/>
          </p:nvPr>
        </p:nvSpPr>
        <p:spPr>
          <a:xfrm>
            <a:off x="918355" y="2622849"/>
            <a:ext cx="4856158" cy="679994"/>
          </a:xfrm>
        </p:spPr>
        <p:txBody>
          <a:bodyPr/>
          <a:lstStyle/>
          <a:p>
            <a:pPr marL="228600" lvl="0" indent="-228600">
              <a:lnSpc>
                <a:spcPct val="120000"/>
              </a:lnSpc>
              <a:buClr>
                <a:srgbClr val="B80E0F"/>
              </a:buClr>
              <a:buFont typeface="Arial" panose="020B0604020202020204" pitchFamily="34" charset="0"/>
              <a:buChar char="•"/>
            </a:pPr>
            <a:r>
              <a:rPr lang="en-US" sz="1400" dirty="0">
                <a:solidFill>
                  <a:srgbClr val="1A1A1A"/>
                </a:solidFill>
                <a:latin typeface="Lora"/>
              </a:rPr>
              <a:t>Use simple social distancing tactics like replacing hugs and handshakes with alternatives …</a:t>
            </a:r>
            <a:endParaRPr lang="bg-BG" sz="1400" dirty="0">
              <a:solidFill>
                <a:prstClr val="black"/>
              </a:solidFill>
            </a:endParaRPr>
          </a:p>
          <a:p>
            <a:endParaRPr lang="bg-BG" dirty="0"/>
          </a:p>
        </p:txBody>
      </p:sp>
      <p:pic>
        <p:nvPicPr>
          <p:cNvPr id="11" name="Content Placeholder 10"/>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743914" y="2743390"/>
            <a:ext cx="3992635" cy="2513012"/>
          </a:xfrm>
        </p:spPr>
      </p:pic>
      <p:sp>
        <p:nvSpPr>
          <p:cNvPr id="10" name="Text Placeholder 9"/>
          <p:cNvSpPr>
            <a:spLocks noGrp="1"/>
          </p:cNvSpPr>
          <p:nvPr>
            <p:ph type="body" sz="quarter" idx="3"/>
          </p:nvPr>
        </p:nvSpPr>
        <p:spPr>
          <a:xfrm>
            <a:off x="6216017" y="2403393"/>
            <a:ext cx="4864491" cy="679994"/>
          </a:xfrm>
        </p:spPr>
        <p:txBody>
          <a:bodyPr/>
          <a:lstStyle/>
          <a:p>
            <a:pPr marL="228600" lvl="0" indent="-228600">
              <a:lnSpc>
                <a:spcPct val="120000"/>
              </a:lnSpc>
              <a:buClr>
                <a:srgbClr val="B80E0F"/>
              </a:buClr>
              <a:buFont typeface="Arial" panose="020B0604020202020204" pitchFamily="34" charset="0"/>
              <a:buChar char="•"/>
            </a:pPr>
            <a:r>
              <a:rPr lang="en-US" sz="1400" dirty="0">
                <a:solidFill>
                  <a:srgbClr val="1A1A1A"/>
                </a:solidFill>
                <a:latin typeface="Lora"/>
              </a:rPr>
              <a:t>If we all do our best to stop the spread, we can flatten the curve!</a:t>
            </a:r>
            <a:endParaRPr lang="bg-BG" sz="1400" dirty="0">
              <a:solidFill>
                <a:prstClr val="black"/>
              </a:solidFill>
            </a:endParaRPr>
          </a:p>
          <a:p>
            <a:endParaRPr lang="bg-BG" dirty="0"/>
          </a:p>
        </p:txBody>
      </p:sp>
      <p:pic>
        <p:nvPicPr>
          <p:cNvPr id="12" name="Content Placeholder 11"/>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1252258" y="2962846"/>
            <a:ext cx="4188353" cy="2513012"/>
          </a:xfrm>
        </p:spPr>
      </p:pic>
    </p:spTree>
    <p:extLst>
      <p:ext uri="{BB962C8B-B14F-4D97-AF65-F5344CB8AC3E}">
        <p14:creationId xmlns:p14="http://schemas.microsoft.com/office/powerpoint/2010/main" val="41508424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anim calcmode="lin" valueType="num">
                                      <p:cBhvr>
                                        <p:cTn id="13" dur="2000" fill="hold"/>
                                        <p:tgtEl>
                                          <p:spTgt spid="9">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80">
                                          <p:stCondLst>
                                            <p:cond delay="0"/>
                                          </p:stCondLst>
                                        </p:cTn>
                                        <p:tgtEl>
                                          <p:spTgt spid="11"/>
                                        </p:tgtEl>
                                      </p:cBhvr>
                                    </p:animEffect>
                                    <p:anim calcmode="lin" valueType="num">
                                      <p:cBhvr>
                                        <p:cTn id="3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5" dur="26">
                                          <p:stCondLst>
                                            <p:cond delay="650"/>
                                          </p:stCondLst>
                                        </p:cTn>
                                        <p:tgtEl>
                                          <p:spTgt spid="11"/>
                                        </p:tgtEl>
                                      </p:cBhvr>
                                      <p:to x="100000" y="60000"/>
                                    </p:animScale>
                                    <p:animScale>
                                      <p:cBhvr>
                                        <p:cTn id="36" dur="166" decel="50000">
                                          <p:stCondLst>
                                            <p:cond delay="676"/>
                                          </p:stCondLst>
                                        </p:cTn>
                                        <p:tgtEl>
                                          <p:spTgt spid="11"/>
                                        </p:tgtEl>
                                      </p:cBhvr>
                                      <p:to x="100000" y="100000"/>
                                    </p:animScale>
                                    <p:animScale>
                                      <p:cBhvr>
                                        <p:cTn id="37" dur="26">
                                          <p:stCondLst>
                                            <p:cond delay="1312"/>
                                          </p:stCondLst>
                                        </p:cTn>
                                        <p:tgtEl>
                                          <p:spTgt spid="11"/>
                                        </p:tgtEl>
                                      </p:cBhvr>
                                      <p:to x="100000" y="80000"/>
                                    </p:animScale>
                                    <p:animScale>
                                      <p:cBhvr>
                                        <p:cTn id="38" dur="166" decel="50000">
                                          <p:stCondLst>
                                            <p:cond delay="1338"/>
                                          </p:stCondLst>
                                        </p:cTn>
                                        <p:tgtEl>
                                          <p:spTgt spid="11"/>
                                        </p:tgtEl>
                                      </p:cBhvr>
                                      <p:to x="100000" y="100000"/>
                                    </p:animScale>
                                    <p:animScale>
                                      <p:cBhvr>
                                        <p:cTn id="39" dur="26">
                                          <p:stCondLst>
                                            <p:cond delay="1642"/>
                                          </p:stCondLst>
                                        </p:cTn>
                                        <p:tgtEl>
                                          <p:spTgt spid="11"/>
                                        </p:tgtEl>
                                      </p:cBhvr>
                                      <p:to x="100000" y="90000"/>
                                    </p:animScale>
                                    <p:animScale>
                                      <p:cBhvr>
                                        <p:cTn id="40" dur="166" decel="50000">
                                          <p:stCondLst>
                                            <p:cond delay="1668"/>
                                          </p:stCondLst>
                                        </p:cTn>
                                        <p:tgtEl>
                                          <p:spTgt spid="11"/>
                                        </p:tgtEl>
                                      </p:cBhvr>
                                      <p:to x="100000" y="100000"/>
                                    </p:animScale>
                                    <p:animScale>
                                      <p:cBhvr>
                                        <p:cTn id="41" dur="26">
                                          <p:stCondLst>
                                            <p:cond delay="1808"/>
                                          </p:stCondLst>
                                        </p:cTn>
                                        <p:tgtEl>
                                          <p:spTgt spid="11"/>
                                        </p:tgtEl>
                                      </p:cBhvr>
                                      <p:to x="100000" y="95000"/>
                                    </p:animScale>
                                    <p:animScale>
                                      <p:cBhvr>
                                        <p:cTn id="4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72979"/>
            <a:ext cx="10396882" cy="1158140"/>
          </a:xfrm>
        </p:spPr>
        <p:txBody>
          <a:bodyPr>
            <a:normAutofit/>
          </a:bodyPr>
          <a:lstStyle/>
          <a:p>
            <a:pPr algn="ctr"/>
            <a:r>
              <a:rPr lang="en-US" sz="32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Roboto"/>
              </a:rPr>
              <a:t>#2) Check in on elderly </a:t>
            </a:r>
            <a:r>
              <a:rPr lang="en-US" sz="3200" b="1" cap="none"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Roboto"/>
              </a:rPr>
              <a:t>neighbors</a:t>
            </a:r>
            <a:endParaRPr lang="bg-BG" sz="3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8" name="Content Placeholder 7"/>
          <p:cNvSpPr>
            <a:spLocks noGrp="1"/>
          </p:cNvSpPr>
          <p:nvPr>
            <p:ph sz="quarter" idx="13"/>
          </p:nvPr>
        </p:nvSpPr>
        <p:spPr/>
        <p:txBody>
          <a:bodyPr/>
          <a:lstStyle/>
          <a:p>
            <a:r>
              <a:rPr lang="en-US" dirty="0">
                <a:solidFill>
                  <a:srgbClr val="1A1A1A"/>
                </a:solidFill>
                <a:latin typeface="Lora"/>
              </a:rPr>
              <a:t>Although necessary, social isolation can be lonely. </a:t>
            </a:r>
            <a:r>
              <a:rPr lang="en-US" dirty="0" smtClean="0">
                <a:solidFill>
                  <a:srgbClr val="1A1A1A"/>
                </a:solidFill>
                <a:latin typeface="Lora"/>
              </a:rPr>
              <a:t>Text</a:t>
            </a:r>
            <a:r>
              <a:rPr lang="en-US" dirty="0">
                <a:solidFill>
                  <a:srgbClr val="1A1A1A"/>
                </a:solidFill>
                <a:latin typeface="Lora"/>
              </a:rPr>
              <a:t>, phone call, email or, if needed, in person (taking the proper safety measures), especially if they live alone.</a:t>
            </a:r>
          </a:p>
          <a:p>
            <a:pPr marL="0" indent="0">
              <a:buNone/>
            </a:pPr>
            <a:endParaRPr lang="bg-BG" dirty="0"/>
          </a:p>
        </p:txBody>
      </p:sp>
      <p:pic>
        <p:nvPicPr>
          <p:cNvPr id="13" name="Content Placeholder 12"/>
          <p:cNvPicPr>
            <a:picLocks noGrp="1" noChangeAspect="1"/>
          </p:cNvPicPr>
          <p:nvPr>
            <p:ph sz="quarter" idx="14"/>
          </p:nvPr>
        </p:nvPicPr>
        <p:blipFill>
          <a:blip r:embed="rId2"/>
          <a:stretch>
            <a:fillRect/>
          </a:stretch>
        </p:blipFill>
        <p:spPr>
          <a:xfrm>
            <a:off x="6156325" y="2133600"/>
            <a:ext cx="4762500" cy="3171825"/>
          </a:xfrm>
          <a:prstGeom prst="rect">
            <a:avLst/>
          </a:prstGeom>
        </p:spPr>
      </p:pic>
    </p:spTree>
    <p:extLst>
      <p:ext uri="{BB962C8B-B14F-4D97-AF65-F5344CB8AC3E}">
        <p14:creationId xmlns:p14="http://schemas.microsoft.com/office/powerpoint/2010/main" val="5726683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627" y="348916"/>
            <a:ext cx="10396882" cy="1158140"/>
          </a:xfrm>
        </p:spPr>
        <p:txBody>
          <a:bodyPr>
            <a:normAutofit/>
          </a:bodyPr>
          <a:lstStyle/>
          <a:p>
            <a:pPr algn="ctr"/>
            <a:r>
              <a:rPr lang="en-US" sz="4000" b="1" cap="none"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Roboto"/>
              </a:rPr>
              <a:t>#3) Reach out to people in self isolation </a:t>
            </a:r>
            <a:endParaRPr lang="bg-BG" sz="4000" b="1" cap="none"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Content Placeholder 3"/>
          <p:cNvSpPr>
            <a:spLocks noGrp="1"/>
          </p:cNvSpPr>
          <p:nvPr>
            <p:ph sz="quarter" idx="14"/>
          </p:nvPr>
        </p:nvSpPr>
        <p:spPr/>
        <p:txBody>
          <a:bodyPr>
            <a:normAutofit/>
          </a:bodyPr>
          <a:lstStyle/>
          <a:p>
            <a:r>
              <a:rPr lang="en-US" sz="1800" dirty="0">
                <a:solidFill>
                  <a:srgbClr val="1A1A1A"/>
                </a:solidFill>
                <a:latin typeface="Lora"/>
              </a:rPr>
              <a:t>Send them funny memes or GIFs to cheer them up. Call them. Video chat them. Don’t forget about them. Make sure they feel less alone and have social support. Offer them help. Some communities have started to use these cards to help </a:t>
            </a:r>
            <a:r>
              <a:rPr lang="en-US" sz="1800" dirty="0" smtClean="0">
                <a:solidFill>
                  <a:srgbClr val="1A1A1A"/>
                </a:solidFill>
                <a:latin typeface="Lora"/>
              </a:rPr>
              <a:t>neighbors </a:t>
            </a:r>
            <a:r>
              <a:rPr lang="en-US" sz="1800" dirty="0">
                <a:solidFill>
                  <a:srgbClr val="1A1A1A"/>
                </a:solidFill>
                <a:latin typeface="Lora"/>
              </a:rPr>
              <a:t>who are in self-isolation.</a:t>
            </a:r>
            <a:endParaRPr lang="bg-BG" sz="1800" dirty="0"/>
          </a:p>
        </p:txBody>
      </p:sp>
      <p:pic>
        <p:nvPicPr>
          <p:cNvPr id="7" name="Content Placeholder 6"/>
          <p:cNvPicPr>
            <a:picLocks noGrp="1" noChangeAspect="1"/>
          </p:cNvPicPr>
          <p:nvPr>
            <p:ph sz="quarter" idx="13"/>
          </p:nvPr>
        </p:nvPicPr>
        <p:blipFill>
          <a:blip r:embed="rId2"/>
          <a:stretch>
            <a:fillRect/>
          </a:stretch>
        </p:blipFill>
        <p:spPr>
          <a:xfrm>
            <a:off x="782053" y="2063396"/>
            <a:ext cx="4547937" cy="2597298"/>
          </a:xfrm>
          <a:prstGeom prst="rect">
            <a:avLst/>
          </a:prstGeom>
        </p:spPr>
      </p:pic>
    </p:spTree>
    <p:extLst>
      <p:ext uri="{BB962C8B-B14F-4D97-AF65-F5344CB8AC3E}">
        <p14:creationId xmlns:p14="http://schemas.microsoft.com/office/powerpoint/2010/main" val="21178660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73" y="372979"/>
            <a:ext cx="10396882" cy="1158140"/>
          </a:xfrm>
        </p:spPr>
        <p:txBody>
          <a:bodyPr>
            <a:normAutofit/>
          </a:bodyPr>
          <a:lstStyle/>
          <a:p>
            <a:pPr algn="ctr"/>
            <a:r>
              <a:rPr lang="en-US" sz="4400" b="1" cap="none"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Roboto"/>
              </a:rPr>
              <a:t>#4) Volunteer your time.</a:t>
            </a:r>
            <a:endParaRPr lang="bg-BG" sz="4400" b="1" cap="none"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 name="Content Placeholder 3"/>
          <p:cNvSpPr>
            <a:spLocks noGrp="1"/>
          </p:cNvSpPr>
          <p:nvPr>
            <p:ph sz="quarter" idx="14"/>
          </p:nvPr>
        </p:nvSpPr>
        <p:spPr>
          <a:xfrm>
            <a:off x="6150381" y="4102769"/>
            <a:ext cx="5086538" cy="1777143"/>
          </a:xfrm>
        </p:spPr>
        <p:txBody>
          <a:bodyPr/>
          <a:lstStyle/>
          <a:p>
            <a:pPr lvl="0">
              <a:buClr>
                <a:srgbClr val="B80E0F"/>
              </a:buClr>
            </a:pPr>
            <a:r>
              <a:rPr lang="en-US" sz="1400" dirty="0" smtClean="0">
                <a:solidFill>
                  <a:srgbClr val="1A1A1A"/>
                </a:solidFill>
                <a:latin typeface="Lora"/>
              </a:rPr>
              <a:t>Offer </a:t>
            </a:r>
            <a:r>
              <a:rPr lang="en-US" sz="1400" dirty="0">
                <a:solidFill>
                  <a:srgbClr val="1A1A1A"/>
                </a:solidFill>
                <a:latin typeface="Lora"/>
              </a:rPr>
              <a:t>to pick up and deliver their shopping, treats or other things they might need, while taking precautions to keep yourself safe. Your time and </a:t>
            </a:r>
            <a:r>
              <a:rPr lang="en-US" sz="1400" dirty="0" smtClean="0">
                <a:solidFill>
                  <a:srgbClr val="1A1A1A"/>
                </a:solidFill>
                <a:latin typeface="Lora"/>
              </a:rPr>
              <a:t>labor </a:t>
            </a:r>
            <a:r>
              <a:rPr lang="en-US" sz="1400" dirty="0">
                <a:solidFill>
                  <a:srgbClr val="1A1A1A"/>
                </a:solidFill>
                <a:latin typeface="Lora"/>
              </a:rPr>
              <a:t>could be a big help to someone needing support.</a:t>
            </a:r>
            <a:endParaRPr lang="bg-BG" sz="1400" dirty="0">
              <a:solidFill>
                <a:prstClr val="black"/>
              </a:solidFill>
            </a:endParaRPr>
          </a:p>
          <a:p>
            <a:pPr marL="0" indent="0">
              <a:buNone/>
            </a:pPr>
            <a:endParaRPr lang="bg-BG" dirty="0"/>
          </a:p>
        </p:txBody>
      </p:sp>
      <p:sp>
        <p:nvSpPr>
          <p:cNvPr id="8" name="Content Placeholder 7"/>
          <p:cNvSpPr>
            <a:spLocks noGrp="1"/>
          </p:cNvSpPr>
          <p:nvPr>
            <p:ph sz="quarter" idx="13"/>
          </p:nvPr>
        </p:nvSpPr>
        <p:spPr>
          <a:xfrm>
            <a:off x="685800" y="1822766"/>
            <a:ext cx="5308171" cy="727930"/>
          </a:xfrm>
        </p:spPr>
        <p:txBody>
          <a:bodyPr>
            <a:normAutofit/>
          </a:bodyPr>
          <a:lstStyle/>
          <a:p>
            <a:r>
              <a:rPr lang="en-US" sz="1600" dirty="0">
                <a:solidFill>
                  <a:srgbClr val="1A1A1A"/>
                </a:solidFill>
                <a:latin typeface="Lora"/>
              </a:rPr>
              <a:t>Know someone in self isolation or who needs to limit their public </a:t>
            </a:r>
            <a:r>
              <a:rPr lang="en-US" sz="1600" dirty="0" smtClean="0">
                <a:solidFill>
                  <a:srgbClr val="1A1A1A"/>
                </a:solidFill>
                <a:latin typeface="Lora"/>
              </a:rPr>
              <a:t>interactions</a:t>
            </a:r>
            <a:r>
              <a:rPr lang="en-US" sz="1600" dirty="0">
                <a:solidFill>
                  <a:srgbClr val="1A1A1A"/>
                </a:solidFill>
                <a:latin typeface="Lora"/>
              </a:rPr>
              <a:t> ?</a:t>
            </a:r>
            <a:endParaRPr lang="bg-BG" sz="1600"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528" y="1684421"/>
            <a:ext cx="3136292" cy="209086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7504" y="3019239"/>
            <a:ext cx="3480839" cy="2167059"/>
          </a:xfrm>
          <a:prstGeom prst="rect">
            <a:avLst/>
          </a:prstGeom>
        </p:spPr>
      </p:pic>
    </p:spTree>
    <p:extLst>
      <p:ext uri="{BB962C8B-B14F-4D97-AF65-F5344CB8AC3E}">
        <p14:creationId xmlns:p14="http://schemas.microsoft.com/office/powerpoint/2010/main" val="320987843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fltVal val="0"/>
                                          </p:val>
                                        </p:tav>
                                        <p:tav tm="100000">
                                          <p:val>
                                            <p:strVal val="#ppt_w"/>
                                          </p:val>
                                        </p:tav>
                                      </p:tavLst>
                                    </p:anim>
                                    <p:anim calcmode="lin" valueType="num">
                                      <p:cBhvr>
                                        <p:cTn id="26" dur="1000" fill="hold"/>
                                        <p:tgtEl>
                                          <p:spTgt spid="12"/>
                                        </p:tgtEl>
                                        <p:attrNameLst>
                                          <p:attrName>ppt_h</p:attrName>
                                        </p:attrNameLst>
                                      </p:cBhvr>
                                      <p:tavLst>
                                        <p:tav tm="0">
                                          <p:val>
                                            <p:fltVal val="0"/>
                                          </p:val>
                                        </p:tav>
                                        <p:tav tm="100000">
                                          <p:val>
                                            <p:strVal val="#ppt_h"/>
                                          </p:val>
                                        </p:tav>
                                      </p:tavLst>
                                    </p:anim>
                                    <p:anim calcmode="lin" valueType="num">
                                      <p:cBhvr>
                                        <p:cTn id="27" dur="1000" fill="hold"/>
                                        <p:tgtEl>
                                          <p:spTgt spid="12"/>
                                        </p:tgtEl>
                                        <p:attrNameLst>
                                          <p:attrName>style.rotation</p:attrName>
                                        </p:attrNameLst>
                                      </p:cBhvr>
                                      <p:tavLst>
                                        <p:tav tm="0">
                                          <p:val>
                                            <p:fltVal val="90"/>
                                          </p:val>
                                        </p:tav>
                                        <p:tav tm="100000">
                                          <p:val>
                                            <p:fltVal val="0"/>
                                          </p:val>
                                        </p:tav>
                                      </p:tavLst>
                                    </p:anim>
                                    <p:animEffect transition="in" filter="fade">
                                      <p:cBhvr>
                                        <p:cTn id="28" dur="1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heel(1)">
                                      <p:cBhvr>
                                        <p:cTn id="3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b="1" cap="none"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Roboto"/>
              </a:rPr>
              <a:t>#5) Counter racist fears and xenophobia</a:t>
            </a:r>
            <a:endParaRPr lang="bg-BG" sz="4000" b="1" cap="none"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3" name="Content Placeholder 2"/>
          <p:cNvSpPr>
            <a:spLocks noGrp="1"/>
          </p:cNvSpPr>
          <p:nvPr>
            <p:ph sz="quarter" idx="13"/>
          </p:nvPr>
        </p:nvSpPr>
        <p:spPr/>
        <p:txBody>
          <a:bodyPr>
            <a:normAutofit/>
          </a:bodyPr>
          <a:lstStyle/>
          <a:p>
            <a:r>
              <a:rPr lang="en-US" sz="1600" dirty="0">
                <a:solidFill>
                  <a:srgbClr val="1A1A1A"/>
                </a:solidFill>
                <a:latin typeface="Lora"/>
              </a:rPr>
              <a:t>Diseases can make anyone sick regardless of their origin or ethnicity. Yet because the virus originated in China, people of Chinese descent have faced a </a:t>
            </a:r>
            <a:r>
              <a:rPr lang="en-US" sz="1600" dirty="0">
                <a:latin typeface="Lora"/>
              </a:rPr>
              <a:t>wave of racism </a:t>
            </a:r>
            <a:r>
              <a:rPr lang="en-US" sz="1600" dirty="0">
                <a:solidFill>
                  <a:srgbClr val="1A1A1A"/>
                </a:solidFill>
                <a:latin typeface="Lora"/>
              </a:rPr>
              <a:t>. Help stop the fear and abuse by educating people and correcting racist comments or </a:t>
            </a:r>
            <a:r>
              <a:rPr lang="en-US" sz="1600" dirty="0" smtClean="0">
                <a:solidFill>
                  <a:srgbClr val="1A1A1A"/>
                </a:solidFill>
                <a:latin typeface="Lora"/>
              </a:rPr>
              <a:t>behavior </a:t>
            </a:r>
            <a:r>
              <a:rPr lang="en-US" sz="1600" dirty="0">
                <a:solidFill>
                  <a:srgbClr val="1A1A1A"/>
                </a:solidFill>
                <a:latin typeface="Lora"/>
              </a:rPr>
              <a:t>when you hear or see them.</a:t>
            </a:r>
            <a:endParaRPr lang="bg-BG" sz="1600" dirty="0"/>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881812" y="2063750"/>
            <a:ext cx="3311525" cy="3311525"/>
          </a:xfrm>
        </p:spPr>
      </p:pic>
    </p:spTree>
    <p:extLst>
      <p:ext uri="{BB962C8B-B14F-4D97-AF65-F5344CB8AC3E}">
        <p14:creationId xmlns:p14="http://schemas.microsoft.com/office/powerpoint/2010/main" val="4212896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627" y="300790"/>
            <a:ext cx="10396882" cy="1158140"/>
          </a:xfrm>
        </p:spPr>
        <p:txBody>
          <a:bodyPr>
            <a:normAutofit/>
          </a:bodyPr>
          <a:lstStyle/>
          <a:p>
            <a:pPr algn="ctr"/>
            <a:r>
              <a:rPr lang="en-US" sz="4000" b="1" cap="none"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Roboto"/>
              </a:rPr>
              <a:t>#6) Combat misinformation online</a:t>
            </a:r>
            <a:endParaRPr lang="bg-BG" sz="4000" b="1" cap="none"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16961" y="2286000"/>
            <a:ext cx="4169956" cy="2360195"/>
          </a:xfrm>
        </p:spPr>
      </p:pic>
      <p:sp>
        <p:nvSpPr>
          <p:cNvPr id="4" name="Content Placeholder 3"/>
          <p:cNvSpPr>
            <a:spLocks noGrp="1"/>
          </p:cNvSpPr>
          <p:nvPr>
            <p:ph sz="quarter" idx="14"/>
          </p:nvPr>
        </p:nvSpPr>
        <p:spPr>
          <a:xfrm>
            <a:off x="5993971" y="2183712"/>
            <a:ext cx="5086538" cy="3311189"/>
          </a:xfrm>
        </p:spPr>
        <p:txBody>
          <a:bodyPr/>
          <a:lstStyle/>
          <a:p>
            <a:r>
              <a:rPr lang="en-US" dirty="0">
                <a:latin typeface="Lora"/>
              </a:rPr>
              <a:t>Unfortunately, if not unexpected, misinformation on COVID-19 is floating around online. If you see it, report it to your platform and let anyone posting/sharing it know</a:t>
            </a:r>
            <a:endParaRPr lang="bg-BG" dirty="0"/>
          </a:p>
        </p:txBody>
      </p:sp>
    </p:spTree>
    <p:extLst>
      <p:ext uri="{BB962C8B-B14F-4D97-AF65-F5344CB8AC3E}">
        <p14:creationId xmlns:p14="http://schemas.microsoft.com/office/powerpoint/2010/main" val="37776033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80">
                                          <p:stCondLst>
                                            <p:cond delay="0"/>
                                          </p:stCondLst>
                                        </p:cTn>
                                        <p:tgtEl>
                                          <p:spTgt spid="4">
                                            <p:txEl>
                                              <p:pRg st="0" end="0"/>
                                            </p:txEl>
                                          </p:spTgt>
                                        </p:tgtEl>
                                      </p:cBhvr>
                                    </p:animEffect>
                                    <p:anim calcmode="lin" valueType="num">
                                      <p:cBhvr>
                                        <p:cTn id="13"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xEl>
                                              <p:pRg st="0" end="0"/>
                                            </p:txEl>
                                          </p:spTgt>
                                        </p:tgtEl>
                                      </p:cBhvr>
                                      <p:to x="100000" y="60000"/>
                                    </p:animScale>
                                    <p:animScale>
                                      <p:cBhvr>
                                        <p:cTn id="19" dur="166" decel="50000">
                                          <p:stCondLst>
                                            <p:cond delay="676"/>
                                          </p:stCondLst>
                                        </p:cTn>
                                        <p:tgtEl>
                                          <p:spTgt spid="4">
                                            <p:txEl>
                                              <p:pRg st="0" end="0"/>
                                            </p:txEl>
                                          </p:spTgt>
                                        </p:tgtEl>
                                      </p:cBhvr>
                                      <p:to x="100000" y="100000"/>
                                    </p:animScale>
                                    <p:animScale>
                                      <p:cBhvr>
                                        <p:cTn id="20" dur="26">
                                          <p:stCondLst>
                                            <p:cond delay="1312"/>
                                          </p:stCondLst>
                                        </p:cTn>
                                        <p:tgtEl>
                                          <p:spTgt spid="4">
                                            <p:txEl>
                                              <p:pRg st="0" end="0"/>
                                            </p:txEl>
                                          </p:spTgt>
                                        </p:tgtEl>
                                      </p:cBhvr>
                                      <p:to x="100000" y="80000"/>
                                    </p:animScale>
                                    <p:animScale>
                                      <p:cBhvr>
                                        <p:cTn id="21" dur="166" decel="50000">
                                          <p:stCondLst>
                                            <p:cond delay="1338"/>
                                          </p:stCondLst>
                                        </p:cTn>
                                        <p:tgtEl>
                                          <p:spTgt spid="4">
                                            <p:txEl>
                                              <p:pRg st="0" end="0"/>
                                            </p:txEl>
                                          </p:spTgt>
                                        </p:tgtEl>
                                      </p:cBhvr>
                                      <p:to x="100000" y="100000"/>
                                    </p:animScale>
                                    <p:animScale>
                                      <p:cBhvr>
                                        <p:cTn id="22" dur="26">
                                          <p:stCondLst>
                                            <p:cond delay="1642"/>
                                          </p:stCondLst>
                                        </p:cTn>
                                        <p:tgtEl>
                                          <p:spTgt spid="4">
                                            <p:txEl>
                                              <p:pRg st="0" end="0"/>
                                            </p:txEl>
                                          </p:spTgt>
                                        </p:tgtEl>
                                      </p:cBhvr>
                                      <p:to x="100000" y="90000"/>
                                    </p:animScale>
                                    <p:animScale>
                                      <p:cBhvr>
                                        <p:cTn id="23" dur="166" decel="50000">
                                          <p:stCondLst>
                                            <p:cond delay="1668"/>
                                          </p:stCondLst>
                                        </p:cTn>
                                        <p:tgtEl>
                                          <p:spTgt spid="4">
                                            <p:txEl>
                                              <p:pRg st="0" end="0"/>
                                            </p:txEl>
                                          </p:spTgt>
                                        </p:tgtEl>
                                      </p:cBhvr>
                                      <p:to x="100000" y="100000"/>
                                    </p:animScale>
                                    <p:animScale>
                                      <p:cBhvr>
                                        <p:cTn id="24" dur="26">
                                          <p:stCondLst>
                                            <p:cond delay="1808"/>
                                          </p:stCondLst>
                                        </p:cTn>
                                        <p:tgtEl>
                                          <p:spTgt spid="4">
                                            <p:txEl>
                                              <p:pRg st="0" end="0"/>
                                            </p:txEl>
                                          </p:spTgt>
                                        </p:tgtEl>
                                      </p:cBhvr>
                                      <p:to x="100000" y="95000"/>
                                    </p:animScale>
                                    <p:animScale>
                                      <p:cBhvr>
                                        <p:cTn id="25" dur="166" decel="50000">
                                          <p:stCondLst>
                                            <p:cond delay="1834"/>
                                          </p:stCondLst>
                                        </p:cTn>
                                        <p:tgtEl>
                                          <p:spTgt spid="4">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cap="none" dirty="0">
                <a:ln w="22225">
                  <a:solidFill>
                    <a:schemeClr val="accent2"/>
                  </a:solidFill>
                  <a:prstDash val="solid"/>
                </a:ln>
                <a:solidFill>
                  <a:schemeClr val="accent2">
                    <a:lumMod val="40000"/>
                    <a:lumOff val="60000"/>
                  </a:schemeClr>
                </a:solidFill>
                <a:latin typeface="Roboto"/>
              </a:rPr>
              <a:t>#7) A radical idea: rent payment relief for self-isolated people without paid sick leave?</a:t>
            </a:r>
            <a:endParaRPr lang="bg-BG" sz="3200" b="1" cap="none" dirty="0">
              <a:ln w="22225">
                <a:solidFill>
                  <a:schemeClr val="accent2"/>
                </a:solidFill>
                <a:prstDash val="solid"/>
              </a:ln>
              <a:solidFill>
                <a:schemeClr val="accent2">
                  <a:lumMod val="40000"/>
                  <a:lumOff val="60000"/>
                </a:schemeClr>
              </a:solidFill>
            </a:endParaRPr>
          </a:p>
        </p:txBody>
      </p:sp>
      <p:sp>
        <p:nvSpPr>
          <p:cNvPr id="3" name="Content Placeholder 2"/>
          <p:cNvSpPr>
            <a:spLocks noGrp="1"/>
          </p:cNvSpPr>
          <p:nvPr>
            <p:ph sz="quarter" idx="13"/>
          </p:nvPr>
        </p:nvSpPr>
        <p:spPr>
          <a:xfrm>
            <a:off x="685799" y="2063396"/>
            <a:ext cx="8157411" cy="3311189"/>
          </a:xfrm>
        </p:spPr>
        <p:txBody>
          <a:bodyPr>
            <a:normAutofit/>
          </a:bodyPr>
          <a:lstStyle/>
          <a:p>
            <a:r>
              <a:rPr lang="en-US" sz="1800" dirty="0">
                <a:solidFill>
                  <a:srgbClr val="1A1A1A"/>
                </a:solidFill>
                <a:latin typeface="Lora"/>
              </a:rPr>
              <a:t>If you’re a landlord and have the extra income, you could </a:t>
            </a:r>
            <a:r>
              <a:rPr lang="en-US" sz="1800" dirty="0" smtClean="0">
                <a:solidFill>
                  <a:srgbClr val="1A1A1A"/>
                </a:solidFill>
                <a:latin typeface="Lora"/>
              </a:rPr>
              <a:t>consider </a:t>
            </a:r>
            <a:r>
              <a:rPr lang="en-US" sz="1800" dirty="0">
                <a:solidFill>
                  <a:srgbClr val="1A1A1A"/>
                </a:solidFill>
                <a:latin typeface="Lora"/>
              </a:rPr>
              <a:t>freezing rent payments and ensuring no evictions occur for any tenants struggling financially due to the pandemic. What do you think?</a:t>
            </a:r>
            <a:endParaRPr lang="bg-BG" sz="1800" dirty="0"/>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71485" y="3517210"/>
            <a:ext cx="4743450" cy="1857375"/>
          </a:xfrm>
        </p:spPr>
      </p:pic>
    </p:spTree>
    <p:extLst>
      <p:ext uri="{BB962C8B-B14F-4D97-AF65-F5344CB8AC3E}">
        <p14:creationId xmlns:p14="http://schemas.microsoft.com/office/powerpoint/2010/main" val="385272581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heel(1)">
                                      <p:cBhvr>
                                        <p:cTn id="3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cap="none"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Roboto"/>
              </a:rPr>
              <a:t>#8) </a:t>
            </a:r>
            <a:r>
              <a:rPr lang="en-US" sz="2800" b="1" cap="none"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Roboto"/>
              </a:rPr>
              <a:t>Fundraise for people financially impacted by quarantine measures</a:t>
            </a:r>
            <a:endParaRPr lang="bg-BG" sz="2800" b="1" cap="none"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3" name="Content Placeholder 2"/>
          <p:cNvSpPr>
            <a:spLocks noGrp="1"/>
          </p:cNvSpPr>
          <p:nvPr>
            <p:ph sz="quarter" idx="13"/>
          </p:nvPr>
        </p:nvSpPr>
        <p:spPr/>
        <p:txBody>
          <a:bodyPr>
            <a:normAutofit/>
          </a:bodyPr>
          <a:lstStyle/>
          <a:p>
            <a:r>
              <a:rPr lang="en-US" sz="1600" dirty="0">
                <a:solidFill>
                  <a:srgbClr val="1A1A1A"/>
                </a:solidFill>
                <a:latin typeface="Lora"/>
              </a:rPr>
              <a:t>Fundraising platforms </a:t>
            </a:r>
            <a:r>
              <a:rPr lang="en-US" sz="1600" dirty="0" smtClean="0">
                <a:solidFill>
                  <a:srgbClr val="1A1A1A"/>
                </a:solidFill>
                <a:latin typeface="Lora"/>
              </a:rPr>
              <a:t>can </a:t>
            </a:r>
            <a:r>
              <a:rPr lang="en-US" sz="1600" dirty="0">
                <a:solidFill>
                  <a:srgbClr val="1A1A1A"/>
                </a:solidFill>
                <a:latin typeface="Lora"/>
              </a:rPr>
              <a:t>help you </a:t>
            </a:r>
            <a:r>
              <a:rPr lang="en-US" sz="1600" dirty="0" smtClean="0">
                <a:solidFill>
                  <a:srgbClr val="1A1A1A"/>
                </a:solidFill>
                <a:latin typeface="Lora"/>
              </a:rPr>
              <a:t>organize, </a:t>
            </a:r>
            <a:r>
              <a:rPr lang="en-US" sz="1600" dirty="0">
                <a:solidFill>
                  <a:srgbClr val="1A1A1A"/>
                </a:solidFill>
                <a:latin typeface="Lora"/>
              </a:rPr>
              <a:t>but word of mouth, email and text are also tried and true ways to do some grassroots fundraising in support of someone affected by things like missing work, paying for childcare because of school closures, or extra medical costs.</a:t>
            </a:r>
            <a:endParaRPr lang="bg-BG" sz="1600" dirty="0"/>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632575" y="2466474"/>
            <a:ext cx="4132624" cy="2324601"/>
          </a:xfrm>
        </p:spPr>
      </p:pic>
    </p:spTree>
    <p:extLst>
      <p:ext uri="{BB962C8B-B14F-4D97-AF65-F5344CB8AC3E}">
        <p14:creationId xmlns:p14="http://schemas.microsoft.com/office/powerpoint/2010/main" val="3318514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xmlns=""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Main Event</Template>
  <TotalTime>131</TotalTime>
  <Words>560</Words>
  <Application>Microsoft Office PowerPoint</Application>
  <PresentationFormat>По избор</PresentationFormat>
  <Paragraphs>27</Paragraphs>
  <Slides>12</Slides>
  <Notes>0</Notes>
  <HiddenSlides>0</HiddenSlides>
  <MMClips>0</MMClips>
  <ScaleCrop>false</ScaleCrop>
  <HeadingPairs>
    <vt:vector size="4" baseType="variant">
      <vt:variant>
        <vt:lpstr>Тема</vt:lpstr>
      </vt:variant>
      <vt:variant>
        <vt:i4>1</vt:i4>
      </vt:variant>
      <vt:variant>
        <vt:lpstr>Заглавия на слайдовете</vt:lpstr>
      </vt:variant>
      <vt:variant>
        <vt:i4>12</vt:i4>
      </vt:variant>
    </vt:vector>
  </HeadingPairs>
  <TitlesOfParts>
    <vt:vector size="13" baseType="lpstr">
      <vt:lpstr>Main Event</vt:lpstr>
      <vt:lpstr>10 simple ways to care for each other during the COVID-19</vt:lpstr>
      <vt:lpstr>#1) Look after yourself, to look after us all – flatten the curve!</vt:lpstr>
      <vt:lpstr>#2) Check in on elderly neighbors</vt:lpstr>
      <vt:lpstr>#3) Reach out to people in self isolation </vt:lpstr>
      <vt:lpstr>#4) Volunteer your time.</vt:lpstr>
      <vt:lpstr>#5) Counter racist fears and xenophobia</vt:lpstr>
      <vt:lpstr>#6) Combat misinformation online</vt:lpstr>
      <vt:lpstr>#7) A radical idea: rent payment relief for self-isolated people without paid sick leave?</vt:lpstr>
      <vt:lpstr>#8) Fundraise for people financially impacted by quarantine measures</vt:lpstr>
      <vt:lpstr>#9) Make social distancing fun with video chat</vt:lpstr>
      <vt:lpstr>#10) Share positive news and acts of kindness with your community</vt:lpstr>
      <vt:lpstr>Thank you for your  attention!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simple ways to care for each other during the COVID-19</dc:title>
  <dc:creator>PC</dc:creator>
  <cp:lastModifiedBy>Win7</cp:lastModifiedBy>
  <cp:revision>17</cp:revision>
  <dcterms:created xsi:type="dcterms:W3CDTF">2020-04-15T11:25:06Z</dcterms:created>
  <dcterms:modified xsi:type="dcterms:W3CDTF">2020-10-01T11:12:49Z</dcterms:modified>
</cp:coreProperties>
</file>