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50"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bg-BG"/>
              <a:t>Редакт. стил загл. образец</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10/1/2020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bg-BG"/>
              <a:t>Редакт. стил загл. образец</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10/1/2020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bg-BG"/>
              <a:t>Редакт. стил загл. образец</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bg-BG"/>
              <a:t>Редакт. стил загл. образец</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bg-BG"/>
              <a:t>Редакт. стил загл. образец</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bg-BG"/>
              <a:t>Редакт. стил загл. образец</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10/1/2020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240A9E8B-6212-DE46-BBB5-7E7572B81D13}"/>
              </a:ext>
            </a:extLst>
          </p:cNvPr>
          <p:cNvSpPr>
            <a:spLocks noGrp="1"/>
          </p:cNvSpPr>
          <p:nvPr>
            <p:ph type="ctrTitle"/>
          </p:nvPr>
        </p:nvSpPr>
        <p:spPr>
          <a:xfrm>
            <a:off x="581191" y="1020431"/>
            <a:ext cx="10993549" cy="1189369"/>
          </a:xfrm>
        </p:spPr>
        <p:txBody>
          <a:bodyPr>
            <a:normAutofit/>
          </a:bodyPr>
          <a:lstStyle/>
          <a:p>
            <a:pPr algn="ctr"/>
            <a:r>
              <a:rPr lang="bg-BG" sz="6600" b="1" dirty="0"/>
              <a:t>European culture </a:t>
            </a:r>
          </a:p>
        </p:txBody>
      </p:sp>
      <p:sp>
        <p:nvSpPr>
          <p:cNvPr id="3" name="Подзаглавие 2">
            <a:extLst>
              <a:ext uri="{FF2B5EF4-FFF2-40B4-BE49-F238E27FC236}">
                <a16:creationId xmlns:a16="http://schemas.microsoft.com/office/drawing/2014/main" xmlns="" id="{1E11B41D-D611-D149-9D5F-B387AD43322E}"/>
              </a:ext>
            </a:extLst>
          </p:cNvPr>
          <p:cNvSpPr>
            <a:spLocks noGrp="1"/>
          </p:cNvSpPr>
          <p:nvPr>
            <p:ph type="subTitle" idx="1"/>
          </p:nvPr>
        </p:nvSpPr>
        <p:spPr>
          <a:xfrm>
            <a:off x="581194" y="4419600"/>
            <a:ext cx="10993546" cy="1600200"/>
          </a:xfrm>
        </p:spPr>
        <p:txBody>
          <a:bodyPr>
            <a:normAutofit lnSpcReduction="10000"/>
          </a:bodyPr>
          <a:lstStyle/>
          <a:p>
            <a:pPr algn="r"/>
            <a:r>
              <a:rPr lang="bg-BG" sz="2400" b="1" dirty="0" smtClean="0">
                <a:solidFill>
                  <a:schemeClr val="bg1"/>
                </a:solidFill>
              </a:rPr>
              <a:t> </a:t>
            </a:r>
            <a:r>
              <a:rPr lang="bg-BG" sz="3200" b="1" dirty="0">
                <a:solidFill>
                  <a:schemeClr val="bg1"/>
                </a:solidFill>
              </a:rPr>
              <a:t>Hristiyan </a:t>
            </a:r>
            <a:r>
              <a:rPr lang="en-US" sz="3200" b="1" dirty="0" smtClean="0">
                <a:solidFill>
                  <a:schemeClr val="bg1"/>
                </a:solidFill>
              </a:rPr>
              <a:t> </a:t>
            </a:r>
            <a:r>
              <a:rPr lang="bg-BG" sz="3200" b="1" dirty="0" smtClean="0">
                <a:solidFill>
                  <a:schemeClr val="bg1"/>
                </a:solidFill>
              </a:rPr>
              <a:t>Hristov </a:t>
            </a:r>
            <a:r>
              <a:rPr lang="en-US" sz="3200" b="1" dirty="0" smtClean="0">
                <a:solidFill>
                  <a:schemeClr val="bg1"/>
                </a:solidFill>
              </a:rPr>
              <a:t> </a:t>
            </a:r>
            <a:r>
              <a:rPr lang="en-US" sz="2400" b="1" dirty="0" smtClean="0">
                <a:solidFill>
                  <a:schemeClr val="bg1"/>
                </a:solidFill>
              </a:rPr>
              <a:t>- 9-th  grade</a:t>
            </a:r>
          </a:p>
          <a:p>
            <a:pPr algn="r"/>
            <a:r>
              <a:rPr lang="en-US" sz="2400" b="1" dirty="0" smtClean="0">
                <a:solidFill>
                  <a:schemeClr val="bg1"/>
                </a:solidFill>
              </a:rPr>
              <a:t>Foreign  Language  school</a:t>
            </a:r>
          </a:p>
          <a:p>
            <a:pPr algn="r"/>
            <a:r>
              <a:rPr lang="en-US" sz="2400" b="1" dirty="0" smtClean="0">
                <a:solidFill>
                  <a:schemeClr val="bg1"/>
                </a:solidFill>
              </a:rPr>
              <a:t>Pleven,  </a:t>
            </a:r>
            <a:r>
              <a:rPr lang="en-US" sz="2400" b="1" dirty="0" err="1" smtClean="0">
                <a:solidFill>
                  <a:schemeClr val="bg1"/>
                </a:solidFill>
              </a:rPr>
              <a:t>bulgaria</a:t>
            </a:r>
            <a:endParaRPr lang="bg-BG" sz="2400" b="1" dirty="0">
              <a:solidFill>
                <a:schemeClr val="bg1"/>
              </a:solidFill>
            </a:endParaRPr>
          </a:p>
        </p:txBody>
      </p:sp>
      <p:pic>
        <p:nvPicPr>
          <p:cNvPr id="4" name="Картина 8">
            <a:extLst>
              <a:ext uri="{FF2B5EF4-FFF2-40B4-BE49-F238E27FC236}">
                <a16:creationId xmlns:a16="http://schemas.microsoft.com/office/drawing/2014/main" xmlns="" id="{E01CA134-F9A6-9745-A4E6-5FCD29FE2B77}"/>
              </a:ext>
            </a:extLst>
          </p:cNvPr>
          <p:cNvPicPr>
            <a:picLocks noChangeAspect="1"/>
          </p:cNvPicPr>
          <p:nvPr/>
        </p:nvPicPr>
        <p:blipFill>
          <a:blip r:embed="rId2"/>
          <a:stretch>
            <a:fillRect/>
          </a:stretch>
        </p:blipFill>
        <p:spPr>
          <a:xfrm>
            <a:off x="457200" y="3048658"/>
            <a:ext cx="3505200" cy="33771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Картина 4" descr="G:\GISE - втора година\logosbeneficaireserasmusleft_e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0"/>
            <a:ext cx="5760720" cy="1264920"/>
          </a:xfrm>
          <a:prstGeom prst="rect">
            <a:avLst/>
          </a:prstGeom>
          <a:noFill/>
          <a:ln>
            <a:noFill/>
          </a:ln>
        </p:spPr>
      </p:pic>
      <p:pic>
        <p:nvPicPr>
          <p:cNvPr id="6" name="Obraz 5" descr="Bez tytułu.png"/>
          <p:cNvPicPr/>
          <p:nvPr/>
        </p:nvPicPr>
        <p:blipFill>
          <a:blip r:embed="rId4" cstate="print">
            <a:extLst>
              <a:ext uri="{28A0092B-C50C-407E-A947-70E740481C1C}">
                <a14:useLocalDpi xmlns:a14="http://schemas.microsoft.com/office/drawing/2010/main" val="0"/>
              </a:ext>
            </a:extLst>
          </a:blip>
          <a:srcRect t="-3847" r="33878" b="-10255"/>
          <a:stretch>
            <a:fillRect/>
          </a:stretch>
        </p:blipFill>
        <p:spPr bwMode="auto">
          <a:xfrm>
            <a:off x="376237" y="152400"/>
            <a:ext cx="1676400" cy="1371600"/>
          </a:xfrm>
          <a:prstGeom prst="rect">
            <a:avLst/>
          </a:prstGeom>
          <a:noFill/>
        </p:spPr>
      </p:pic>
    </p:spTree>
    <p:extLst>
      <p:ext uri="{BB962C8B-B14F-4D97-AF65-F5344CB8AC3E}">
        <p14:creationId xmlns:p14="http://schemas.microsoft.com/office/powerpoint/2010/main" val="1463879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661C2BB0-79B0-5548-AE5A-64E3675D57F8}"/>
              </a:ext>
            </a:extLst>
          </p:cNvPr>
          <p:cNvSpPr>
            <a:spLocks noGrp="1"/>
          </p:cNvSpPr>
          <p:nvPr>
            <p:ph type="title"/>
          </p:nvPr>
        </p:nvSpPr>
        <p:spPr/>
        <p:txBody>
          <a:bodyPr/>
          <a:lstStyle/>
          <a:p>
            <a:r>
              <a:rPr lang="bg-BG"/>
              <a:t>What is the culture of the Europe? </a:t>
            </a:r>
          </a:p>
        </p:txBody>
      </p:sp>
      <p:sp>
        <p:nvSpPr>
          <p:cNvPr id="4" name="Текстово поле 3">
            <a:extLst>
              <a:ext uri="{FF2B5EF4-FFF2-40B4-BE49-F238E27FC236}">
                <a16:creationId xmlns:a16="http://schemas.microsoft.com/office/drawing/2014/main" xmlns="" id="{911C1EB7-0F02-3C4C-8A59-AB8A04E466E7}"/>
              </a:ext>
            </a:extLst>
          </p:cNvPr>
          <p:cNvSpPr txBox="1"/>
          <p:nvPr/>
        </p:nvSpPr>
        <p:spPr>
          <a:xfrm>
            <a:off x="575894" y="2533276"/>
            <a:ext cx="6210521" cy="3108543"/>
          </a:xfrm>
          <a:prstGeom prst="rect">
            <a:avLst/>
          </a:prstGeom>
          <a:noFill/>
        </p:spPr>
        <p:txBody>
          <a:bodyPr wrap="square" rtlCol="0">
            <a:spAutoFit/>
          </a:bodyPr>
          <a:lstStyle/>
          <a:p>
            <a:pPr algn="l"/>
            <a:r>
              <a:rPr lang="bg-BG" sz="2800"/>
              <a:t>The culture of Europe is rooted in the art, architecture, film, different types of music, economic, literature, and philosophy that originated from the continent of Europe. European culture is largely rooted in what is often referred to as its „common cultural heritage“.</a:t>
            </a:r>
          </a:p>
        </p:txBody>
      </p:sp>
      <p:pic>
        <p:nvPicPr>
          <p:cNvPr id="5" name="Картина 5">
            <a:extLst>
              <a:ext uri="{FF2B5EF4-FFF2-40B4-BE49-F238E27FC236}">
                <a16:creationId xmlns:a16="http://schemas.microsoft.com/office/drawing/2014/main" xmlns="" id="{44B39013-46C1-8A47-AF4A-AD0E2E8AFEBE}"/>
              </a:ext>
            </a:extLst>
          </p:cNvPr>
          <p:cNvPicPr>
            <a:picLocks noChangeAspect="1"/>
          </p:cNvPicPr>
          <p:nvPr/>
        </p:nvPicPr>
        <p:blipFill>
          <a:blip r:embed="rId2"/>
          <a:stretch>
            <a:fillRect/>
          </a:stretch>
        </p:blipFill>
        <p:spPr>
          <a:xfrm>
            <a:off x="7533073" y="1779470"/>
            <a:ext cx="3098089" cy="46161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3526169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60DCB696-07D0-9345-9B24-771F23E2FC68}"/>
              </a:ext>
            </a:extLst>
          </p:cNvPr>
          <p:cNvSpPr>
            <a:spLocks noGrp="1"/>
          </p:cNvSpPr>
          <p:nvPr>
            <p:ph type="title"/>
          </p:nvPr>
        </p:nvSpPr>
        <p:spPr/>
        <p:txBody>
          <a:bodyPr/>
          <a:lstStyle/>
          <a:p>
            <a:r>
              <a:rPr lang="bg-BG"/>
              <a:t>How many cultures are there in Europe?</a:t>
            </a:r>
          </a:p>
        </p:txBody>
      </p:sp>
      <p:sp>
        <p:nvSpPr>
          <p:cNvPr id="3" name="Текстово поле 2">
            <a:extLst>
              <a:ext uri="{FF2B5EF4-FFF2-40B4-BE49-F238E27FC236}">
                <a16:creationId xmlns:a16="http://schemas.microsoft.com/office/drawing/2014/main" xmlns="" id="{C3D894FE-717A-B248-A152-224CC6038DAA}"/>
              </a:ext>
            </a:extLst>
          </p:cNvPr>
          <p:cNvSpPr txBox="1"/>
          <p:nvPr/>
        </p:nvSpPr>
        <p:spPr>
          <a:xfrm>
            <a:off x="575894" y="2487796"/>
            <a:ext cx="5597876" cy="2246769"/>
          </a:xfrm>
          <a:prstGeom prst="rect">
            <a:avLst/>
          </a:prstGeom>
          <a:noFill/>
        </p:spPr>
        <p:txBody>
          <a:bodyPr wrap="square" rtlCol="0">
            <a:spAutoFit/>
          </a:bodyPr>
          <a:lstStyle/>
          <a:p>
            <a:pPr algn="l"/>
            <a:r>
              <a:rPr lang="bg-BG" sz="2800"/>
              <a:t>There are some 160 culturally distinct groups in Europe, including a number of groups in the Caucasus region that have affinities with both Asia and Europe.</a:t>
            </a:r>
          </a:p>
        </p:txBody>
      </p:sp>
      <p:pic>
        <p:nvPicPr>
          <p:cNvPr id="4" name="Картина 4">
            <a:extLst>
              <a:ext uri="{FF2B5EF4-FFF2-40B4-BE49-F238E27FC236}">
                <a16:creationId xmlns:a16="http://schemas.microsoft.com/office/drawing/2014/main" xmlns="" id="{C63A270D-A7AB-9E43-B246-EB5C8BE09941}"/>
              </a:ext>
            </a:extLst>
          </p:cNvPr>
          <p:cNvPicPr>
            <a:picLocks noChangeAspect="1"/>
          </p:cNvPicPr>
          <p:nvPr/>
        </p:nvPicPr>
        <p:blipFill>
          <a:blip r:embed="rId2"/>
          <a:stretch>
            <a:fillRect/>
          </a:stretch>
        </p:blipFill>
        <p:spPr>
          <a:xfrm>
            <a:off x="6371345" y="2021944"/>
            <a:ext cx="3262769" cy="2172620"/>
          </a:xfrm>
          <a:prstGeom prst="roundRect">
            <a:avLst/>
          </a:prstGeom>
          <a:ln w="88900" cap="sq">
            <a:solidFill>
              <a:srgbClr val="FFFFFF"/>
            </a:solidFill>
            <a:miter lim="800000"/>
          </a:ln>
          <a:effectLst>
            <a:outerShdw blurRad="254000" algn="tl" rotWithShape="0">
              <a:srgbClr val="000000">
                <a:alpha val="43000"/>
              </a:srgbClr>
            </a:outerShdw>
          </a:effectLst>
        </p:spPr>
      </p:pic>
      <p:pic>
        <p:nvPicPr>
          <p:cNvPr id="6" name="Картина 6">
            <a:extLst>
              <a:ext uri="{FF2B5EF4-FFF2-40B4-BE49-F238E27FC236}">
                <a16:creationId xmlns:a16="http://schemas.microsoft.com/office/drawing/2014/main" xmlns="" id="{DFF147B3-BF83-924C-A2F7-DBEAD34FCA2F}"/>
              </a:ext>
            </a:extLst>
          </p:cNvPr>
          <p:cNvPicPr>
            <a:picLocks noChangeAspect="1"/>
          </p:cNvPicPr>
          <p:nvPr/>
        </p:nvPicPr>
        <p:blipFill>
          <a:blip r:embed="rId3"/>
          <a:stretch>
            <a:fillRect/>
          </a:stretch>
        </p:blipFill>
        <p:spPr>
          <a:xfrm>
            <a:off x="7847050" y="4390405"/>
            <a:ext cx="3574128" cy="2359482"/>
          </a:xfrm>
          <a:prstGeom prst="roundRect">
            <a:avLst>
              <a:gd name="adj" fmla="val 1781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01118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4"/>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8452F27B-518A-5C40-8F9F-72C1706319A2}"/>
              </a:ext>
            </a:extLst>
          </p:cNvPr>
          <p:cNvSpPr>
            <a:spLocks noGrp="1"/>
          </p:cNvSpPr>
          <p:nvPr>
            <p:ph type="title"/>
          </p:nvPr>
        </p:nvSpPr>
        <p:spPr/>
        <p:txBody>
          <a:bodyPr/>
          <a:lstStyle/>
          <a:p>
            <a:r>
              <a:rPr lang="bg-BG"/>
              <a:t>What is Europe best known for?</a:t>
            </a:r>
          </a:p>
        </p:txBody>
      </p:sp>
      <p:sp>
        <p:nvSpPr>
          <p:cNvPr id="3" name="Текстово поле 2">
            <a:extLst>
              <a:ext uri="{FF2B5EF4-FFF2-40B4-BE49-F238E27FC236}">
                <a16:creationId xmlns:a16="http://schemas.microsoft.com/office/drawing/2014/main" xmlns="" id="{85711FBE-62ED-1844-BB5D-812952EE5032}"/>
              </a:ext>
            </a:extLst>
          </p:cNvPr>
          <p:cNvSpPr txBox="1"/>
          <p:nvPr/>
        </p:nvSpPr>
        <p:spPr>
          <a:xfrm>
            <a:off x="575893" y="2727197"/>
            <a:ext cx="5214185" cy="1815882"/>
          </a:xfrm>
          <a:prstGeom prst="rect">
            <a:avLst/>
          </a:prstGeom>
          <a:noFill/>
        </p:spPr>
        <p:txBody>
          <a:bodyPr wrap="square" rtlCol="0">
            <a:spAutoFit/>
          </a:bodyPr>
          <a:lstStyle/>
          <a:p>
            <a:pPr algn="l"/>
            <a:r>
              <a:rPr lang="bg-BG" sz="2800"/>
              <a:t>Europe is famous or many reasons like notable buildings like the Eiffel tower in France, The leening tower of pisa in italy etc.</a:t>
            </a:r>
          </a:p>
        </p:txBody>
      </p:sp>
      <p:pic>
        <p:nvPicPr>
          <p:cNvPr id="4" name="Картина 4">
            <a:extLst>
              <a:ext uri="{FF2B5EF4-FFF2-40B4-BE49-F238E27FC236}">
                <a16:creationId xmlns:a16="http://schemas.microsoft.com/office/drawing/2014/main" xmlns="" id="{21F9C7D2-7DB9-A54B-AEF0-02B8DE341E19}"/>
              </a:ext>
            </a:extLst>
          </p:cNvPr>
          <p:cNvPicPr>
            <a:picLocks noChangeAspect="1"/>
          </p:cNvPicPr>
          <p:nvPr/>
        </p:nvPicPr>
        <p:blipFill>
          <a:blip r:embed="rId2"/>
          <a:stretch>
            <a:fillRect/>
          </a:stretch>
        </p:blipFill>
        <p:spPr>
          <a:xfrm rot="784286">
            <a:off x="5939837" y="2724290"/>
            <a:ext cx="2540022" cy="33910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Картина 6">
            <a:extLst>
              <a:ext uri="{FF2B5EF4-FFF2-40B4-BE49-F238E27FC236}">
                <a16:creationId xmlns:a16="http://schemas.microsoft.com/office/drawing/2014/main" xmlns="" id="{2F030EF6-A453-A244-9C06-6ADDEC349756}"/>
              </a:ext>
            </a:extLst>
          </p:cNvPr>
          <p:cNvPicPr>
            <a:picLocks noChangeAspect="1"/>
          </p:cNvPicPr>
          <p:nvPr/>
        </p:nvPicPr>
        <p:blipFill>
          <a:blip r:embed="rId3"/>
          <a:stretch>
            <a:fillRect/>
          </a:stretch>
        </p:blipFill>
        <p:spPr>
          <a:xfrm>
            <a:off x="9050944" y="2288353"/>
            <a:ext cx="2618749" cy="3500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638591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4"/>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4BE902CE-B427-5E4A-A1F7-D2462C13B48B}"/>
              </a:ext>
            </a:extLst>
          </p:cNvPr>
          <p:cNvSpPr>
            <a:spLocks noGrp="1"/>
          </p:cNvSpPr>
          <p:nvPr>
            <p:ph type="title"/>
          </p:nvPr>
        </p:nvSpPr>
        <p:spPr/>
        <p:txBody>
          <a:bodyPr/>
          <a:lstStyle/>
          <a:p>
            <a:r>
              <a:rPr lang="bg-BG"/>
              <a:t>What are some European traditions?</a:t>
            </a:r>
          </a:p>
        </p:txBody>
      </p:sp>
      <p:sp>
        <p:nvSpPr>
          <p:cNvPr id="3" name="Текстово поле 2">
            <a:extLst>
              <a:ext uri="{FF2B5EF4-FFF2-40B4-BE49-F238E27FC236}">
                <a16:creationId xmlns:a16="http://schemas.microsoft.com/office/drawing/2014/main" xmlns="" id="{B5F118C8-4D60-0E4A-B81C-E964AA17F118}"/>
              </a:ext>
            </a:extLst>
          </p:cNvPr>
          <p:cNvSpPr txBox="1"/>
          <p:nvPr/>
        </p:nvSpPr>
        <p:spPr>
          <a:xfrm>
            <a:off x="432763" y="2575897"/>
            <a:ext cx="11315878" cy="2677656"/>
          </a:xfrm>
          <a:prstGeom prst="rect">
            <a:avLst/>
          </a:prstGeom>
          <a:noFill/>
        </p:spPr>
        <p:txBody>
          <a:bodyPr wrap="square" rtlCol="0">
            <a:spAutoFit/>
          </a:bodyPr>
          <a:lstStyle/>
          <a:p>
            <a:pPr algn="l"/>
            <a:r>
              <a:rPr lang="bg-BG" sz="2800" b="1"/>
              <a:t>Strange European Traditions</a:t>
            </a:r>
            <a:r>
              <a:rPr lang="bg-BG" sz="2800"/>
              <a:t>
Mud Olympics. In Germany, they host the Mud Olympics- it‘s been running since 1978!
Bath Tub Racing! In Dinant, Belguim, they race bathtubs down a river every year on the 15th August. ...
Wife Carrying competition. ...</a:t>
            </a:r>
          </a:p>
        </p:txBody>
      </p:sp>
    </p:spTree>
    <p:extLst>
      <p:ext uri="{BB962C8B-B14F-4D97-AF65-F5344CB8AC3E}">
        <p14:creationId xmlns:p14="http://schemas.microsoft.com/office/powerpoint/2010/main" val="11389247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3">
            <a:extLst>
              <a:ext uri="{FF2B5EF4-FFF2-40B4-BE49-F238E27FC236}">
                <a16:creationId xmlns:a16="http://schemas.microsoft.com/office/drawing/2014/main" xmlns="" id="{3BCD2786-4AD0-C344-9E9C-81B2E7F6C1CC}"/>
              </a:ext>
            </a:extLst>
          </p:cNvPr>
          <p:cNvPicPr>
            <a:picLocks noChangeAspect="1"/>
          </p:cNvPicPr>
          <p:nvPr/>
        </p:nvPicPr>
        <p:blipFill>
          <a:blip r:embed="rId2"/>
          <a:stretch>
            <a:fillRect/>
          </a:stretch>
        </p:blipFill>
        <p:spPr>
          <a:xfrm>
            <a:off x="623680" y="1012760"/>
            <a:ext cx="3628785" cy="2416240"/>
          </a:xfrm>
          <a:prstGeom prst="roundRect">
            <a:avLst/>
          </a:prstGeom>
          <a:ln w="88900" cap="sq">
            <a:solidFill>
              <a:srgbClr val="FFFFFF"/>
            </a:solidFill>
            <a:miter lim="800000"/>
          </a:ln>
          <a:effectLst>
            <a:outerShdw blurRad="254000" algn="tl" rotWithShape="0">
              <a:srgbClr val="000000">
                <a:alpha val="43000"/>
              </a:srgbClr>
            </a:outerShdw>
          </a:effectLst>
        </p:spPr>
      </p:pic>
      <p:pic>
        <p:nvPicPr>
          <p:cNvPr id="5" name="Картина 5">
            <a:extLst>
              <a:ext uri="{FF2B5EF4-FFF2-40B4-BE49-F238E27FC236}">
                <a16:creationId xmlns:a16="http://schemas.microsoft.com/office/drawing/2014/main" xmlns="" id="{CA579842-0494-2847-B085-C71B6C446A49}"/>
              </a:ext>
            </a:extLst>
          </p:cNvPr>
          <p:cNvPicPr>
            <a:picLocks noChangeAspect="1"/>
          </p:cNvPicPr>
          <p:nvPr/>
        </p:nvPicPr>
        <p:blipFill>
          <a:blip r:embed="rId3"/>
          <a:stretch>
            <a:fillRect/>
          </a:stretch>
        </p:blipFill>
        <p:spPr>
          <a:xfrm>
            <a:off x="1971612" y="3716672"/>
            <a:ext cx="3836085" cy="29150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Картина 7">
            <a:extLst>
              <a:ext uri="{FF2B5EF4-FFF2-40B4-BE49-F238E27FC236}">
                <a16:creationId xmlns:a16="http://schemas.microsoft.com/office/drawing/2014/main" xmlns="" id="{A91B27B7-42F6-6A4F-B55F-FE44DB6561CC}"/>
              </a:ext>
            </a:extLst>
          </p:cNvPr>
          <p:cNvPicPr>
            <a:picLocks noChangeAspect="1"/>
          </p:cNvPicPr>
          <p:nvPr/>
        </p:nvPicPr>
        <p:blipFill>
          <a:blip r:embed="rId4"/>
          <a:stretch>
            <a:fillRect/>
          </a:stretch>
        </p:blipFill>
        <p:spPr>
          <a:xfrm>
            <a:off x="5615495" y="706090"/>
            <a:ext cx="3926255" cy="2617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Картина 9">
            <a:extLst>
              <a:ext uri="{FF2B5EF4-FFF2-40B4-BE49-F238E27FC236}">
                <a16:creationId xmlns:a16="http://schemas.microsoft.com/office/drawing/2014/main" xmlns="" id="{9FB3A728-3EA2-7542-84C4-80CB72C46B3D}"/>
              </a:ext>
            </a:extLst>
          </p:cNvPr>
          <p:cNvPicPr>
            <a:picLocks noChangeAspect="1"/>
          </p:cNvPicPr>
          <p:nvPr/>
        </p:nvPicPr>
        <p:blipFill>
          <a:blip r:embed="rId5"/>
          <a:stretch>
            <a:fillRect/>
          </a:stretch>
        </p:blipFill>
        <p:spPr>
          <a:xfrm flipH="1">
            <a:off x="7732235" y="3630507"/>
            <a:ext cx="3836085" cy="26175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43886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6">
            <a:extLst>
              <a:ext uri="{FF2B5EF4-FFF2-40B4-BE49-F238E27FC236}">
                <a16:creationId xmlns:a16="http://schemas.microsoft.com/office/drawing/2014/main" xmlns="" id="{80DA7309-AC2F-DD4C-9B1E-2DF45F699D98}"/>
              </a:ext>
            </a:extLst>
          </p:cNvPr>
          <p:cNvPicPr>
            <a:picLocks noChangeAspect="1"/>
          </p:cNvPicPr>
          <p:nvPr/>
        </p:nvPicPr>
        <p:blipFill>
          <a:blip r:embed="rId2"/>
          <a:stretch>
            <a:fillRect/>
          </a:stretch>
        </p:blipFill>
        <p:spPr>
          <a:xfrm>
            <a:off x="6096000" y="3754814"/>
            <a:ext cx="2784885" cy="3000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Заглавие 1">
            <a:extLst>
              <a:ext uri="{FF2B5EF4-FFF2-40B4-BE49-F238E27FC236}">
                <a16:creationId xmlns:a16="http://schemas.microsoft.com/office/drawing/2014/main" xmlns="" id="{D0F416D1-5724-E148-8571-63FE840D9A36}"/>
              </a:ext>
            </a:extLst>
          </p:cNvPr>
          <p:cNvSpPr>
            <a:spLocks noGrp="1"/>
          </p:cNvSpPr>
          <p:nvPr>
            <p:ph type="title"/>
          </p:nvPr>
        </p:nvSpPr>
        <p:spPr/>
        <p:txBody>
          <a:bodyPr/>
          <a:lstStyle/>
          <a:p>
            <a:r>
              <a:rPr lang="bg-BG"/>
              <a:t>What is the most common food in Europe?</a:t>
            </a:r>
          </a:p>
        </p:txBody>
      </p:sp>
      <p:sp>
        <p:nvSpPr>
          <p:cNvPr id="3" name="Текстово поле 2">
            <a:extLst>
              <a:ext uri="{FF2B5EF4-FFF2-40B4-BE49-F238E27FC236}">
                <a16:creationId xmlns:a16="http://schemas.microsoft.com/office/drawing/2014/main" xmlns="" id="{517D83D8-7CC0-0649-B696-BAFFD68C458D}"/>
              </a:ext>
            </a:extLst>
          </p:cNvPr>
          <p:cNvSpPr txBox="1"/>
          <p:nvPr/>
        </p:nvSpPr>
        <p:spPr>
          <a:xfrm rot="10800000" flipV="1">
            <a:off x="407628" y="2418923"/>
            <a:ext cx="7700083" cy="3108543"/>
          </a:xfrm>
          <a:prstGeom prst="rect">
            <a:avLst/>
          </a:prstGeom>
          <a:noFill/>
        </p:spPr>
        <p:txBody>
          <a:bodyPr wrap="square" rtlCol="0">
            <a:spAutoFit/>
          </a:bodyPr>
          <a:lstStyle/>
          <a:p>
            <a:pPr algn="l"/>
            <a:r>
              <a:rPr lang="bg-BG" sz="2800" b="1"/>
              <a:t>Foods You Must Eat In Europe</a:t>
            </a:r>
            <a:r>
              <a:rPr lang="bg-BG" sz="2800"/>
              <a:t>.
Arancini in Italy. Though not as popular as pasta and pizza in Italy, these little fried rice balls are seriously to die for. ...
Pierogi in Poland. ...
Waffles in Belgium. ...
Cheese fondue in Switzerland. ...</a:t>
            </a:r>
          </a:p>
        </p:txBody>
      </p:sp>
      <p:pic>
        <p:nvPicPr>
          <p:cNvPr id="4" name="Картина 4">
            <a:extLst>
              <a:ext uri="{FF2B5EF4-FFF2-40B4-BE49-F238E27FC236}">
                <a16:creationId xmlns:a16="http://schemas.microsoft.com/office/drawing/2014/main" xmlns="" id="{68A9641C-AD54-E142-94A6-3DA583F95DF0}"/>
              </a:ext>
            </a:extLst>
          </p:cNvPr>
          <p:cNvPicPr>
            <a:picLocks noChangeAspect="1"/>
          </p:cNvPicPr>
          <p:nvPr/>
        </p:nvPicPr>
        <p:blipFill>
          <a:blip r:embed="rId3"/>
          <a:stretch>
            <a:fillRect/>
          </a:stretch>
        </p:blipFill>
        <p:spPr>
          <a:xfrm>
            <a:off x="9323061" y="2127212"/>
            <a:ext cx="2461311" cy="36919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903164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D4BDBDCB-F5B7-8A46-95FD-4DF87E8530A0}"/>
              </a:ext>
            </a:extLst>
          </p:cNvPr>
          <p:cNvSpPr>
            <a:spLocks noGrp="1"/>
          </p:cNvSpPr>
          <p:nvPr>
            <p:ph type="title"/>
          </p:nvPr>
        </p:nvSpPr>
        <p:spPr>
          <a:xfrm>
            <a:off x="581192" y="783715"/>
            <a:ext cx="11029616" cy="988332"/>
          </a:xfrm>
        </p:spPr>
        <p:txBody>
          <a:bodyPr/>
          <a:lstStyle/>
          <a:p>
            <a:r>
              <a:rPr lang="bg-BG"/>
              <a:t>What are 5 facts about europe? </a:t>
            </a:r>
          </a:p>
        </p:txBody>
      </p:sp>
      <p:sp>
        <p:nvSpPr>
          <p:cNvPr id="3" name="Текстово поле 2">
            <a:extLst>
              <a:ext uri="{FF2B5EF4-FFF2-40B4-BE49-F238E27FC236}">
                <a16:creationId xmlns:a16="http://schemas.microsoft.com/office/drawing/2014/main" xmlns="" id="{7660A899-C3E6-D54B-ABEB-FD5E8825C76E}"/>
              </a:ext>
            </a:extLst>
          </p:cNvPr>
          <p:cNvSpPr txBox="1"/>
          <p:nvPr/>
        </p:nvSpPr>
        <p:spPr>
          <a:xfrm>
            <a:off x="581192" y="2286959"/>
            <a:ext cx="4985945" cy="4401205"/>
          </a:xfrm>
          <a:prstGeom prst="rect">
            <a:avLst/>
          </a:prstGeom>
          <a:noFill/>
        </p:spPr>
        <p:txBody>
          <a:bodyPr wrap="square" rtlCol="0">
            <a:spAutoFit/>
          </a:bodyPr>
          <a:lstStyle/>
          <a:p>
            <a:pPr algn="l"/>
            <a:r>
              <a:rPr lang="bg-BG" sz="2000" b="1"/>
              <a:t>Facts about Europe</a:t>
            </a:r>
            <a:r>
              <a:rPr lang="bg-BG" sz="2000"/>
              <a:t>
Population: about 740 million. ...
Land Area: 9,908,600 square kilometres (or 3,825,730 square miles) – it‘s about a third of the size of Africa.
Countries: 46 countries (of which 27 are members of the European Union or EU).
Highest Peak: Mount Elbrus in Russia stands at 5,643 metres above sea level.Languages: there are more than 200 different languages spoken in Europe. The EU recognises 23 languages that are in common use amongst its member countries, where two of every three Europeans live.</a:t>
            </a:r>
          </a:p>
        </p:txBody>
      </p:sp>
      <p:pic>
        <p:nvPicPr>
          <p:cNvPr id="4" name="Картина 4">
            <a:extLst>
              <a:ext uri="{FF2B5EF4-FFF2-40B4-BE49-F238E27FC236}">
                <a16:creationId xmlns:a16="http://schemas.microsoft.com/office/drawing/2014/main" xmlns="" id="{89BE1658-ACB0-5946-9218-9A6D6CD636CE}"/>
              </a:ext>
            </a:extLst>
          </p:cNvPr>
          <p:cNvPicPr>
            <a:picLocks noChangeAspect="1"/>
          </p:cNvPicPr>
          <p:nvPr/>
        </p:nvPicPr>
        <p:blipFill>
          <a:blip r:embed="rId2"/>
          <a:stretch>
            <a:fillRect/>
          </a:stretch>
        </p:blipFill>
        <p:spPr>
          <a:xfrm>
            <a:off x="6096000" y="1772047"/>
            <a:ext cx="4637759" cy="46377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986260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4">
            <a:extLst>
              <a:ext uri="{FF2B5EF4-FFF2-40B4-BE49-F238E27FC236}">
                <a16:creationId xmlns:a16="http://schemas.microsoft.com/office/drawing/2014/main" xmlns="" id="{FA449CB7-3609-E344-8F82-A8884C59229C}"/>
              </a:ext>
            </a:extLst>
          </p:cNvPr>
          <p:cNvPicPr>
            <a:picLocks noChangeAspect="1"/>
          </p:cNvPicPr>
          <p:nvPr/>
        </p:nvPicPr>
        <p:blipFill rotWithShape="1">
          <a:blip r:embed="rId2"/>
          <a:srcRect l="1" r="-696"/>
          <a:stretch/>
        </p:blipFill>
        <p:spPr>
          <a:xfrm>
            <a:off x="576604" y="900943"/>
            <a:ext cx="7339707" cy="410003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Текстово поле 2">
            <a:extLst>
              <a:ext uri="{FF2B5EF4-FFF2-40B4-BE49-F238E27FC236}">
                <a16:creationId xmlns:a16="http://schemas.microsoft.com/office/drawing/2014/main" xmlns="" id="{7BAD348B-4ECC-FC4F-9509-0A9D6D571AE6}"/>
              </a:ext>
            </a:extLst>
          </p:cNvPr>
          <p:cNvSpPr txBox="1"/>
          <p:nvPr/>
        </p:nvSpPr>
        <p:spPr>
          <a:xfrm rot="10800000" flipV="1">
            <a:off x="171957" y="5295337"/>
            <a:ext cx="11848086" cy="1323439"/>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bg-BG" sz="8000" b="1"/>
              <a:t>Thanks for your attention! </a:t>
            </a:r>
          </a:p>
        </p:txBody>
      </p:sp>
    </p:spTree>
    <p:extLst>
      <p:ext uri="{BB962C8B-B14F-4D97-AF65-F5344CB8AC3E}">
        <p14:creationId xmlns:p14="http://schemas.microsoft.com/office/powerpoint/2010/main" val="7948059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Дивидент">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otalTime>0</TotalTime>
  <Words>181</Words>
  <Application>Microsoft Office PowerPoint</Application>
  <PresentationFormat>По избор</PresentationFormat>
  <Paragraphs>17</Paragraphs>
  <Slides>9</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9</vt:i4>
      </vt:variant>
    </vt:vector>
  </HeadingPairs>
  <TitlesOfParts>
    <vt:vector size="10" baseType="lpstr">
      <vt:lpstr>Дивидент</vt:lpstr>
      <vt:lpstr>European culture </vt:lpstr>
      <vt:lpstr>What is the culture of the Europe? </vt:lpstr>
      <vt:lpstr>How many cultures are there in Europe?</vt:lpstr>
      <vt:lpstr>What is Europe best known for?</vt:lpstr>
      <vt:lpstr>What are some European traditions?</vt:lpstr>
      <vt:lpstr>Презентация на PowerPoint</vt:lpstr>
      <vt:lpstr>What is the most common food in Europe?</vt:lpstr>
      <vt:lpstr>What are 5 facts about europe? </vt:lpstr>
      <vt:lpstr>Презентация на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culture </dc:title>
  <dc:creator>Неизвестен потребител</dc:creator>
  <cp:lastModifiedBy>Win7</cp:lastModifiedBy>
  <cp:revision>4</cp:revision>
  <dcterms:created xsi:type="dcterms:W3CDTF">2020-05-28T10:36:19Z</dcterms:created>
  <dcterms:modified xsi:type="dcterms:W3CDTF">2020-10-01T11:35:29Z</dcterms:modified>
</cp:coreProperties>
</file>