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88" r:id="rId1"/>
  </p:sldMasterIdLst>
  <p:sldIdLst>
    <p:sldId id="256" r:id="rId2"/>
    <p:sldId id="257" r:id="rId3"/>
    <p:sldId id="258" r:id="rId4"/>
    <p:sldId id="271" r:id="rId5"/>
    <p:sldId id="264" r:id="rId6"/>
    <p:sldId id="265" r:id="rId7"/>
    <p:sldId id="266" r:id="rId8"/>
    <p:sldId id="260" r:id="rId9"/>
    <p:sldId id="261" r:id="rId10"/>
    <p:sldId id="267" r:id="rId11"/>
    <p:sldId id="273" r:id="rId12"/>
    <p:sldId id="262" r:id="rId13"/>
    <p:sldId id="269" r:id="rId14"/>
    <p:sldId id="272" r:id="rId15"/>
    <p:sldId id="268" r:id="rId16"/>
    <p:sldId id="270" r:id="rId17"/>
    <p:sldId id="263" r:id="rId18"/>
  </p:sldIdLst>
  <p:sldSz cx="12192000" cy="6858000"/>
  <p:notesSz cx="6858000" cy="9144000"/>
  <p:defaultTextStyle>
    <a:defPPr>
      <a:defRPr lang="bg-BG"/>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howGuides="1">
      <p:cViewPr varScale="1">
        <p:scale>
          <a:sx n="67" d="100"/>
          <a:sy n="67" d="100"/>
        </p:scale>
        <p:origin x="-450" y="-102"/>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Заглавен слайд">
    <p:spTree>
      <p:nvGrpSpPr>
        <p:cNvPr id="1" name=""/>
        <p:cNvGrpSpPr/>
        <p:nvPr/>
      </p:nvGrpSpPr>
      <p:grpSpPr>
        <a:xfrm>
          <a:off x="0" y="0"/>
          <a:ext cx="0" cy="0"/>
          <a:chOff x="0" y="0"/>
          <a:chExt cx="0" cy="0"/>
        </a:xfrm>
      </p:grpSpPr>
      <p:sp>
        <p:nvSpPr>
          <p:cNvPr id="7" name="Rectangle 6"/>
          <p:cNvSpPr/>
          <p:nvPr/>
        </p:nvSpPr>
        <p:spPr>
          <a:xfrm>
            <a:off x="1007533" y="0"/>
            <a:ext cx="7934348"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8941881"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611808" y="3428998"/>
            <a:ext cx="5518066" cy="2268559"/>
          </a:xfrm>
        </p:spPr>
        <p:txBody>
          <a:bodyPr anchor="t">
            <a:normAutofit/>
          </a:bodyPr>
          <a:lstStyle>
            <a:lvl1pPr algn="r">
              <a:defRPr sz="6000"/>
            </a:lvl1pPr>
          </a:lstStyle>
          <a:p>
            <a:r>
              <a:rPr lang="bg-BG" smtClean="0"/>
              <a:t>Редакт. стил загл. образец</a:t>
            </a:r>
            <a:endParaRPr lang="en-US" dirty="0"/>
          </a:p>
        </p:txBody>
      </p:sp>
      <p:sp>
        <p:nvSpPr>
          <p:cNvPr id="3" name="Subtitle 2"/>
          <p:cNvSpPr>
            <a:spLocks noGrp="1"/>
          </p:cNvSpPr>
          <p:nvPr>
            <p:ph type="subTitle" idx="1"/>
          </p:nvPr>
        </p:nvSpPr>
        <p:spPr>
          <a:xfrm>
            <a:off x="2772274" y="2268786"/>
            <a:ext cx="5357600" cy="1160213"/>
          </a:xfrm>
        </p:spPr>
        <p:txBody>
          <a:bodyPr tIns="0" anchor="b">
            <a:normAutofit/>
          </a:bodyPr>
          <a:lstStyle>
            <a:lvl1pPr marL="0" indent="0" algn="r">
              <a:buNone/>
              <a:defRPr sz="1800" b="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bg-BG" smtClean="0"/>
              <a:t>Щракнете, за да редактирате стила на подзаглавието в образеца</a:t>
            </a:r>
            <a:endParaRPr lang="en-US" dirty="0"/>
          </a:p>
        </p:txBody>
      </p:sp>
      <p:sp>
        <p:nvSpPr>
          <p:cNvPr id="4" name="Date Placeholder 3"/>
          <p:cNvSpPr>
            <a:spLocks noGrp="1"/>
          </p:cNvSpPr>
          <p:nvPr>
            <p:ph type="dt" sz="half" idx="10"/>
          </p:nvPr>
        </p:nvSpPr>
        <p:spPr/>
        <p:txBody>
          <a:bodyPr/>
          <a:lstStyle/>
          <a:p>
            <a:fld id="{E966C393-ABA7-41F2-AA6F-8F7DB411F949}"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rIns="45720"/>
          <a:lstStyle/>
          <a:p>
            <a:fld id="{5F161EDD-C05A-4541-838A-58B8292CE066}" type="slidenum">
              <a:rPr lang="bg-BG" smtClean="0"/>
              <a:pPr/>
              <a:t>‹#›</a:t>
            </a:fld>
            <a:endParaRPr lang="bg-BG"/>
          </a:p>
        </p:txBody>
      </p:sp>
      <p:sp>
        <p:nvSpPr>
          <p:cNvPr id="13" name="TextBox 12"/>
          <p:cNvSpPr txBox="1"/>
          <p:nvPr/>
        </p:nvSpPr>
        <p:spPr>
          <a:xfrm>
            <a:off x="2191282" y="3262852"/>
            <a:ext cx="415636" cy="461665"/>
          </a:xfrm>
          <a:prstGeom prst="rect">
            <a:avLst/>
          </a:prstGeom>
          <a:noFill/>
        </p:spPr>
        <p:txBody>
          <a:bodyPr wrap="square" rtlCol="0">
            <a:spAutoFit/>
          </a:bodyPr>
          <a:lstStyle/>
          <a:p>
            <a:pPr algn="r"/>
            <a:r>
              <a:rPr lang="en-US" sz="2400" dirty="0">
                <a:solidFill>
                  <a:schemeClr val="accent6"/>
                </a:solidFill>
                <a:latin typeface="Wingdings 3" panose="05040102010807070707" pitchFamily="18" charset="2"/>
              </a:rPr>
              <a:t>z</a:t>
            </a:r>
            <a:endParaRPr lang="en-US" sz="24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5174326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лавие и вертикален текст">
    <p:spTree>
      <p:nvGrpSpPr>
        <p:cNvPr id="1" name=""/>
        <p:cNvGrpSpPr/>
        <p:nvPr/>
      </p:nvGrpSpPr>
      <p:grpSpPr>
        <a:xfrm>
          <a:off x="0" y="0"/>
          <a:ext cx="0" cy="0"/>
          <a:chOff x="0" y="0"/>
          <a:chExt cx="0" cy="0"/>
        </a:xfrm>
      </p:grpSpPr>
      <p:sp>
        <p:nvSpPr>
          <p:cNvPr id="14" name="Rectangle 1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5" name="Rectangle 1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a:off x="2194236"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11808" y="808056"/>
            <a:ext cx="7954091" cy="1077229"/>
          </a:xfrm>
        </p:spPr>
        <p:txBody>
          <a:bodyP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p:txBody>
          <a:bodyPr vert="eaVert"/>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E966C393-ABA7-41F2-AA6F-8F7DB411F949}"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F161EDD-C05A-4541-838A-58B8292CE066}" type="slidenum">
              <a:rPr lang="bg-BG" smtClean="0"/>
              <a:pPr/>
              <a:t>‹#›</a:t>
            </a:fld>
            <a:endParaRPr lang="bg-BG"/>
          </a:p>
        </p:txBody>
      </p:sp>
    </p:spTree>
    <p:extLst>
      <p:ext uri="{BB962C8B-B14F-4D97-AF65-F5344CB8AC3E}">
        <p14:creationId xmlns:p14="http://schemas.microsoft.com/office/powerpoint/2010/main" val="37141163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но заглавие и текст">
    <p:spTree>
      <p:nvGrpSpPr>
        <p:cNvPr id="1" name=""/>
        <p:cNvGrpSpPr/>
        <p:nvPr/>
      </p:nvGrpSpPr>
      <p:grpSpPr>
        <a:xfrm>
          <a:off x="0" y="0"/>
          <a:ext cx="0" cy="0"/>
          <a:chOff x="0" y="0"/>
          <a:chExt cx="0" cy="0"/>
        </a:xfrm>
      </p:grpSpPr>
      <p:sp>
        <p:nvSpPr>
          <p:cNvPr id="15" name="Rectangle 1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6" name="Rectangle 1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TextBox 8"/>
          <p:cNvSpPr txBox="1"/>
          <p:nvPr/>
        </p:nvSpPr>
        <p:spPr>
          <a:xfrm rot="5400000">
            <a:off x="10337141" y="416061"/>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Vertical Title 1"/>
          <p:cNvSpPr>
            <a:spLocks noGrp="1"/>
          </p:cNvSpPr>
          <p:nvPr>
            <p:ph type="title" orient="vert"/>
          </p:nvPr>
        </p:nvSpPr>
        <p:spPr>
          <a:xfrm>
            <a:off x="9239380" y="805818"/>
            <a:ext cx="1326519" cy="5244126"/>
          </a:xfrm>
        </p:spPr>
        <p:txBody>
          <a:bodyPr vert="eaVert"/>
          <a:lstStyle>
            <a:lvl1pPr algn="l">
              <a:defRPr/>
            </a:lvl1pPr>
          </a:lstStyle>
          <a:p>
            <a:r>
              <a:rPr lang="bg-BG" smtClean="0"/>
              <a:t>Редакт. стил загл. образец</a:t>
            </a:r>
            <a:endParaRPr lang="en-US" dirty="0"/>
          </a:p>
        </p:txBody>
      </p:sp>
      <p:sp>
        <p:nvSpPr>
          <p:cNvPr id="3" name="Vertical Text Placeholder 2"/>
          <p:cNvSpPr>
            <a:spLocks noGrp="1"/>
          </p:cNvSpPr>
          <p:nvPr>
            <p:ph type="body" orient="vert" idx="1"/>
          </p:nvPr>
        </p:nvSpPr>
        <p:spPr>
          <a:xfrm>
            <a:off x="2608751" y="970410"/>
            <a:ext cx="6466903" cy="5079534"/>
          </a:xfrm>
        </p:spPr>
        <p:txBody>
          <a:bodyPr vert="eaVert"/>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E966C393-ABA7-41F2-AA6F-8F7DB411F949}"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F161EDD-C05A-4541-838A-58B8292CE066}" type="slidenum">
              <a:rPr lang="bg-BG" smtClean="0"/>
              <a:pPr/>
              <a:t>‹#›</a:t>
            </a:fld>
            <a:endParaRPr lang="bg-BG"/>
          </a:p>
        </p:txBody>
      </p:sp>
    </p:spTree>
    <p:extLst>
      <p:ext uri="{BB962C8B-B14F-4D97-AF65-F5344CB8AC3E}">
        <p14:creationId xmlns:p14="http://schemas.microsoft.com/office/powerpoint/2010/main" val="19581355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лавие и съдържание">
    <p:spTree>
      <p:nvGrpSpPr>
        <p:cNvPr id="1" name=""/>
        <p:cNvGrpSpPr/>
        <p:nvPr/>
      </p:nvGrpSpPr>
      <p:grpSpPr>
        <a:xfrm>
          <a:off x="0" y="0"/>
          <a:ext cx="0" cy="0"/>
          <a:chOff x="0" y="0"/>
          <a:chExt cx="0" cy="0"/>
        </a:xfrm>
      </p:grpSpPr>
      <p:sp>
        <p:nvSpPr>
          <p:cNvPr id="29" name="Rectangle 2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Content Placeholder 2"/>
          <p:cNvSpPr>
            <a:spLocks noGrp="1"/>
          </p:cNvSpPr>
          <p:nvPr>
            <p:ph idx="1"/>
          </p:nvPr>
        </p:nvSpPr>
        <p:spPr/>
        <p:txBody>
          <a:bodyPr anchor="ctr"/>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Date Placeholder 3"/>
          <p:cNvSpPr>
            <a:spLocks noGrp="1"/>
          </p:cNvSpPr>
          <p:nvPr>
            <p:ph type="dt" sz="half" idx="10"/>
          </p:nvPr>
        </p:nvSpPr>
        <p:spPr/>
        <p:txBody>
          <a:bodyPr/>
          <a:lstStyle/>
          <a:p>
            <a:fld id="{E966C393-ABA7-41F2-AA6F-8F7DB411F949}"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F161EDD-C05A-4541-838A-58B8292CE066}" type="slidenum">
              <a:rPr lang="bg-BG" smtClean="0"/>
              <a:pPr/>
              <a:t>‹#›</a:t>
            </a:fld>
            <a:endParaRPr lang="bg-BG"/>
          </a:p>
        </p:txBody>
      </p:sp>
      <p:sp>
        <p:nvSpPr>
          <p:cNvPr id="7" name="TextBox 6"/>
          <p:cNvSpPr txBox="1"/>
          <p:nvPr/>
        </p:nvSpPr>
        <p:spPr>
          <a:xfrm>
            <a:off x="2194943" y="641225"/>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88039969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лавка на секция">
    <p:spTree>
      <p:nvGrpSpPr>
        <p:cNvPr id="1" name=""/>
        <p:cNvGrpSpPr/>
        <p:nvPr/>
      </p:nvGrpSpPr>
      <p:grpSpPr>
        <a:xfrm>
          <a:off x="0" y="0"/>
          <a:ext cx="0" cy="0"/>
          <a:chOff x="0" y="0"/>
          <a:chExt cx="0" cy="0"/>
        </a:xfrm>
      </p:grpSpPr>
      <p:sp>
        <p:nvSpPr>
          <p:cNvPr id="24" name="Rectangle 23"/>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5" name="Rectangle 24"/>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1" name="TextBox 10"/>
          <p:cNvSpPr txBox="1"/>
          <p:nvPr/>
        </p:nvSpPr>
        <p:spPr>
          <a:xfrm>
            <a:off x="2191843" y="296258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3147254"/>
            <a:ext cx="7956560" cy="1424746"/>
          </a:xfrm>
        </p:spPr>
        <p:txBody>
          <a:bodyPr anchor="t">
            <a:normAutofit/>
          </a:bodyPr>
          <a:lstStyle>
            <a:lvl1pPr algn="r">
              <a:defRPr sz="3200"/>
            </a:lvl1pPr>
          </a:lstStyle>
          <a:p>
            <a:r>
              <a:rPr lang="bg-BG" smtClean="0"/>
              <a:t>Редакт. стил загл. образец</a:t>
            </a:r>
            <a:endParaRPr lang="en-US" dirty="0"/>
          </a:p>
        </p:txBody>
      </p:sp>
      <p:sp>
        <p:nvSpPr>
          <p:cNvPr id="3" name="Text Placeholder 2"/>
          <p:cNvSpPr>
            <a:spLocks noGrp="1"/>
          </p:cNvSpPr>
          <p:nvPr>
            <p:ph type="body" idx="1"/>
          </p:nvPr>
        </p:nvSpPr>
        <p:spPr>
          <a:xfrm>
            <a:off x="2773968" y="2268786"/>
            <a:ext cx="7791931" cy="878468"/>
          </a:xfrm>
        </p:spPr>
        <p:txBody>
          <a:bodyPr tIns="0" anchor="b">
            <a:normAutofit/>
          </a:bodyPr>
          <a:lstStyle>
            <a:lvl1pPr marL="0" indent="0" algn="r">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bg-BG" smtClean="0"/>
              <a:t>Редактиране на стиловете на текста в образеца</a:t>
            </a:r>
          </a:p>
        </p:txBody>
      </p:sp>
      <p:sp>
        <p:nvSpPr>
          <p:cNvPr id="4" name="Date Placeholder 3"/>
          <p:cNvSpPr>
            <a:spLocks noGrp="1"/>
          </p:cNvSpPr>
          <p:nvPr>
            <p:ph type="dt" sz="half" idx="10"/>
          </p:nvPr>
        </p:nvSpPr>
        <p:spPr/>
        <p:txBody>
          <a:bodyPr/>
          <a:lstStyle/>
          <a:p>
            <a:fld id="{E966C393-ABA7-41F2-AA6F-8F7DB411F949}" type="datetimeFigureOut">
              <a:rPr lang="bg-BG" smtClean="0"/>
              <a:pPr/>
              <a:t>1.10.2020 г.</a:t>
            </a:fld>
            <a:endParaRPr lang="bg-BG"/>
          </a:p>
        </p:txBody>
      </p:sp>
      <p:sp>
        <p:nvSpPr>
          <p:cNvPr id="5" name="Footer Placeholder 4"/>
          <p:cNvSpPr>
            <a:spLocks noGrp="1"/>
          </p:cNvSpPr>
          <p:nvPr>
            <p:ph type="ftr" sz="quarter" idx="11"/>
          </p:nvPr>
        </p:nvSpPr>
        <p:spPr/>
        <p:txBody>
          <a:bodyPr/>
          <a:lstStyle/>
          <a:p>
            <a:endParaRPr lang="bg-BG"/>
          </a:p>
        </p:txBody>
      </p:sp>
      <p:sp>
        <p:nvSpPr>
          <p:cNvPr id="6" name="Slide Number Placeholder 5"/>
          <p:cNvSpPr>
            <a:spLocks noGrp="1"/>
          </p:cNvSpPr>
          <p:nvPr>
            <p:ph type="sldNum" sz="quarter" idx="12"/>
          </p:nvPr>
        </p:nvSpPr>
        <p:spPr/>
        <p:txBody>
          <a:bodyPr/>
          <a:lstStyle/>
          <a:p>
            <a:fld id="{5F161EDD-C05A-4541-838A-58B8292CE066}" type="slidenum">
              <a:rPr lang="bg-BG" smtClean="0"/>
              <a:pPr/>
              <a:t>‹#›</a:t>
            </a:fld>
            <a:endParaRPr lang="bg-BG"/>
          </a:p>
        </p:txBody>
      </p:sp>
    </p:spTree>
    <p:extLst>
      <p:ext uri="{BB962C8B-B14F-4D97-AF65-F5344CB8AC3E}">
        <p14:creationId xmlns:p14="http://schemas.microsoft.com/office/powerpoint/2010/main" val="415981180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е съдържания">
    <p:spTree>
      <p:nvGrpSpPr>
        <p:cNvPr id="1" name=""/>
        <p:cNvGrpSpPr/>
        <p:nvPr/>
      </p:nvGrpSpPr>
      <p:grpSpPr>
        <a:xfrm>
          <a:off x="0" y="0"/>
          <a:ext cx="0" cy="0"/>
          <a:chOff x="0" y="0"/>
          <a:chExt cx="0" cy="0"/>
        </a:xfrm>
      </p:grpSpPr>
      <p:sp>
        <p:nvSpPr>
          <p:cNvPr id="26" name="Rectangle 25"/>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7" name="Rectangle 26"/>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609873" y="805817"/>
            <a:ext cx="7950984" cy="1081705"/>
          </a:xfrm>
        </p:spPr>
        <p:txBody>
          <a:bodyPr/>
          <a:lstStyle/>
          <a:p>
            <a:r>
              <a:rPr lang="bg-BG" smtClean="0"/>
              <a:t>Редакт. стил загл. образец</a:t>
            </a:r>
            <a:endParaRPr lang="en-US" dirty="0"/>
          </a:p>
        </p:txBody>
      </p:sp>
      <p:sp>
        <p:nvSpPr>
          <p:cNvPr id="3" name="Content Placeholder 2"/>
          <p:cNvSpPr>
            <a:spLocks noGrp="1"/>
          </p:cNvSpPr>
          <p:nvPr>
            <p:ph sz="half" idx="1"/>
          </p:nvPr>
        </p:nvSpPr>
        <p:spPr>
          <a:xfrm>
            <a:off x="2605374" y="2052116"/>
            <a:ext cx="3891960" cy="3997828"/>
          </a:xfrm>
        </p:spPr>
        <p:txBody>
          <a:bodyPr/>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Content Placeholder 3"/>
          <p:cNvSpPr>
            <a:spLocks noGrp="1"/>
          </p:cNvSpPr>
          <p:nvPr>
            <p:ph sz="half" idx="2"/>
          </p:nvPr>
        </p:nvSpPr>
        <p:spPr>
          <a:xfrm>
            <a:off x="6666636" y="2052114"/>
            <a:ext cx="3894222" cy="3997829"/>
          </a:xfrm>
        </p:spPr>
        <p:txBody>
          <a:bodyPr/>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Date Placeholder 4"/>
          <p:cNvSpPr>
            <a:spLocks noGrp="1"/>
          </p:cNvSpPr>
          <p:nvPr>
            <p:ph type="dt" sz="half" idx="10"/>
          </p:nvPr>
        </p:nvSpPr>
        <p:spPr/>
        <p:txBody>
          <a:bodyPr/>
          <a:lstStyle/>
          <a:p>
            <a:fld id="{E966C393-ABA7-41F2-AA6F-8F7DB411F949}" type="datetimeFigureOut">
              <a:rPr lang="bg-BG" smtClean="0"/>
              <a:pPr/>
              <a:t>1.10.2020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F161EDD-C05A-4541-838A-58B8292CE066}" type="slidenum">
              <a:rPr lang="bg-BG" smtClean="0"/>
              <a:pPr/>
              <a:t>‹#›</a:t>
            </a:fld>
            <a:endParaRPr lang="bg-BG"/>
          </a:p>
        </p:txBody>
      </p:sp>
      <p:sp>
        <p:nvSpPr>
          <p:cNvPr id="10" name="TextBox 9"/>
          <p:cNvSpPr txBox="1"/>
          <p:nvPr/>
        </p:nvSpPr>
        <p:spPr>
          <a:xfrm>
            <a:off x="2196172" y="641223"/>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395215435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0" name="Rectangle 19"/>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1" name="Rectangle 20"/>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2" name="TextBox 11"/>
          <p:cNvSpPr txBox="1"/>
          <p:nvPr/>
        </p:nvSpPr>
        <p:spPr>
          <a:xfrm>
            <a:off x="2193650" y="636424"/>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2609873" y="805818"/>
            <a:ext cx="7956560" cy="1078348"/>
          </a:xfrm>
        </p:spPr>
        <p:txBody>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2609285" y="2052115"/>
            <a:ext cx="3896467"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Редактиране на стиловете на текста в образеца</a:t>
            </a:r>
          </a:p>
        </p:txBody>
      </p:sp>
      <p:sp>
        <p:nvSpPr>
          <p:cNvPr id="4" name="Content Placeholder 3"/>
          <p:cNvSpPr>
            <a:spLocks noGrp="1"/>
          </p:cNvSpPr>
          <p:nvPr>
            <p:ph sz="half" idx="2"/>
          </p:nvPr>
        </p:nvSpPr>
        <p:spPr>
          <a:xfrm>
            <a:off x="2609285" y="2851331"/>
            <a:ext cx="3893623" cy="3071434"/>
          </a:xfrm>
        </p:spPr>
        <p:txBody>
          <a:bodyPr/>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5" name="Text Placeholder 4"/>
          <p:cNvSpPr>
            <a:spLocks noGrp="1"/>
          </p:cNvSpPr>
          <p:nvPr>
            <p:ph type="body" sz="quarter" idx="3"/>
          </p:nvPr>
        </p:nvSpPr>
        <p:spPr>
          <a:xfrm>
            <a:off x="6666634" y="2052115"/>
            <a:ext cx="3899798" cy="713818"/>
          </a:xfrm>
        </p:spPr>
        <p:txBody>
          <a:bodyPr anchor="b">
            <a:noAutofit/>
          </a:bodyPr>
          <a:lstStyle>
            <a:lvl1pPr marL="0" indent="0" algn="l">
              <a:lnSpc>
                <a:spcPct val="100000"/>
              </a:lnSpc>
              <a:buNone/>
              <a:defRPr sz="2200" b="0" cap="none" baseline="0">
                <a:solidFill>
                  <a:schemeClr val="accent6"/>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bg-BG" smtClean="0"/>
              <a:t>Редактиране на стиловете на текста в образеца</a:t>
            </a:r>
          </a:p>
        </p:txBody>
      </p:sp>
      <p:sp>
        <p:nvSpPr>
          <p:cNvPr id="6" name="Content Placeholder 5"/>
          <p:cNvSpPr>
            <a:spLocks noGrp="1"/>
          </p:cNvSpPr>
          <p:nvPr>
            <p:ph sz="quarter" idx="4"/>
          </p:nvPr>
        </p:nvSpPr>
        <p:spPr>
          <a:xfrm>
            <a:off x="6666635" y="2851331"/>
            <a:ext cx="3899798" cy="3071434"/>
          </a:xfrm>
        </p:spPr>
        <p:txBody>
          <a:bodyPr/>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7" name="Date Placeholder 6"/>
          <p:cNvSpPr>
            <a:spLocks noGrp="1"/>
          </p:cNvSpPr>
          <p:nvPr>
            <p:ph type="dt" sz="half" idx="10"/>
          </p:nvPr>
        </p:nvSpPr>
        <p:spPr/>
        <p:txBody>
          <a:bodyPr/>
          <a:lstStyle/>
          <a:p>
            <a:fld id="{E966C393-ABA7-41F2-AA6F-8F7DB411F949}" type="datetimeFigureOut">
              <a:rPr lang="bg-BG" smtClean="0"/>
              <a:pPr/>
              <a:t>1.10.2020 г.</a:t>
            </a:fld>
            <a:endParaRPr lang="bg-BG"/>
          </a:p>
        </p:txBody>
      </p:sp>
      <p:sp>
        <p:nvSpPr>
          <p:cNvPr id="8" name="Footer Placeholder 7"/>
          <p:cNvSpPr>
            <a:spLocks noGrp="1"/>
          </p:cNvSpPr>
          <p:nvPr>
            <p:ph type="ftr" sz="quarter" idx="11"/>
          </p:nvPr>
        </p:nvSpPr>
        <p:spPr/>
        <p:txBody>
          <a:bodyPr/>
          <a:lstStyle/>
          <a:p>
            <a:endParaRPr lang="bg-BG"/>
          </a:p>
        </p:txBody>
      </p:sp>
      <p:sp>
        <p:nvSpPr>
          <p:cNvPr id="9" name="Slide Number Placeholder 8"/>
          <p:cNvSpPr>
            <a:spLocks noGrp="1"/>
          </p:cNvSpPr>
          <p:nvPr>
            <p:ph type="sldNum" sz="quarter" idx="12"/>
          </p:nvPr>
        </p:nvSpPr>
        <p:spPr/>
        <p:txBody>
          <a:bodyPr/>
          <a:lstStyle/>
          <a:p>
            <a:fld id="{5F161EDD-C05A-4541-838A-58B8292CE066}" type="slidenum">
              <a:rPr lang="bg-BG" smtClean="0"/>
              <a:pPr/>
              <a:t>‹#›</a:t>
            </a:fld>
            <a:endParaRPr lang="bg-BG"/>
          </a:p>
        </p:txBody>
      </p:sp>
    </p:spTree>
    <p:extLst>
      <p:ext uri="{BB962C8B-B14F-4D97-AF65-F5344CB8AC3E}">
        <p14:creationId xmlns:p14="http://schemas.microsoft.com/office/powerpoint/2010/main" val="14556614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Само заглавие">
    <p:spTree>
      <p:nvGrpSpPr>
        <p:cNvPr id="1" name=""/>
        <p:cNvGrpSpPr/>
        <p:nvPr/>
      </p:nvGrpSpPr>
      <p:grpSpPr>
        <a:xfrm>
          <a:off x="0" y="0"/>
          <a:ext cx="0" cy="0"/>
          <a:chOff x="0" y="0"/>
          <a:chExt cx="0" cy="0"/>
        </a:xfrm>
      </p:grpSpPr>
      <p:sp>
        <p:nvSpPr>
          <p:cNvPr id="13" name="Rectangle 12"/>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p:txBody>
          <a:bodyPr/>
          <a:lstStyle/>
          <a:p>
            <a:r>
              <a:rPr lang="bg-BG" smtClean="0"/>
              <a:t>Редакт. стил загл. образец</a:t>
            </a:r>
            <a:endParaRPr lang="en-US" dirty="0"/>
          </a:p>
        </p:txBody>
      </p:sp>
      <p:sp>
        <p:nvSpPr>
          <p:cNvPr id="3" name="Date Placeholder 2"/>
          <p:cNvSpPr>
            <a:spLocks noGrp="1"/>
          </p:cNvSpPr>
          <p:nvPr>
            <p:ph type="dt" sz="half" idx="10"/>
          </p:nvPr>
        </p:nvSpPr>
        <p:spPr/>
        <p:txBody>
          <a:bodyPr/>
          <a:lstStyle/>
          <a:p>
            <a:fld id="{E966C393-ABA7-41F2-AA6F-8F7DB411F949}" type="datetimeFigureOut">
              <a:rPr lang="bg-BG" smtClean="0"/>
              <a:pPr/>
              <a:t>1.10.2020 г.</a:t>
            </a:fld>
            <a:endParaRPr lang="bg-BG"/>
          </a:p>
        </p:txBody>
      </p:sp>
      <p:sp>
        <p:nvSpPr>
          <p:cNvPr id="4" name="Footer Placeholder 3"/>
          <p:cNvSpPr>
            <a:spLocks noGrp="1"/>
          </p:cNvSpPr>
          <p:nvPr>
            <p:ph type="ftr" sz="quarter" idx="11"/>
          </p:nvPr>
        </p:nvSpPr>
        <p:spPr/>
        <p:txBody>
          <a:bodyPr/>
          <a:lstStyle/>
          <a:p>
            <a:endParaRPr lang="bg-BG"/>
          </a:p>
        </p:txBody>
      </p:sp>
      <p:sp>
        <p:nvSpPr>
          <p:cNvPr id="5" name="Slide Number Placeholder 4"/>
          <p:cNvSpPr>
            <a:spLocks noGrp="1"/>
          </p:cNvSpPr>
          <p:nvPr>
            <p:ph type="sldNum" sz="quarter" idx="12"/>
          </p:nvPr>
        </p:nvSpPr>
        <p:spPr/>
        <p:txBody>
          <a:bodyPr/>
          <a:lstStyle/>
          <a:p>
            <a:fld id="{5F161EDD-C05A-4541-838A-58B8292CE066}" type="slidenum">
              <a:rPr lang="bg-BG" smtClean="0"/>
              <a:pPr/>
              <a:t>‹#›</a:t>
            </a:fld>
            <a:endParaRPr lang="bg-BG"/>
          </a:p>
        </p:txBody>
      </p:sp>
      <p:sp>
        <p:nvSpPr>
          <p:cNvPr id="8" name="TextBox 7"/>
          <p:cNvSpPr txBox="1"/>
          <p:nvPr/>
        </p:nvSpPr>
        <p:spPr>
          <a:xfrm>
            <a:off x="2196172" y="641226"/>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Tree>
    <p:extLst>
      <p:ext uri="{BB962C8B-B14F-4D97-AF65-F5344CB8AC3E}">
        <p14:creationId xmlns:p14="http://schemas.microsoft.com/office/powerpoint/2010/main" val="10281854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разен">
    <p:spTree>
      <p:nvGrpSpPr>
        <p:cNvPr id="1" name=""/>
        <p:cNvGrpSpPr/>
        <p:nvPr/>
      </p:nvGrpSpPr>
      <p:grpSpPr>
        <a:xfrm>
          <a:off x="0" y="0"/>
          <a:ext cx="0" cy="0"/>
          <a:chOff x="0" y="0"/>
          <a:chExt cx="0" cy="0"/>
        </a:xfrm>
      </p:grpSpPr>
      <p:sp>
        <p:nvSpPr>
          <p:cNvPr id="12" name="Rectangle 11"/>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p:cNvSpPr>
            <a:spLocks noGrp="1"/>
          </p:cNvSpPr>
          <p:nvPr>
            <p:ph type="dt" sz="half" idx="10"/>
          </p:nvPr>
        </p:nvSpPr>
        <p:spPr/>
        <p:txBody>
          <a:bodyPr/>
          <a:lstStyle/>
          <a:p>
            <a:fld id="{E966C393-ABA7-41F2-AA6F-8F7DB411F949}" type="datetimeFigureOut">
              <a:rPr lang="bg-BG" smtClean="0"/>
              <a:pPr/>
              <a:t>1.10.2020 г.</a:t>
            </a:fld>
            <a:endParaRPr lang="bg-BG"/>
          </a:p>
        </p:txBody>
      </p:sp>
      <p:sp>
        <p:nvSpPr>
          <p:cNvPr id="3" name="Footer Placeholder 2"/>
          <p:cNvSpPr>
            <a:spLocks noGrp="1"/>
          </p:cNvSpPr>
          <p:nvPr>
            <p:ph type="ftr" sz="quarter" idx="11"/>
          </p:nvPr>
        </p:nvSpPr>
        <p:spPr/>
        <p:txBody>
          <a:bodyPr/>
          <a:lstStyle/>
          <a:p>
            <a:endParaRPr lang="bg-BG"/>
          </a:p>
        </p:txBody>
      </p:sp>
      <p:sp>
        <p:nvSpPr>
          <p:cNvPr id="4" name="Slide Number Placeholder 3"/>
          <p:cNvSpPr>
            <a:spLocks noGrp="1"/>
          </p:cNvSpPr>
          <p:nvPr>
            <p:ph type="sldNum" sz="quarter" idx="12"/>
          </p:nvPr>
        </p:nvSpPr>
        <p:spPr/>
        <p:txBody>
          <a:bodyPr/>
          <a:lstStyle/>
          <a:p>
            <a:fld id="{5F161EDD-C05A-4541-838A-58B8292CE066}" type="slidenum">
              <a:rPr lang="bg-BG" smtClean="0"/>
              <a:pPr/>
              <a:t>‹#›</a:t>
            </a:fld>
            <a:endParaRPr lang="bg-BG"/>
          </a:p>
        </p:txBody>
      </p:sp>
    </p:spTree>
    <p:extLst>
      <p:ext uri="{BB962C8B-B14F-4D97-AF65-F5344CB8AC3E}">
        <p14:creationId xmlns:p14="http://schemas.microsoft.com/office/powerpoint/2010/main" val="38699206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Съдържание с надпис">
    <p:spTree>
      <p:nvGrpSpPr>
        <p:cNvPr id="1" name=""/>
        <p:cNvGrpSpPr/>
        <p:nvPr/>
      </p:nvGrpSpPr>
      <p:grpSpPr>
        <a:xfrm>
          <a:off x="0" y="0"/>
          <a:ext cx="0" cy="0"/>
          <a:chOff x="0" y="0"/>
          <a:chExt cx="0" cy="0"/>
        </a:xfrm>
      </p:grpSpPr>
      <p:sp>
        <p:nvSpPr>
          <p:cNvPr id="25" name="Rectangle 24"/>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6" name="Rectangle 25"/>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0" name="TextBox 9"/>
          <p:cNvSpPr txBox="1"/>
          <p:nvPr/>
        </p:nvSpPr>
        <p:spPr>
          <a:xfrm>
            <a:off x="1554154"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0323" y="1282451"/>
            <a:ext cx="2664361" cy="1903241"/>
          </a:xfrm>
        </p:spPr>
        <p:txBody>
          <a:bodyPr anchor="b">
            <a:normAutofit/>
          </a:bodyPr>
          <a:lstStyle>
            <a:lvl1pPr algn="l">
              <a:defRPr sz="2400"/>
            </a:lvl1pPr>
          </a:lstStyle>
          <a:p>
            <a:r>
              <a:rPr lang="bg-BG" smtClean="0"/>
              <a:t>Редакт. стил загл. образец</a:t>
            </a:r>
            <a:endParaRPr lang="en-US" dirty="0"/>
          </a:p>
        </p:txBody>
      </p:sp>
      <p:sp>
        <p:nvSpPr>
          <p:cNvPr id="3" name="Content Placeholder 2"/>
          <p:cNvSpPr>
            <a:spLocks noGrp="1"/>
          </p:cNvSpPr>
          <p:nvPr>
            <p:ph idx="1"/>
          </p:nvPr>
        </p:nvSpPr>
        <p:spPr>
          <a:xfrm>
            <a:off x="5120154" y="805818"/>
            <a:ext cx="5446278" cy="5244126"/>
          </a:xfrm>
        </p:spPr>
        <p:txBody>
          <a:bodyPr anchor="ctr"/>
          <a:lstStyle/>
          <a:p>
            <a:pPr lvl="0"/>
            <a:r>
              <a:rPr lang="bg-BG" smtClean="0"/>
              <a:t>Редактиране на стиловете на текста в образеца</a:t>
            </a:r>
          </a:p>
          <a:p>
            <a:pPr lvl="1"/>
            <a:r>
              <a:rPr lang="bg-BG" smtClean="0"/>
              <a:t>Второ ниво</a:t>
            </a:r>
          </a:p>
          <a:p>
            <a:pPr lvl="2"/>
            <a:r>
              <a:rPr lang="bg-BG" smtClean="0"/>
              <a:t>Трето ниво</a:t>
            </a:r>
          </a:p>
          <a:p>
            <a:pPr lvl="3"/>
            <a:r>
              <a:rPr lang="bg-BG" smtClean="0"/>
              <a:t>Четвърто ниво</a:t>
            </a:r>
          </a:p>
          <a:p>
            <a:pPr lvl="4"/>
            <a:r>
              <a:rPr lang="bg-BG" smtClean="0"/>
              <a:t>Пето ниво</a:t>
            </a:r>
            <a:endParaRPr lang="en-US" dirty="0"/>
          </a:p>
        </p:txBody>
      </p:sp>
      <p:sp>
        <p:nvSpPr>
          <p:cNvPr id="4" name="Text Placeholder 3"/>
          <p:cNvSpPr>
            <a:spLocks noGrp="1"/>
          </p:cNvSpPr>
          <p:nvPr>
            <p:ph type="body" sz="half" idx="2"/>
          </p:nvPr>
        </p:nvSpPr>
        <p:spPr>
          <a:xfrm>
            <a:off x="1970322" y="3186154"/>
            <a:ext cx="2664361" cy="2386397"/>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smtClean="0"/>
              <a:t>Редактиране на стиловете на текста в образеца</a:t>
            </a:r>
          </a:p>
        </p:txBody>
      </p:sp>
      <p:sp>
        <p:nvSpPr>
          <p:cNvPr id="5" name="Date Placeholder 4"/>
          <p:cNvSpPr>
            <a:spLocks noGrp="1"/>
          </p:cNvSpPr>
          <p:nvPr>
            <p:ph type="dt" sz="half" idx="10"/>
          </p:nvPr>
        </p:nvSpPr>
        <p:spPr/>
        <p:txBody>
          <a:bodyPr/>
          <a:lstStyle/>
          <a:p>
            <a:fld id="{E966C393-ABA7-41F2-AA6F-8F7DB411F949}" type="datetimeFigureOut">
              <a:rPr lang="bg-BG" smtClean="0"/>
              <a:pPr/>
              <a:t>1.10.2020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F161EDD-C05A-4541-838A-58B8292CE066}" type="slidenum">
              <a:rPr lang="bg-BG" smtClean="0"/>
              <a:pPr/>
              <a:t>‹#›</a:t>
            </a:fld>
            <a:endParaRPr lang="bg-BG"/>
          </a:p>
        </p:txBody>
      </p:sp>
    </p:spTree>
    <p:extLst>
      <p:ext uri="{BB962C8B-B14F-4D97-AF65-F5344CB8AC3E}">
        <p14:creationId xmlns:p14="http://schemas.microsoft.com/office/powerpoint/2010/main" val="35010428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Картина с надпис">
    <p:spTree>
      <p:nvGrpSpPr>
        <p:cNvPr id="1" name=""/>
        <p:cNvGrpSpPr/>
        <p:nvPr/>
      </p:nvGrpSpPr>
      <p:grpSpPr>
        <a:xfrm>
          <a:off x="0" y="0"/>
          <a:ext cx="0" cy="0"/>
          <a:chOff x="0" y="0"/>
          <a:chExt cx="0" cy="0"/>
        </a:xfrm>
      </p:grpSpPr>
      <p:sp>
        <p:nvSpPr>
          <p:cNvPr id="19" name="Rectangle 18"/>
          <p:cNvSpPr/>
          <p:nvPr/>
        </p:nvSpPr>
        <p:spPr>
          <a:xfrm>
            <a:off x="1004479" y="0"/>
            <a:ext cx="10372316" cy="6858000"/>
          </a:xfrm>
          <a:prstGeom prst="rect">
            <a:avLst/>
          </a:prstGeom>
          <a:solidFill>
            <a:schemeClr val="bg2">
              <a:alpha val="92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0" name="Rectangle 19"/>
          <p:cNvSpPr/>
          <p:nvPr/>
        </p:nvSpPr>
        <p:spPr>
          <a:xfrm>
            <a:off x="11377328" y="0"/>
            <a:ext cx="27432"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6747062" y="3229"/>
            <a:ext cx="4629734" cy="6858000"/>
          </a:xfrm>
          <a:solidFill>
            <a:schemeClr val="tx1">
              <a:alpha val="10000"/>
            </a:schemeClr>
          </a:solidFill>
          <a:ln w="9525" cap="sq">
            <a:noFill/>
            <a:miter lim="800000"/>
          </a:ln>
          <a:effectLst/>
          <a:scene3d>
            <a:camera prst="orthographicFront"/>
            <a:lightRig rig="twoPt" dir="t">
              <a:rot lat="0" lon="0" rev="7200000"/>
            </a:lightRig>
          </a:scene3d>
          <a:sp3d>
            <a:bevelT w="25400" h="19050"/>
            <a:contourClr>
              <a:srgbClr val="FFFFFF"/>
            </a:contourClr>
          </a:sp3d>
        </p:spPr>
        <p:txBody>
          <a:bodyPr anchor="t">
            <a:normAutofit/>
          </a:bodyPr>
          <a:lstStyle>
            <a:lvl1pPr marL="0" indent="0" algn="ctr">
              <a:buNone/>
              <a:defRPr sz="2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bg-BG" smtClean="0"/>
              <a:t>Щракнете върху иконата, за да добавите картина</a:t>
            </a:r>
            <a:endParaRPr lang="en-US" dirty="0"/>
          </a:p>
        </p:txBody>
      </p:sp>
      <p:sp>
        <p:nvSpPr>
          <p:cNvPr id="10" name="TextBox 9"/>
          <p:cNvSpPr txBox="1"/>
          <p:nvPr/>
        </p:nvSpPr>
        <p:spPr>
          <a:xfrm>
            <a:off x="1554686" y="1127550"/>
            <a:ext cx="415636" cy="369332"/>
          </a:xfrm>
          <a:prstGeom prst="rect">
            <a:avLst/>
          </a:prstGeom>
          <a:noFill/>
        </p:spPr>
        <p:txBody>
          <a:bodyPr wrap="square" rtlCol="0">
            <a:spAutoFit/>
          </a:bodyPr>
          <a:lstStyle/>
          <a:p>
            <a:pPr algn="r"/>
            <a:r>
              <a:rPr lang="en-US" sz="1800" dirty="0">
                <a:solidFill>
                  <a:schemeClr val="accent6"/>
                </a:solidFill>
                <a:latin typeface="Wingdings 3" panose="05040102010807070707" pitchFamily="18" charset="2"/>
              </a:rPr>
              <a:t>z</a:t>
            </a:r>
            <a:endParaRPr lang="en-US" sz="1000" dirty="0">
              <a:solidFill>
                <a:schemeClr val="accent6"/>
              </a:solidFill>
              <a:latin typeface="MS Shell Dlg 2" panose="020B0604030504040204" pitchFamily="34" charset="0"/>
            </a:endParaRPr>
          </a:p>
        </p:txBody>
      </p:sp>
      <p:sp>
        <p:nvSpPr>
          <p:cNvPr id="2" name="Title 1"/>
          <p:cNvSpPr>
            <a:spLocks noGrp="1"/>
          </p:cNvSpPr>
          <p:nvPr>
            <p:ph type="title"/>
          </p:nvPr>
        </p:nvSpPr>
        <p:spPr>
          <a:xfrm>
            <a:off x="1971241" y="1282452"/>
            <a:ext cx="3970986" cy="1900473"/>
          </a:xfrm>
        </p:spPr>
        <p:txBody>
          <a:bodyPr anchor="b">
            <a:normAutofit/>
          </a:bodyPr>
          <a:lstStyle>
            <a:lvl1pPr algn="l">
              <a:defRPr sz="3200"/>
            </a:lvl1pPr>
          </a:lstStyle>
          <a:p>
            <a:r>
              <a:rPr lang="bg-BG" smtClean="0"/>
              <a:t>Редакт. стил загл. образец</a:t>
            </a:r>
            <a:endParaRPr lang="en-US" dirty="0"/>
          </a:p>
        </p:txBody>
      </p:sp>
      <p:sp>
        <p:nvSpPr>
          <p:cNvPr id="4" name="Text Placeholder 3"/>
          <p:cNvSpPr>
            <a:spLocks noGrp="1"/>
          </p:cNvSpPr>
          <p:nvPr>
            <p:ph type="body" sz="half" idx="2"/>
          </p:nvPr>
        </p:nvSpPr>
        <p:spPr>
          <a:xfrm>
            <a:off x="1970322" y="3182928"/>
            <a:ext cx="3971874" cy="2386394"/>
          </a:xfrm>
        </p:spPr>
        <p:txBody>
          <a:bodyPr>
            <a:normAutofit/>
          </a:bodyPr>
          <a:lstStyle>
            <a:lvl1pPr marL="0" indent="0" algn="l">
              <a:buNone/>
              <a:defRPr sz="20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bg-BG" smtClean="0"/>
              <a:t>Редактиране на стиловете на текста в образеца</a:t>
            </a:r>
          </a:p>
        </p:txBody>
      </p:sp>
      <p:sp>
        <p:nvSpPr>
          <p:cNvPr id="5" name="Date Placeholder 4"/>
          <p:cNvSpPr>
            <a:spLocks noGrp="1"/>
          </p:cNvSpPr>
          <p:nvPr>
            <p:ph type="dt" sz="half" idx="10"/>
          </p:nvPr>
        </p:nvSpPr>
        <p:spPr/>
        <p:txBody>
          <a:bodyPr/>
          <a:lstStyle/>
          <a:p>
            <a:fld id="{E966C393-ABA7-41F2-AA6F-8F7DB411F949}" type="datetimeFigureOut">
              <a:rPr lang="bg-BG" smtClean="0"/>
              <a:pPr/>
              <a:t>1.10.2020 г.</a:t>
            </a:fld>
            <a:endParaRPr lang="bg-BG"/>
          </a:p>
        </p:txBody>
      </p:sp>
      <p:sp>
        <p:nvSpPr>
          <p:cNvPr id="6" name="Footer Placeholder 5"/>
          <p:cNvSpPr>
            <a:spLocks noGrp="1"/>
          </p:cNvSpPr>
          <p:nvPr>
            <p:ph type="ftr" sz="quarter" idx="11"/>
          </p:nvPr>
        </p:nvSpPr>
        <p:spPr/>
        <p:txBody>
          <a:bodyPr/>
          <a:lstStyle/>
          <a:p>
            <a:endParaRPr lang="bg-BG"/>
          </a:p>
        </p:txBody>
      </p:sp>
      <p:sp>
        <p:nvSpPr>
          <p:cNvPr id="7" name="Slide Number Placeholder 6"/>
          <p:cNvSpPr>
            <a:spLocks noGrp="1"/>
          </p:cNvSpPr>
          <p:nvPr>
            <p:ph type="sldNum" sz="quarter" idx="12"/>
          </p:nvPr>
        </p:nvSpPr>
        <p:spPr/>
        <p:txBody>
          <a:bodyPr/>
          <a:lstStyle/>
          <a:p>
            <a:fld id="{5F161EDD-C05A-4541-838A-58B8292CE066}" type="slidenum">
              <a:rPr lang="bg-BG" smtClean="0"/>
              <a:pPr/>
              <a:t>‹#›</a:t>
            </a:fld>
            <a:endParaRPr lang="bg-BG"/>
          </a:p>
        </p:txBody>
      </p:sp>
    </p:spTree>
    <p:extLst>
      <p:ext uri="{BB962C8B-B14F-4D97-AF65-F5344CB8AC3E}">
        <p14:creationId xmlns:p14="http://schemas.microsoft.com/office/powerpoint/2010/main" val="22641657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pic>
        <p:nvPicPr>
          <p:cNvPr id="18" name="Picture 17"/>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2831794" y="2105202"/>
            <a:ext cx="9360205" cy="4752798"/>
          </a:xfrm>
          <a:prstGeom prst="rect">
            <a:avLst/>
          </a:prstGeom>
        </p:spPr>
      </p:pic>
      <p:pic>
        <p:nvPicPr>
          <p:cNvPr id="15" name="Picture 14"/>
          <p:cNvPicPr>
            <a:picLocks noChangeAspect="1"/>
          </p:cNvPicPr>
          <p:nvPr/>
        </p:nvPicPr>
        <p:blipFill>
          <a:blip r:embed="rId14" cstate="print">
            <a:extLst>
              <a:ext uri="{28A0092B-C50C-407E-A947-70E740481C1C}">
                <a14:useLocalDpi xmlns:a14="http://schemas.microsoft.com/office/drawing/2010/main" val="0"/>
              </a:ext>
            </a:extLst>
          </a:blip>
          <a:stretch>
            <a:fillRect/>
          </a:stretch>
        </p:blipFill>
        <p:spPr>
          <a:xfrm>
            <a:off x="0" y="0"/>
            <a:ext cx="12189867" cy="6858000"/>
          </a:xfrm>
          <a:prstGeom prst="rect">
            <a:avLst/>
          </a:prstGeom>
        </p:spPr>
      </p:pic>
      <p:sp>
        <p:nvSpPr>
          <p:cNvPr id="8" name="Rectangle 7"/>
          <p:cNvSpPr/>
          <p:nvPr/>
        </p:nvSpPr>
        <p:spPr>
          <a:xfrm>
            <a:off x="0" y="0"/>
            <a:ext cx="964174"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2611808" y="808056"/>
            <a:ext cx="7958331" cy="1077229"/>
          </a:xfrm>
          <a:prstGeom prst="rect">
            <a:avLst/>
          </a:prstGeom>
        </p:spPr>
        <p:txBody>
          <a:bodyPr vert="horz" lIns="91440" tIns="45720" rIns="91440" bIns="45720" rtlCol="0" anchor="t">
            <a:normAutofit/>
          </a:bodyPr>
          <a:lstStyle/>
          <a:p>
            <a:r>
              <a:rPr lang="bg-BG" smtClean="0"/>
              <a:t>Редакт. стил загл. образец</a:t>
            </a:r>
            <a:endParaRPr lang="en-US" dirty="0"/>
          </a:p>
        </p:txBody>
      </p:sp>
      <p:sp>
        <p:nvSpPr>
          <p:cNvPr id="3" name="Text Placeholder 2"/>
          <p:cNvSpPr>
            <a:spLocks noGrp="1"/>
          </p:cNvSpPr>
          <p:nvPr>
            <p:ph type="body" idx="1"/>
          </p:nvPr>
        </p:nvSpPr>
        <p:spPr>
          <a:xfrm>
            <a:off x="2773599" y="2052116"/>
            <a:ext cx="7796540" cy="3997828"/>
          </a:xfrm>
          <a:prstGeom prst="rect">
            <a:avLst/>
          </a:prstGeom>
        </p:spPr>
        <p:txBody>
          <a:bodyPr vert="horz" lIns="91440" tIns="45720" rIns="91440" bIns="45720" rtlCol="0">
            <a:normAutofit/>
          </a:body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 level</a:t>
            </a:r>
          </a:p>
          <a:p>
            <a:pPr lvl="6"/>
            <a:r>
              <a:rPr lang="en-US" dirty="0"/>
              <a:t>Seventh level</a:t>
            </a:r>
          </a:p>
          <a:p>
            <a:pPr lvl="7"/>
            <a:r>
              <a:rPr lang="en-US" dirty="0"/>
              <a:t>Eigth level</a:t>
            </a:r>
          </a:p>
          <a:p>
            <a:pPr lvl="8"/>
            <a:r>
              <a:rPr lang="en-US" dirty="0"/>
              <a:t>Ninth level</a:t>
            </a:r>
          </a:p>
        </p:txBody>
      </p:sp>
      <p:sp>
        <p:nvSpPr>
          <p:cNvPr id="4" name="Date Placeholder 3"/>
          <p:cNvSpPr>
            <a:spLocks noGrp="1"/>
          </p:cNvSpPr>
          <p:nvPr>
            <p:ph type="dt" sz="half" idx="2"/>
          </p:nvPr>
        </p:nvSpPr>
        <p:spPr>
          <a:xfrm rot="5400000">
            <a:off x="-810065" y="5270604"/>
            <a:ext cx="2662729" cy="182880"/>
          </a:xfrm>
          <a:prstGeom prst="rect">
            <a:avLst/>
          </a:prstGeom>
        </p:spPr>
        <p:txBody>
          <a:bodyPr vert="horz" lIns="91440" tIns="18288" rIns="91440" bIns="45720" rtlCol="0" anchor="t"/>
          <a:lstStyle>
            <a:lvl1pPr algn="r">
              <a:defRPr sz="800">
                <a:solidFill>
                  <a:schemeClr val="tx1">
                    <a:tint val="75000"/>
                  </a:schemeClr>
                </a:solidFill>
                <a:latin typeface="+mn-lt"/>
              </a:defRPr>
            </a:lvl1pPr>
          </a:lstStyle>
          <a:p>
            <a:fld id="{E966C393-ABA7-41F2-AA6F-8F7DB411F949}" type="datetimeFigureOut">
              <a:rPr lang="bg-BG" smtClean="0"/>
              <a:pPr/>
              <a:t>1.10.2020 г.</a:t>
            </a:fld>
            <a:endParaRPr lang="bg-BG"/>
          </a:p>
        </p:txBody>
      </p:sp>
      <p:sp>
        <p:nvSpPr>
          <p:cNvPr id="5" name="Footer Placeholder 4"/>
          <p:cNvSpPr>
            <a:spLocks noGrp="1"/>
          </p:cNvSpPr>
          <p:nvPr>
            <p:ph type="ftr" sz="quarter" idx="3"/>
          </p:nvPr>
        </p:nvSpPr>
        <p:spPr>
          <a:xfrm rot="5400000">
            <a:off x="-2237130" y="3661144"/>
            <a:ext cx="5885352" cy="179176"/>
          </a:xfrm>
          <a:prstGeom prst="rect">
            <a:avLst/>
          </a:prstGeom>
        </p:spPr>
        <p:txBody>
          <a:bodyPr vert="horz" lIns="91440" tIns="45720" rIns="91440" bIns="18288" rtlCol="0" anchor="b"/>
          <a:lstStyle>
            <a:lvl1pPr algn="r">
              <a:defRPr sz="800">
                <a:solidFill>
                  <a:schemeClr val="tx1">
                    <a:tint val="75000"/>
                  </a:schemeClr>
                </a:solidFill>
              </a:defRPr>
            </a:lvl1pPr>
          </a:lstStyle>
          <a:p>
            <a:endParaRPr lang="bg-BG"/>
          </a:p>
        </p:txBody>
      </p:sp>
      <p:sp>
        <p:nvSpPr>
          <p:cNvPr id="6" name="Slide Number Placeholder 5"/>
          <p:cNvSpPr>
            <a:spLocks noGrp="1"/>
          </p:cNvSpPr>
          <p:nvPr>
            <p:ph type="sldNum" sz="quarter" idx="4"/>
          </p:nvPr>
        </p:nvSpPr>
        <p:spPr>
          <a:xfrm>
            <a:off x="158407" y="164592"/>
            <a:ext cx="636727" cy="322851"/>
          </a:xfrm>
          <a:prstGeom prst="rect">
            <a:avLst/>
          </a:prstGeom>
        </p:spPr>
        <p:txBody>
          <a:bodyPr vert="horz" lIns="91440" tIns="45720" rIns="45720" bIns="45720" rtlCol="0" anchor="ctr"/>
          <a:lstStyle>
            <a:lvl1pPr algn="r">
              <a:defRPr sz="1800">
                <a:solidFill>
                  <a:schemeClr val="tx1">
                    <a:tint val="75000"/>
                  </a:schemeClr>
                </a:solidFill>
              </a:defRPr>
            </a:lvl1pPr>
          </a:lstStyle>
          <a:p>
            <a:fld id="{5F161EDD-C05A-4541-838A-58B8292CE066}" type="slidenum">
              <a:rPr lang="bg-BG" smtClean="0"/>
              <a:pPr/>
              <a:t>‹#›</a:t>
            </a:fld>
            <a:endParaRPr lang="bg-BG"/>
          </a:p>
        </p:txBody>
      </p:sp>
      <p:sp>
        <p:nvSpPr>
          <p:cNvPr id="57" name="Rectangle 56"/>
          <p:cNvSpPr/>
          <p:nvPr/>
        </p:nvSpPr>
        <p:spPr>
          <a:xfrm>
            <a:off x="962042" y="0"/>
            <a:ext cx="45719"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413512847"/>
      </p:ext>
    </p:extLst>
  </p:cSld>
  <p:clrMap bg1="dk1" tx1="lt1" bg2="dk2" tx2="lt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r" defTabSz="914400" rtl="0" eaLnBrk="1" latinLnBrk="0" hangingPunct="1">
        <a:lnSpc>
          <a:spcPct val="90000"/>
        </a:lnSpc>
        <a:spcBef>
          <a:spcPct val="0"/>
        </a:spcBef>
        <a:buNone/>
        <a:defRPr sz="3400" b="0" i="0" kern="1200" cap="none">
          <a:solidFill>
            <a:schemeClr val="tx1"/>
          </a:solidFill>
          <a:effectLst/>
          <a:latin typeface="+mj-lt"/>
          <a:ea typeface="+mj-ea"/>
          <a:cs typeface="+mj-cs"/>
        </a:defRPr>
      </a:lvl1pPr>
    </p:titleStyle>
    <p:bodyStyle>
      <a:lvl1pPr marL="344488" indent="-344488" algn="l" defTabSz="914400" rtl="0" eaLnBrk="1" latinLnBrk="0" hangingPunct="1">
        <a:lnSpc>
          <a:spcPct val="120000"/>
        </a:lnSpc>
        <a:spcBef>
          <a:spcPts val="1000"/>
        </a:spcBef>
        <a:spcAft>
          <a:spcPts val="600"/>
        </a:spcAft>
        <a:buClr>
          <a:schemeClr val="accent6"/>
        </a:buClr>
        <a:buSzPct val="90000"/>
        <a:buFont typeface="Wingdings" panose="05000000000000000000" pitchFamily="2" charset="2"/>
        <a:buChar char="§"/>
        <a:defRPr sz="2000" kern="1200">
          <a:solidFill>
            <a:schemeClr val="tx1"/>
          </a:solidFill>
          <a:effectLst/>
          <a:latin typeface="+mn-lt"/>
          <a:ea typeface="+mn-ea"/>
          <a:cs typeface="+mn-cs"/>
        </a:defRPr>
      </a:lvl1pPr>
      <a:lvl2pPr marL="7953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800" kern="1200">
          <a:solidFill>
            <a:schemeClr val="tx1"/>
          </a:solidFill>
          <a:effectLst/>
          <a:latin typeface="+mn-lt"/>
          <a:ea typeface="+mn-ea"/>
          <a:cs typeface="+mn-cs"/>
        </a:defRPr>
      </a:lvl2pPr>
      <a:lvl3pPr marL="12588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600" kern="1200">
          <a:solidFill>
            <a:schemeClr val="tx1"/>
          </a:solidFill>
          <a:effectLst/>
          <a:latin typeface="+mn-lt"/>
          <a:ea typeface="+mn-ea"/>
          <a:cs typeface="+mn-cs"/>
        </a:defRPr>
      </a:lvl3pPr>
      <a:lvl4pPr marL="1709738" indent="-33813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400" kern="1200">
          <a:solidFill>
            <a:schemeClr val="tx1"/>
          </a:solidFill>
          <a:effectLst/>
          <a:latin typeface="+mn-lt"/>
          <a:ea typeface="+mn-ea"/>
          <a:cs typeface="+mn-cs"/>
        </a:defRPr>
      </a:lvl4pPr>
      <a:lvl5pPr marL="2173288" indent="-34448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a:solidFill>
            <a:schemeClr val="tx1"/>
          </a:solidFill>
          <a:effectLst/>
          <a:latin typeface="+mn-lt"/>
          <a:ea typeface="+mn-ea"/>
          <a:cs typeface="+mn-cs"/>
        </a:defRPr>
      </a:lvl5pPr>
      <a:lvl6pPr marL="2642616"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6pPr>
      <a:lvl7pPr marL="3108960"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7pPr>
      <a:lvl8pPr marL="3575304"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8pPr>
      <a:lvl9pPr marL="4041648" indent="-338328" algn="l" defTabSz="914400" rtl="0" eaLnBrk="1" latinLnBrk="0" hangingPunct="1">
        <a:lnSpc>
          <a:spcPct val="120000"/>
        </a:lnSpc>
        <a:spcBef>
          <a:spcPts val="500"/>
        </a:spcBef>
        <a:spcAft>
          <a:spcPts val="600"/>
        </a:spcAft>
        <a:buClr>
          <a:schemeClr val="accent6"/>
        </a:buClr>
        <a:buSzPct val="90000"/>
        <a:buFont typeface="Wingdings" panose="05000000000000000000" pitchFamily="2" charset="2"/>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jpeg"/><Relationship Id="rId1" Type="http://schemas.openxmlformats.org/officeDocument/2006/relationships/slideLayout" Target="../slideLayouts/slideLayout1.xml"/><Relationship Id="rId4" Type="http://schemas.openxmlformats.org/officeDocument/2006/relationships/image" Target="../media/image6.png"/></Relationships>
</file>

<file path=ppt/slides/_rels/slide1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8" Type="http://schemas.openxmlformats.org/officeDocument/2006/relationships/hyperlink" Target="https://en.wikipedia.org/wiki/Schuman_Declaration" TargetMode="External"/><Relationship Id="rId3" Type="http://schemas.openxmlformats.org/officeDocument/2006/relationships/hyperlink" Target="https://en.wikipedia.org/wiki/List_of_minor_secular_observances" TargetMode="External"/><Relationship Id="rId7" Type="http://schemas.openxmlformats.org/officeDocument/2006/relationships/hyperlink" Target="https://en.wikipedia.org/wiki/Memorialization" TargetMode="External"/><Relationship Id="rId2" Type="http://schemas.openxmlformats.org/officeDocument/2006/relationships/image" Target="../media/image7.jpeg"/><Relationship Id="rId1" Type="http://schemas.openxmlformats.org/officeDocument/2006/relationships/slideLayout" Target="../slideLayouts/slideLayout4.xml"/><Relationship Id="rId6" Type="http://schemas.openxmlformats.org/officeDocument/2006/relationships/hyperlink" Target="https://en.wikipedia.org/wiki/European_Union" TargetMode="External"/><Relationship Id="rId5" Type="http://schemas.openxmlformats.org/officeDocument/2006/relationships/hyperlink" Target="https://en.wikipedia.org/wiki/Council_of_Europe" TargetMode="External"/><Relationship Id="rId4" Type="http://schemas.openxmlformats.org/officeDocument/2006/relationships/hyperlink" Target="https://en.wikipedia.org/wiki/Europe_Day" TargetMode="External"/><Relationship Id="rId9" Type="http://schemas.openxmlformats.org/officeDocument/2006/relationships/hyperlink" Target="https://en.wikipedia.org/wiki/Flag_of_Europe" TargetMode="External"/></Relationships>
</file>

<file path=ppt/slides/_rels/slide3.xml.rels><?xml version="1.0" encoding="UTF-8" standalone="yes"?>
<Relationships xmlns="http://schemas.openxmlformats.org/package/2006/relationships"><Relationship Id="rId8" Type="http://schemas.openxmlformats.org/officeDocument/2006/relationships/hyperlink" Target="https://en.wikipedia.org/wiki/Coal" TargetMode="External"/><Relationship Id="rId3" Type="http://schemas.openxmlformats.org/officeDocument/2006/relationships/hyperlink" Target="https://en.wikipedia.org/wiki/European_Communities" TargetMode="External"/><Relationship Id="rId7" Type="http://schemas.openxmlformats.org/officeDocument/2006/relationships/hyperlink" Target="https://en.wikipedia.org/wiki/West_Germany" TargetMode="External"/><Relationship Id="rId2" Type="http://schemas.openxmlformats.org/officeDocument/2006/relationships/image" Target="../media/image8.jpeg"/><Relationship Id="rId1" Type="http://schemas.openxmlformats.org/officeDocument/2006/relationships/slideLayout" Target="../slideLayouts/slideLayout4.xml"/><Relationship Id="rId6" Type="http://schemas.openxmlformats.org/officeDocument/2006/relationships/hyperlink" Target="https://en.wikipedia.org/wiki/French_Fourth_Republic" TargetMode="External"/><Relationship Id="rId5" Type="http://schemas.openxmlformats.org/officeDocument/2006/relationships/hyperlink" Target="https://en.wikipedia.org/wiki/Robert_Schuman" TargetMode="External"/><Relationship Id="rId10" Type="http://schemas.openxmlformats.org/officeDocument/2006/relationships/hyperlink" Target="https://en.wikipedia.org/wiki/European_Coal_and_Steel_Community" TargetMode="External"/><Relationship Id="rId4" Type="http://schemas.openxmlformats.org/officeDocument/2006/relationships/hyperlink" Target="https://en.wikipedia.org/wiki/Schuman_Declaration" TargetMode="External"/><Relationship Id="rId9" Type="http://schemas.openxmlformats.org/officeDocument/2006/relationships/hyperlink" Target="https://en.wikipedia.org/wiki/Steel" TargetMode="Externa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Pan-European_identity" TargetMode="External"/><Relationship Id="rId2" Type="http://schemas.openxmlformats.org/officeDocument/2006/relationships/hyperlink" Target="https://en.wikipedia.org/wiki/European_integration" TargetMode="Externa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image" Target="../media/image9.png"/><Relationship Id="rId4" Type="http://schemas.openxmlformats.org/officeDocument/2006/relationships/hyperlink" Target="https://en.wikipedia.org/wiki/Flag_of_Europe" TargetMode="External"/></Relationships>
</file>

<file path=ppt/slides/_rels/slide5.xml.rels><?xml version="1.0" encoding="UTF-8" standalone="yes"?>
<Relationships xmlns="http://schemas.openxmlformats.org/package/2006/relationships"><Relationship Id="rId8" Type="http://schemas.openxmlformats.org/officeDocument/2006/relationships/hyperlink" Target="https://en.wikipedia.org/w/index.php?title=Schuman_Parade&amp;action=edit&amp;redlink=1" TargetMode="External"/><Relationship Id="rId3" Type="http://schemas.openxmlformats.org/officeDocument/2006/relationships/hyperlink" Target="https://en.wikipedia.org/wiki/Germany" TargetMode="External"/><Relationship Id="rId7" Type="http://schemas.openxmlformats.org/officeDocument/2006/relationships/hyperlink" Target="https://pl.wikipedia.org/wiki/Polska_Fundacja_im._Roberta_Schumana" TargetMode="External"/><Relationship Id="rId2" Type="http://schemas.openxmlformats.org/officeDocument/2006/relationships/hyperlink" Target="https://en.wikipedia.org/wiki/European_Union" TargetMode="External"/><Relationship Id="rId1" Type="http://schemas.openxmlformats.org/officeDocument/2006/relationships/slideLayout" Target="../slideLayouts/slideLayout2.xml"/><Relationship Id="rId6" Type="http://schemas.openxmlformats.org/officeDocument/2006/relationships/hyperlink" Target="https://en.wikipedia.org/w/index.php?title=Schuman_Foundation&amp;action=edit&amp;redlink=1" TargetMode="External"/><Relationship Id="rId11" Type="http://schemas.openxmlformats.org/officeDocument/2006/relationships/image" Target="../media/image11.jpeg"/><Relationship Id="rId5" Type="http://schemas.openxmlformats.org/officeDocument/2006/relationships/hyperlink" Target="https://de.wikipedia.org/wiki/Europawoche" TargetMode="External"/><Relationship Id="rId10" Type="http://schemas.openxmlformats.org/officeDocument/2006/relationships/hyperlink" Target="https://en.wikipedia.org/wiki/2004_enlargement_of_the_European_Union" TargetMode="External"/><Relationship Id="rId4" Type="http://schemas.openxmlformats.org/officeDocument/2006/relationships/hyperlink" Target="https://en.wikipedia.org/w/index.php?title=Europawoche&amp;action=edit&amp;redlink=1" TargetMode="External"/><Relationship Id="rId9" Type="http://schemas.openxmlformats.org/officeDocument/2006/relationships/hyperlink" Target="https://pl.wikipedia.org/wiki/Parada_Schumana"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en.wikipedia.org/wiki/European_Coal_and_Steel_Community" TargetMode="External"/><Relationship Id="rId2" Type="http://schemas.openxmlformats.org/officeDocument/2006/relationships/hyperlink" Target="https://en.wikipedia.org/wiki/Europe_Day" TargetMode="Externa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8" Type="http://schemas.openxmlformats.org/officeDocument/2006/relationships/image" Target="../media/image13.jpeg"/><Relationship Id="rId3" Type="http://schemas.openxmlformats.org/officeDocument/2006/relationships/hyperlink" Target="https://en.wikipedia.org/wiki/De_facto" TargetMode="External"/><Relationship Id="rId7" Type="http://schemas.openxmlformats.org/officeDocument/2006/relationships/hyperlink" Target="https://en.wikipedia.org/wiki/European_integration" TargetMode="External"/><Relationship Id="rId2" Type="http://schemas.openxmlformats.org/officeDocument/2006/relationships/hyperlink" Target="https://en.wikipedia.org/wiki/Treaty_establishing_a_Constitution_for_Europe" TargetMode="External"/><Relationship Id="rId1" Type="http://schemas.openxmlformats.org/officeDocument/2006/relationships/slideLayout" Target="../slideLayouts/slideLayout2.xml"/><Relationship Id="rId6" Type="http://schemas.openxmlformats.org/officeDocument/2006/relationships/hyperlink" Target="https://en.wikipedia.org/wiki/European_Parliament" TargetMode="External"/><Relationship Id="rId5" Type="http://schemas.openxmlformats.org/officeDocument/2006/relationships/hyperlink" Target="https://en.wikipedia.org/wiki/Europe_Day" TargetMode="External"/><Relationship Id="rId4" Type="http://schemas.openxmlformats.org/officeDocument/2006/relationships/hyperlink" Target="https://en.wikipedia.org/wiki/Treaty_of_Lisbon"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en.wikipedia.org/wiki/Public_holiday" TargetMode="External"/><Relationship Id="rId2" Type="http://schemas.openxmlformats.org/officeDocument/2006/relationships/image" Target="../media/image14.jpeg"/><Relationship Id="rId1" Type="http://schemas.openxmlformats.org/officeDocument/2006/relationships/slideLayout" Target="../slideLayouts/slideLayout4.xml"/><Relationship Id="rId5" Type="http://schemas.openxmlformats.org/officeDocument/2006/relationships/hyperlink" Target="https://en.wikipedia.org/wiki/German_language" TargetMode="External"/><Relationship Id="rId4" Type="http://schemas.openxmlformats.org/officeDocument/2006/relationships/hyperlink" Target="https://en.wikipedia.org/wiki/Kosovo" TargetMode="External"/></Relationships>
</file>

<file path=ppt/slides/_rels/slide9.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ctrTitle"/>
          </p:nvPr>
        </p:nvSpPr>
        <p:spPr>
          <a:xfrm>
            <a:off x="1135117" y="5060731"/>
            <a:ext cx="6994757" cy="1387366"/>
          </a:xfrm>
        </p:spPr>
        <p:txBody>
          <a:bodyPr>
            <a:normAutofit fontScale="90000"/>
          </a:bodyPr>
          <a:lstStyle/>
          <a:p>
            <a:pPr algn="ctr"/>
            <a:r>
              <a:rPr lang="en-GB" sz="3100" dirty="0" err="1" smtClean="0"/>
              <a:t>Viktoria</a:t>
            </a:r>
            <a:r>
              <a:rPr lang="en-GB" sz="3100" dirty="0" smtClean="0"/>
              <a:t> </a:t>
            </a:r>
            <a:r>
              <a:rPr lang="en-GB" sz="3100" dirty="0" err="1" smtClean="0"/>
              <a:t>Dobreva</a:t>
            </a:r>
            <a:r>
              <a:rPr lang="en-GB" sz="3100" dirty="0" smtClean="0"/>
              <a:t> – 9-th  grade</a:t>
            </a:r>
            <a:br>
              <a:rPr lang="en-GB" sz="3100" dirty="0" smtClean="0"/>
            </a:br>
            <a:r>
              <a:rPr lang="en-GB" sz="3100" dirty="0" smtClean="0"/>
              <a:t>Foreign  Language  School</a:t>
            </a:r>
            <a:br>
              <a:rPr lang="en-GB" sz="3100" dirty="0" smtClean="0"/>
            </a:br>
            <a:r>
              <a:rPr lang="en-GB" sz="3100" dirty="0" smtClean="0"/>
              <a:t>Pleven, Bulgaria</a:t>
            </a:r>
            <a:r>
              <a:rPr lang="bg-BG" dirty="0" smtClean="0"/>
              <a:t/>
            </a:r>
            <a:br>
              <a:rPr lang="bg-BG" dirty="0" smtClean="0"/>
            </a:br>
            <a:endParaRPr lang="bg-BG" dirty="0"/>
          </a:p>
        </p:txBody>
      </p:sp>
      <p:sp>
        <p:nvSpPr>
          <p:cNvPr id="3" name="Подзаглавие 2"/>
          <p:cNvSpPr>
            <a:spLocks noGrp="1"/>
          </p:cNvSpPr>
          <p:nvPr>
            <p:ph type="subTitle" idx="1"/>
          </p:nvPr>
        </p:nvSpPr>
        <p:spPr>
          <a:xfrm>
            <a:off x="1008993" y="362608"/>
            <a:ext cx="7882759" cy="1418895"/>
          </a:xfrm>
        </p:spPr>
        <p:txBody>
          <a:bodyPr>
            <a:normAutofit fontScale="85000" lnSpcReduction="10000"/>
          </a:bodyPr>
          <a:lstStyle/>
          <a:p>
            <a:pPr algn="ctr"/>
            <a:r>
              <a:rPr lang="en-US" sz="7200" dirty="0" smtClean="0"/>
              <a:t>We believe in Europe</a:t>
            </a:r>
            <a:endParaRPr lang="bg-BG" sz="7200" dirty="0"/>
          </a:p>
        </p:txBody>
      </p:sp>
      <p:pic>
        <p:nvPicPr>
          <p:cNvPr id="4" name="Picture 3" descr="H:\Виктория Добрева 9.e\IMG_20191010_092911.jpg"/>
          <p:cNvPicPr/>
          <p:nvPr/>
        </p:nvPicPr>
        <p:blipFill>
          <a:blip r:embed="rId2" cstate="print"/>
          <a:srcRect/>
          <a:stretch>
            <a:fillRect/>
          </a:stretch>
        </p:blipFill>
        <p:spPr bwMode="auto">
          <a:xfrm>
            <a:off x="2664372" y="2049518"/>
            <a:ext cx="4177862" cy="2711668"/>
          </a:xfrm>
          <a:prstGeom prst="rect">
            <a:avLst/>
          </a:prstGeom>
          <a:noFill/>
          <a:ln w="9525">
            <a:noFill/>
            <a:miter lim="800000"/>
            <a:headEnd/>
            <a:tailEnd/>
          </a:ln>
        </p:spPr>
      </p:pic>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86825" y="5843588"/>
            <a:ext cx="3305174" cy="10144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Obraz 5" descr="Bez tytułu.png"/>
          <p:cNvPicPr/>
          <p:nvPr/>
        </p:nvPicPr>
        <p:blipFill>
          <a:blip r:embed="rId4" cstate="print">
            <a:extLst>
              <a:ext uri="{28A0092B-C50C-407E-A947-70E740481C1C}">
                <a14:useLocalDpi xmlns:a14="http://schemas.microsoft.com/office/drawing/2010/main" val="0"/>
              </a:ext>
            </a:extLst>
          </a:blip>
          <a:srcRect t="-3847" r="33878" b="-10255"/>
          <a:stretch>
            <a:fillRect/>
          </a:stretch>
        </p:blipFill>
        <p:spPr bwMode="auto">
          <a:xfrm>
            <a:off x="9713118" y="228599"/>
            <a:ext cx="1652587" cy="1328737"/>
          </a:xfrm>
          <a:prstGeom prst="rect">
            <a:avLst/>
          </a:prstGeom>
          <a:noFill/>
        </p:spPr>
      </p:pic>
    </p:spTree>
    <p:extLst>
      <p:ext uri="{BB962C8B-B14F-4D97-AF65-F5344CB8AC3E}">
        <p14:creationId xmlns:p14="http://schemas.microsoft.com/office/powerpoint/2010/main" val="885155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wipe(down)">
                                      <p:cBhvr>
                                        <p:cTn id="12" dur="5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808" y="299546"/>
            <a:ext cx="7958331" cy="1166647"/>
          </a:xfrm>
        </p:spPr>
        <p:txBody>
          <a:bodyPr>
            <a:normAutofit/>
          </a:bodyPr>
          <a:lstStyle/>
          <a:p>
            <a:pPr algn="ctr"/>
            <a:r>
              <a:rPr lang="en-US" sz="5400" dirty="0" smtClean="0"/>
              <a:t>Europe day in Bulgaria</a:t>
            </a:r>
            <a:endParaRPr lang="bg-BG" sz="5400" dirty="0"/>
          </a:p>
        </p:txBody>
      </p:sp>
      <p:sp>
        <p:nvSpPr>
          <p:cNvPr id="3" name="Content Placeholder 2"/>
          <p:cNvSpPr>
            <a:spLocks noGrp="1"/>
          </p:cNvSpPr>
          <p:nvPr>
            <p:ph idx="1"/>
          </p:nvPr>
        </p:nvSpPr>
        <p:spPr>
          <a:xfrm>
            <a:off x="1324302" y="1308538"/>
            <a:ext cx="9979573" cy="2585545"/>
          </a:xfrm>
        </p:spPr>
        <p:txBody>
          <a:bodyPr>
            <a:normAutofit/>
          </a:bodyPr>
          <a:lstStyle/>
          <a:p>
            <a:r>
              <a:rPr lang="en-US" dirty="0" smtClean="0"/>
              <a:t>Bulgaria 's accession to EU was expected with great enthusiasm across the country. Millions of viewers watched live the ceremony on 25 April 2005, as the event offered a moving national nuance – the Anthem of Europe from Beethoven's Symphony No. 9 was performed in Bulgarian by the incredible singers from the choir </a:t>
            </a:r>
            <a:r>
              <a:rPr lang="en-US" i="1" dirty="0" smtClean="0"/>
              <a:t>Le </a:t>
            </a:r>
            <a:r>
              <a:rPr lang="en-US" i="1" dirty="0" err="1" smtClean="0"/>
              <a:t>Mystere</a:t>
            </a:r>
            <a:r>
              <a:rPr lang="en-US" dirty="0" smtClean="0"/>
              <a:t> Des </a:t>
            </a:r>
            <a:r>
              <a:rPr lang="en-US" dirty="0" err="1" smtClean="0"/>
              <a:t>Voix</a:t>
            </a:r>
            <a:r>
              <a:rPr lang="en-US" dirty="0" smtClean="0"/>
              <a:t> </a:t>
            </a:r>
            <a:r>
              <a:rPr lang="en-US" i="1" dirty="0" err="1" smtClean="0"/>
              <a:t>Bulgares</a:t>
            </a:r>
            <a:r>
              <a:rPr lang="en-US" dirty="0" smtClean="0"/>
              <a:t> . </a:t>
            </a:r>
            <a:endParaRPr lang="bg-BG" dirty="0"/>
          </a:p>
        </p:txBody>
      </p:sp>
      <p:pic>
        <p:nvPicPr>
          <p:cNvPr id="4" name="Picture 3" descr="H:\3987index.jpg"/>
          <p:cNvPicPr>
            <a:picLocks noChangeAspect="1" noChangeArrowheads="1"/>
          </p:cNvPicPr>
          <p:nvPr/>
        </p:nvPicPr>
        <p:blipFill>
          <a:blip r:embed="rId2" cstate="print"/>
          <a:srcRect/>
          <a:stretch>
            <a:fillRect/>
          </a:stretch>
        </p:blipFill>
        <p:spPr bwMode="auto">
          <a:xfrm>
            <a:off x="3200400" y="3972910"/>
            <a:ext cx="5707117" cy="2443656"/>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808" y="520263"/>
            <a:ext cx="7958331" cy="993228"/>
          </a:xfrm>
        </p:spPr>
        <p:txBody>
          <a:bodyPr>
            <a:normAutofit/>
          </a:bodyPr>
          <a:lstStyle/>
          <a:p>
            <a:pPr algn="ctr"/>
            <a:r>
              <a:rPr lang="en-US" sz="5400" dirty="0" smtClean="0"/>
              <a:t>Europe day in Bulgaria</a:t>
            </a:r>
            <a:endParaRPr lang="bg-BG" sz="5400" dirty="0"/>
          </a:p>
        </p:txBody>
      </p:sp>
      <p:sp>
        <p:nvSpPr>
          <p:cNvPr id="3" name="Content Placeholder 2"/>
          <p:cNvSpPr>
            <a:spLocks noGrp="1"/>
          </p:cNvSpPr>
          <p:nvPr>
            <p:ph idx="1"/>
          </p:nvPr>
        </p:nvSpPr>
        <p:spPr>
          <a:xfrm>
            <a:off x="1308538" y="1529255"/>
            <a:ext cx="9261601" cy="2963917"/>
          </a:xfrm>
        </p:spPr>
        <p:txBody>
          <a:bodyPr/>
          <a:lstStyle/>
          <a:p>
            <a:r>
              <a:rPr lang="en-US" dirty="0" smtClean="0"/>
              <a:t>For Bulgarians the European Union was more of a social alliance working for the cause of security and prosperity in the most important spheres of life – economy, employment, standards of living, human rights, social benefits and opportunities for study.</a:t>
            </a:r>
          </a:p>
          <a:p>
            <a:endParaRPr lang="bg-BG" dirty="0"/>
          </a:p>
        </p:txBody>
      </p:sp>
      <p:pic>
        <p:nvPicPr>
          <p:cNvPr id="7170" name="Picture 2" descr="H:\999images.jpg"/>
          <p:cNvPicPr>
            <a:picLocks noChangeAspect="1" noChangeArrowheads="1"/>
          </p:cNvPicPr>
          <p:nvPr/>
        </p:nvPicPr>
        <p:blipFill>
          <a:blip r:embed="rId2" cstate="print"/>
          <a:srcRect/>
          <a:stretch>
            <a:fillRect/>
          </a:stretch>
        </p:blipFill>
        <p:spPr bwMode="auto">
          <a:xfrm>
            <a:off x="3026979" y="3594538"/>
            <a:ext cx="6526923" cy="2979683"/>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2471131" y="346841"/>
            <a:ext cx="7958331" cy="1182414"/>
          </a:xfrm>
        </p:spPr>
        <p:txBody>
          <a:bodyPr>
            <a:normAutofit/>
          </a:bodyPr>
          <a:lstStyle/>
          <a:p>
            <a:pPr algn="ctr"/>
            <a:r>
              <a:rPr lang="en-US" sz="5400" dirty="0" smtClean="0"/>
              <a:t>Europe day in Bulgaria</a:t>
            </a:r>
            <a:endParaRPr lang="bg-BG" sz="5400" dirty="0"/>
          </a:p>
        </p:txBody>
      </p:sp>
      <p:sp>
        <p:nvSpPr>
          <p:cNvPr id="3" name="Контейнер за съдържание 2"/>
          <p:cNvSpPr>
            <a:spLocks noGrp="1"/>
          </p:cNvSpPr>
          <p:nvPr>
            <p:ph idx="1"/>
          </p:nvPr>
        </p:nvSpPr>
        <p:spPr>
          <a:xfrm>
            <a:off x="931682" y="1671144"/>
            <a:ext cx="10102361" cy="3484180"/>
          </a:xfrm>
        </p:spPr>
        <p:txBody>
          <a:bodyPr>
            <a:normAutofit fontScale="47500" lnSpcReduction="20000"/>
          </a:bodyPr>
          <a:lstStyle/>
          <a:p>
            <a:r>
              <a:rPr lang="en-US" sz="4400" dirty="0"/>
              <a:t>With time enthusiasm switched to a more realistic attitude and overtones of Euroscepticism could also be heard. Most Bulgarians are aware that being part of the European Union is not a panacea; that apart from a social community the EU is also a liberal space where personal success is a priority. As a whole the support of Bulgarians for EU membership remains high – 55% and is six percentage points higher than in 2016, Eurobarometer suggests. </a:t>
            </a:r>
          </a:p>
          <a:p>
            <a:r>
              <a:rPr lang="en-US" dirty="0"/>
              <a:t/>
            </a:r>
            <a:br>
              <a:rPr lang="en-US" dirty="0"/>
            </a:br>
            <a:endParaRPr lang="en-US" dirty="0"/>
          </a:p>
          <a:p>
            <a:r>
              <a:rPr lang="en-US" dirty="0"/>
              <a:t/>
            </a:r>
            <a:br>
              <a:rPr lang="en-US" dirty="0"/>
            </a:br>
            <a:endParaRPr lang="bg-BG" dirty="0"/>
          </a:p>
        </p:txBody>
      </p:sp>
      <p:pic>
        <p:nvPicPr>
          <p:cNvPr id="8195" name="Picture 3" descr="H:\567images.jpg"/>
          <p:cNvPicPr>
            <a:picLocks noChangeAspect="1" noChangeArrowheads="1"/>
          </p:cNvPicPr>
          <p:nvPr/>
        </p:nvPicPr>
        <p:blipFill>
          <a:blip r:embed="rId2" cstate="print"/>
          <a:srcRect/>
          <a:stretch>
            <a:fillRect/>
          </a:stretch>
        </p:blipFill>
        <p:spPr bwMode="auto">
          <a:xfrm>
            <a:off x="3436884" y="4051738"/>
            <a:ext cx="5801710" cy="2601310"/>
          </a:xfrm>
          <a:prstGeom prst="rect">
            <a:avLst/>
          </a:prstGeom>
          <a:noFill/>
        </p:spPr>
      </p:pic>
    </p:spTree>
    <p:extLst>
      <p:ext uri="{BB962C8B-B14F-4D97-AF65-F5344CB8AC3E}">
        <p14:creationId xmlns:p14="http://schemas.microsoft.com/office/powerpoint/2010/main" val="30339141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US" sz="5400" dirty="0" smtClean="0"/>
              <a:t>Europe day in Bulgaria</a:t>
            </a:r>
            <a:endParaRPr lang="bg-BG" sz="5400" dirty="0"/>
          </a:p>
        </p:txBody>
      </p:sp>
      <p:sp>
        <p:nvSpPr>
          <p:cNvPr id="3" name="Content Placeholder 2"/>
          <p:cNvSpPr>
            <a:spLocks noGrp="1"/>
          </p:cNvSpPr>
          <p:nvPr>
            <p:ph idx="1"/>
          </p:nvPr>
        </p:nvSpPr>
        <p:spPr>
          <a:xfrm>
            <a:off x="1245476" y="1560786"/>
            <a:ext cx="10152993" cy="3200400"/>
          </a:xfrm>
        </p:spPr>
        <p:txBody>
          <a:bodyPr/>
          <a:lstStyle/>
          <a:p>
            <a:r>
              <a:rPr lang="en-US" dirty="0" smtClean="0"/>
              <a:t>The main priority areas where Bulgarians want to see more results on the part of the European Union include combating terrorism (61%); poverty and social inclusion (40%); and uncontrolled migration (38%). These are followed by the problems of unemployment (33%), religious radicalism (26%) and organized crime (24%). </a:t>
            </a:r>
            <a:endParaRPr lang="bg-BG" dirty="0"/>
          </a:p>
        </p:txBody>
      </p:sp>
      <p:pic>
        <p:nvPicPr>
          <p:cNvPr id="9219" name="Picture 3" descr="H:\666images.jpg"/>
          <p:cNvPicPr>
            <a:picLocks noChangeAspect="1" noChangeArrowheads="1"/>
          </p:cNvPicPr>
          <p:nvPr/>
        </p:nvPicPr>
        <p:blipFill>
          <a:blip r:embed="rId2" cstate="print"/>
          <a:srcRect/>
          <a:stretch>
            <a:fillRect/>
          </a:stretch>
        </p:blipFill>
        <p:spPr bwMode="auto">
          <a:xfrm>
            <a:off x="4020207" y="4051738"/>
            <a:ext cx="3878317" cy="2554014"/>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02222" y="331076"/>
            <a:ext cx="8567918" cy="1554209"/>
          </a:xfrm>
        </p:spPr>
        <p:txBody>
          <a:bodyPr>
            <a:normAutofit/>
          </a:bodyPr>
          <a:lstStyle/>
          <a:p>
            <a:pPr algn="ctr"/>
            <a:r>
              <a:rPr lang="en-US" sz="5400" dirty="0" smtClean="0"/>
              <a:t>Europe day in Bulgaria</a:t>
            </a:r>
            <a:endParaRPr lang="bg-BG" sz="5400" dirty="0"/>
          </a:p>
        </p:txBody>
      </p:sp>
      <p:sp>
        <p:nvSpPr>
          <p:cNvPr id="3" name="Content Placeholder 2"/>
          <p:cNvSpPr>
            <a:spLocks noGrp="1"/>
          </p:cNvSpPr>
          <p:nvPr>
            <p:ph idx="1"/>
          </p:nvPr>
        </p:nvSpPr>
        <p:spPr>
          <a:xfrm>
            <a:off x="1245476" y="1324304"/>
            <a:ext cx="9900745" cy="2191406"/>
          </a:xfrm>
        </p:spPr>
        <p:txBody>
          <a:bodyPr>
            <a:normAutofit/>
          </a:bodyPr>
          <a:lstStyle/>
          <a:p>
            <a:r>
              <a:rPr lang="en-US" sz="2400" dirty="0" smtClean="0"/>
              <a:t>Without doubt stronger support for EU at the end of 2017 is linked to the Bulgarian Presidency of the Council of the European Union but also to the European policy of combating terrorism and uncontrolled migration.</a:t>
            </a:r>
            <a:endParaRPr lang="bg-BG" sz="2400" dirty="0"/>
          </a:p>
        </p:txBody>
      </p:sp>
      <p:pic>
        <p:nvPicPr>
          <p:cNvPr id="10242" name="Picture 2" descr="H:\i767mages.png"/>
          <p:cNvPicPr>
            <a:picLocks noChangeAspect="1" noChangeArrowheads="1"/>
          </p:cNvPicPr>
          <p:nvPr/>
        </p:nvPicPr>
        <p:blipFill>
          <a:blip r:embed="rId2" cstate="print"/>
          <a:srcRect/>
          <a:stretch>
            <a:fillRect/>
          </a:stretch>
        </p:blipFill>
        <p:spPr bwMode="auto">
          <a:xfrm>
            <a:off x="4430110" y="3831021"/>
            <a:ext cx="3436883" cy="2837793"/>
          </a:xfrm>
          <a:prstGeom prst="rect">
            <a:avLst/>
          </a:prstGeom>
          <a:noFill/>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808" y="252248"/>
            <a:ext cx="7958331" cy="1633037"/>
          </a:xfrm>
        </p:spPr>
        <p:txBody>
          <a:bodyPr>
            <a:normAutofit/>
          </a:bodyPr>
          <a:lstStyle/>
          <a:p>
            <a:pPr algn="ctr"/>
            <a:r>
              <a:rPr lang="en-US" sz="5400" dirty="0" smtClean="0"/>
              <a:t>Europe day in Bulgaria</a:t>
            </a:r>
            <a:endParaRPr lang="bg-BG" sz="5400" dirty="0"/>
          </a:p>
        </p:txBody>
      </p:sp>
      <p:sp>
        <p:nvSpPr>
          <p:cNvPr id="3" name="Content Placeholder 2"/>
          <p:cNvSpPr>
            <a:spLocks noGrp="1"/>
          </p:cNvSpPr>
          <p:nvPr>
            <p:ph idx="1"/>
          </p:nvPr>
        </p:nvSpPr>
        <p:spPr>
          <a:xfrm>
            <a:off x="1182414" y="1277007"/>
            <a:ext cx="10137227" cy="3342291"/>
          </a:xfrm>
        </p:spPr>
        <p:txBody>
          <a:bodyPr>
            <a:noAutofit/>
          </a:bodyPr>
          <a:lstStyle/>
          <a:p>
            <a:r>
              <a:rPr lang="en-US" sz="2400" dirty="0" smtClean="0"/>
              <a:t>This year is the year of the first Bulgarian Presidency of the Council of EU. The atmosphere on 9 May, Europe Day, is festive in Sofia and across the country. Tonight starting from 9:30 p. m. Sofia is hosting a 3D mapping show on the façade of the Council of Ministers. „</a:t>
            </a:r>
            <a:r>
              <a:rPr lang="en-US" sz="2400" i="1" dirty="0" smtClean="0"/>
              <a:t>This is an unconventional way to mark Europe Day</a:t>
            </a:r>
            <a:r>
              <a:rPr lang="en-US" sz="2400" dirty="0" smtClean="0"/>
              <a:t>”, commented </a:t>
            </a:r>
            <a:r>
              <a:rPr lang="en-US" sz="2400" dirty="0" err="1" smtClean="0"/>
              <a:t>Teodor</a:t>
            </a:r>
            <a:r>
              <a:rPr lang="en-US" sz="2400" dirty="0" smtClean="0"/>
              <a:t> </a:t>
            </a:r>
            <a:r>
              <a:rPr lang="en-US" sz="2400" dirty="0" err="1" smtClean="0"/>
              <a:t>Stoychev</a:t>
            </a:r>
            <a:r>
              <a:rPr lang="en-US" sz="2400" dirty="0" smtClean="0"/>
              <a:t>, head of the information office of the European Parliament in Sofia. </a:t>
            </a:r>
            <a:endParaRPr lang="bg-BG" sz="2400" dirty="0"/>
          </a:p>
        </p:txBody>
      </p:sp>
      <p:pic>
        <p:nvPicPr>
          <p:cNvPr id="11266" name="Picture 2" descr="H:\European-union-building.jpg"/>
          <p:cNvPicPr>
            <a:picLocks noChangeAspect="1" noChangeArrowheads="1"/>
          </p:cNvPicPr>
          <p:nvPr/>
        </p:nvPicPr>
        <p:blipFill>
          <a:blip r:embed="rId2" cstate="print"/>
          <a:srcRect/>
          <a:stretch>
            <a:fillRect/>
          </a:stretch>
        </p:blipFill>
        <p:spPr bwMode="auto">
          <a:xfrm>
            <a:off x="3499945" y="4540468"/>
            <a:ext cx="6101256" cy="2317531"/>
          </a:xfrm>
          <a:prstGeom prst="rect">
            <a:avLst/>
          </a:prstGeom>
          <a:noFill/>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808" y="315310"/>
            <a:ext cx="7958331" cy="1569975"/>
          </a:xfrm>
        </p:spPr>
        <p:txBody>
          <a:bodyPr>
            <a:normAutofit/>
          </a:bodyPr>
          <a:lstStyle/>
          <a:p>
            <a:pPr algn="ctr"/>
            <a:r>
              <a:rPr lang="en-US" sz="5400" dirty="0" smtClean="0"/>
              <a:t>Europe day in Bulgaria</a:t>
            </a:r>
            <a:endParaRPr lang="bg-BG" sz="5400" dirty="0"/>
          </a:p>
        </p:txBody>
      </p:sp>
      <p:sp>
        <p:nvSpPr>
          <p:cNvPr id="3" name="Content Placeholder 2"/>
          <p:cNvSpPr>
            <a:spLocks noGrp="1"/>
          </p:cNvSpPr>
          <p:nvPr>
            <p:ph idx="1"/>
          </p:nvPr>
        </p:nvSpPr>
        <p:spPr>
          <a:xfrm>
            <a:off x="1261240" y="1277007"/>
            <a:ext cx="10026869" cy="3436883"/>
          </a:xfrm>
        </p:spPr>
        <p:txBody>
          <a:bodyPr/>
          <a:lstStyle/>
          <a:p>
            <a:r>
              <a:rPr lang="en-US" dirty="0" smtClean="0"/>
              <a:t>The highlight will be the European Year of Cultural Heritage. A Literature Night is on the program in Sofia. The event is organized jointly with the cultural institutes of the EU Member States and seeks to popularize European culture. Other 11 cities will also host European Literature Nights including Plovdiv, Varna, </a:t>
            </a:r>
            <a:r>
              <a:rPr lang="en-US" dirty="0" err="1" smtClean="0"/>
              <a:t>Rousse</a:t>
            </a:r>
            <a:r>
              <a:rPr lang="en-US" dirty="0" smtClean="0"/>
              <a:t> and </a:t>
            </a:r>
            <a:r>
              <a:rPr lang="en-US" dirty="0" err="1" smtClean="0"/>
              <a:t>Veliko</a:t>
            </a:r>
            <a:r>
              <a:rPr lang="en-US" dirty="0" smtClean="0"/>
              <a:t> </a:t>
            </a:r>
            <a:r>
              <a:rPr lang="en-US" dirty="0" err="1" smtClean="0"/>
              <a:t>Tarnovo</a:t>
            </a:r>
            <a:r>
              <a:rPr lang="en-US" dirty="0" smtClean="0"/>
              <a:t>.</a:t>
            </a:r>
            <a:endParaRPr lang="bg-BG" dirty="0"/>
          </a:p>
        </p:txBody>
      </p:sp>
      <p:pic>
        <p:nvPicPr>
          <p:cNvPr id="12290" name="Picture 2" descr="H:\images.png"/>
          <p:cNvPicPr>
            <a:picLocks noChangeAspect="1" noChangeArrowheads="1"/>
          </p:cNvPicPr>
          <p:nvPr/>
        </p:nvPicPr>
        <p:blipFill>
          <a:blip r:embed="rId2" cstate="print"/>
          <a:srcRect/>
          <a:stretch>
            <a:fillRect/>
          </a:stretch>
        </p:blipFill>
        <p:spPr bwMode="auto">
          <a:xfrm>
            <a:off x="3767960" y="3783724"/>
            <a:ext cx="4966138" cy="2869323"/>
          </a:xfrm>
          <a:prstGeom prst="rect">
            <a:avLst/>
          </a:prstGeom>
          <a:noFill/>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лавие 3"/>
          <p:cNvSpPr>
            <a:spLocks noGrp="1"/>
          </p:cNvSpPr>
          <p:nvPr>
            <p:ph type="title"/>
          </p:nvPr>
        </p:nvSpPr>
        <p:spPr>
          <a:xfrm>
            <a:off x="1968035" y="-82206"/>
            <a:ext cx="7950984" cy="1081705"/>
          </a:xfrm>
        </p:spPr>
        <p:txBody>
          <a:bodyPr/>
          <a:lstStyle/>
          <a:p>
            <a:endParaRPr lang="bg-BG" dirty="0"/>
          </a:p>
        </p:txBody>
      </p:sp>
      <p:pic>
        <p:nvPicPr>
          <p:cNvPr id="7" name="Контейнер за съдържание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57300" y="1346669"/>
            <a:ext cx="4334730" cy="3252838"/>
          </a:xfrm>
        </p:spPr>
      </p:pic>
      <p:sp>
        <p:nvSpPr>
          <p:cNvPr id="6" name="Контейнер за съдържание 5"/>
          <p:cNvSpPr>
            <a:spLocks noGrp="1"/>
          </p:cNvSpPr>
          <p:nvPr>
            <p:ph sz="half" idx="2"/>
          </p:nvPr>
        </p:nvSpPr>
        <p:spPr>
          <a:xfrm>
            <a:off x="6508374" y="999499"/>
            <a:ext cx="4482010" cy="4805886"/>
          </a:xfrm>
        </p:spPr>
        <p:txBody>
          <a:bodyPr>
            <a:normAutofit fontScale="85000" lnSpcReduction="10000"/>
          </a:bodyPr>
          <a:lstStyle/>
          <a:p>
            <a:r>
              <a:rPr lang="en-US" dirty="0"/>
              <a:t>European celebrations are due on 12 and 13 May when the South Park in Sofia is hosting the festival </a:t>
            </a:r>
            <a:r>
              <a:rPr lang="en-US" dirty="0" err="1"/>
              <a:t>Famillathlon</a:t>
            </a:r>
            <a:r>
              <a:rPr lang="en-US" dirty="0"/>
              <a:t> featuring a stand of the European Commission. It is part of the French movement </a:t>
            </a:r>
            <a:r>
              <a:rPr lang="en-US" dirty="0" err="1"/>
              <a:t>Famillathlonand</a:t>
            </a:r>
            <a:r>
              <a:rPr lang="en-US" dirty="0"/>
              <a:t> has been organized for a tenth year running by </a:t>
            </a:r>
            <a:r>
              <a:rPr lang="en-US" dirty="0" err="1"/>
              <a:t>Roditeli</a:t>
            </a:r>
            <a:r>
              <a:rPr lang="en-US" dirty="0"/>
              <a:t> (Parents) Association. The event is dedicated to the family, sports and healthy lifestyles and offers a diverse program of activities for children and parents. One of them is the entertaining game The Little Europe in which every family can learn interesting facts about the European Union member countries.</a:t>
            </a:r>
            <a:endParaRPr lang="bg-BG" dirty="0"/>
          </a:p>
        </p:txBody>
      </p:sp>
    </p:spTree>
    <p:extLst>
      <p:ext uri="{BB962C8B-B14F-4D97-AF65-F5344CB8AC3E}">
        <p14:creationId xmlns:p14="http://schemas.microsoft.com/office/powerpoint/2010/main" val="10335840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barn(inVertical)">
                                      <p:cBhvr>
                                        <p:cTn id="12"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лавие 3"/>
          <p:cNvSpPr>
            <a:spLocks noGrp="1"/>
          </p:cNvSpPr>
          <p:nvPr>
            <p:ph type="title"/>
          </p:nvPr>
        </p:nvSpPr>
        <p:spPr/>
        <p:txBody>
          <a:bodyPr/>
          <a:lstStyle/>
          <a:p>
            <a:pPr algn="ctr"/>
            <a:r>
              <a:rPr lang="en-US" b="1" dirty="0"/>
              <a:t>Europe Day</a:t>
            </a:r>
            <a:endParaRPr lang="bg-BG" dirty="0"/>
          </a:p>
        </p:txBody>
      </p:sp>
      <p:pic>
        <p:nvPicPr>
          <p:cNvPr id="7" name="Контейнер за съдържание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262727" y="2453054"/>
            <a:ext cx="4478650" cy="2969540"/>
          </a:xfrm>
        </p:spPr>
      </p:pic>
      <p:sp>
        <p:nvSpPr>
          <p:cNvPr id="6" name="Контейнер за съдържание 5"/>
          <p:cNvSpPr>
            <a:spLocks noGrp="1"/>
          </p:cNvSpPr>
          <p:nvPr>
            <p:ph sz="half" idx="2"/>
          </p:nvPr>
        </p:nvSpPr>
        <p:spPr>
          <a:xfrm>
            <a:off x="6385281" y="2055621"/>
            <a:ext cx="4341333" cy="4401440"/>
          </a:xfrm>
        </p:spPr>
        <p:txBody>
          <a:bodyPr>
            <a:normAutofit fontScale="85000" lnSpcReduction="20000"/>
          </a:bodyPr>
          <a:lstStyle/>
          <a:p>
            <a:r>
              <a:rPr lang="en-US" b="1" dirty="0"/>
              <a:t>Europe Day</a:t>
            </a:r>
            <a:r>
              <a:rPr lang="en-US" dirty="0"/>
              <a:t> is </a:t>
            </a:r>
            <a:r>
              <a:rPr lang="en-US" dirty="0">
                <a:hlinkClick r:id="rId3" tooltip="List of minor secular observances"/>
              </a:rPr>
              <a:t>a day</a:t>
            </a:r>
            <a:r>
              <a:rPr lang="en-US" dirty="0"/>
              <a:t> celebrating "peace and unity in Europe"</a:t>
            </a:r>
            <a:r>
              <a:rPr lang="en-US" baseline="30000" dirty="0">
                <a:hlinkClick r:id="rId4"/>
              </a:rPr>
              <a:t>[1][2]</a:t>
            </a:r>
            <a:r>
              <a:rPr lang="en-US" dirty="0"/>
              <a:t> celebrated on 5 May by the </a:t>
            </a:r>
            <a:r>
              <a:rPr lang="en-US" dirty="0">
                <a:hlinkClick r:id="rId5" tooltip="Council of Europe"/>
              </a:rPr>
              <a:t>Council of Europe</a:t>
            </a:r>
            <a:r>
              <a:rPr lang="en-US" dirty="0"/>
              <a:t> and on 9 May by the </a:t>
            </a:r>
            <a:r>
              <a:rPr lang="en-US" dirty="0">
                <a:hlinkClick r:id="rId6" tooltip="European Union"/>
              </a:rPr>
              <a:t>European Union</a:t>
            </a:r>
            <a:r>
              <a:rPr lang="en-US" dirty="0"/>
              <a:t>.</a:t>
            </a:r>
          </a:p>
          <a:p>
            <a:r>
              <a:rPr lang="en-US" dirty="0"/>
              <a:t>The first recognition of Europe Day was by the </a:t>
            </a:r>
            <a:r>
              <a:rPr lang="en-US" dirty="0">
                <a:hlinkClick r:id="rId5" tooltip="Council of Europe"/>
              </a:rPr>
              <a:t>Council of Europe</a:t>
            </a:r>
            <a:r>
              <a:rPr lang="en-US" dirty="0"/>
              <a:t>, introduced in 1964.</a:t>
            </a:r>
            <a:r>
              <a:rPr lang="en-US" baseline="30000" dirty="0">
                <a:hlinkClick r:id="rId4"/>
              </a:rPr>
              <a:t>[3]</a:t>
            </a:r>
            <a:r>
              <a:rPr lang="en-US" dirty="0"/>
              <a:t> The European Union later started to celebrate its own European Day</a:t>
            </a:r>
            <a:r>
              <a:rPr lang="en-US" baseline="30000" dirty="0">
                <a:hlinkClick r:id="rId4"/>
              </a:rPr>
              <a:t>[4]</a:t>
            </a:r>
            <a:r>
              <a:rPr lang="en-US" dirty="0"/>
              <a:t> in </a:t>
            </a:r>
            <a:r>
              <a:rPr lang="en-US" dirty="0">
                <a:hlinkClick r:id="rId7" tooltip="Memorialization"/>
              </a:rPr>
              <a:t>commemoration</a:t>
            </a:r>
            <a:r>
              <a:rPr lang="en-US" dirty="0"/>
              <a:t> of the 1950 </a:t>
            </a:r>
            <a:r>
              <a:rPr lang="en-US" dirty="0">
                <a:hlinkClick r:id="rId8" tooltip="Schuman Declaration"/>
              </a:rPr>
              <a:t>Schuman Declaration</a:t>
            </a:r>
            <a:r>
              <a:rPr lang="en-US" dirty="0"/>
              <a:t>, leading it to be referred to by some as "Schuman Day" or "Day of the united Europe".</a:t>
            </a:r>
            <a:r>
              <a:rPr lang="en-US" baseline="30000" dirty="0">
                <a:hlinkClick r:id="rId4"/>
              </a:rPr>
              <a:t>[5]</a:t>
            </a:r>
            <a:r>
              <a:rPr lang="en-US" dirty="0"/>
              <a:t> Both days are celebrated by displaying the </a:t>
            </a:r>
            <a:r>
              <a:rPr lang="en-US" u="sng" dirty="0">
                <a:hlinkClick r:id="rId9"/>
              </a:rPr>
              <a:t>Flag of Europe</a:t>
            </a:r>
            <a:r>
              <a:rPr lang="en-US" dirty="0"/>
              <a:t>.</a:t>
            </a:r>
            <a:r>
              <a:rPr lang="en-US" baseline="30000" dirty="0">
                <a:hlinkClick r:id="rId4"/>
              </a:rPr>
              <a:t>[6</a:t>
            </a:r>
            <a:endParaRPr lang="en-US" dirty="0"/>
          </a:p>
          <a:p>
            <a:endParaRPr lang="bg-BG" dirty="0"/>
          </a:p>
        </p:txBody>
      </p:sp>
    </p:spTree>
    <p:extLst>
      <p:ext uri="{BB962C8B-B14F-4D97-AF65-F5344CB8AC3E}">
        <p14:creationId xmlns:p14="http://schemas.microsoft.com/office/powerpoint/2010/main" val="1322888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1000"/>
                                        <p:tgtEl>
                                          <p:spTgt spid="7"/>
                                        </p:tgtEl>
                                      </p:cBhvr>
                                    </p:animEffect>
                                    <p:anim calcmode="lin" valueType="num">
                                      <p:cBhvr>
                                        <p:cTn id="13" dur="1000" fill="hold"/>
                                        <p:tgtEl>
                                          <p:spTgt spid="7"/>
                                        </p:tgtEl>
                                        <p:attrNameLst>
                                          <p:attrName>ppt_x</p:attrName>
                                        </p:attrNameLst>
                                      </p:cBhvr>
                                      <p:tavLst>
                                        <p:tav tm="0">
                                          <p:val>
                                            <p:strVal val="#ppt_x"/>
                                          </p:val>
                                        </p:tav>
                                        <p:tav tm="100000">
                                          <p:val>
                                            <p:strVal val="#ppt_x"/>
                                          </p:val>
                                        </p:tav>
                                      </p:tavLst>
                                    </p:anim>
                                    <p:anim calcmode="lin" valueType="num">
                                      <p:cBhvr>
                                        <p:cTn id="1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wipe(down)">
                                      <p:cBhvr>
                                        <p:cTn id="19" dur="500"/>
                                        <p:tgtEl>
                                          <p:spTgt spid="6">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grpId="0" nodeType="clickEffect">
                                  <p:stCondLst>
                                    <p:cond delay="0"/>
                                  </p:stCondLst>
                                  <p:childTnLst>
                                    <p:set>
                                      <p:cBhvr>
                                        <p:cTn id="23" dur="1" fill="hold">
                                          <p:stCondLst>
                                            <p:cond delay="0"/>
                                          </p:stCondLst>
                                        </p:cTn>
                                        <p:tgtEl>
                                          <p:spTgt spid="6">
                                            <p:txEl>
                                              <p:pRg st="1" end="1"/>
                                            </p:txEl>
                                          </p:spTgt>
                                        </p:tgtEl>
                                        <p:attrNameLst>
                                          <p:attrName>style.visibility</p:attrName>
                                        </p:attrNameLst>
                                      </p:cBhvr>
                                      <p:to>
                                        <p:strVal val="visible"/>
                                      </p:to>
                                    </p:set>
                                    <p:animEffect transition="in" filter="wipe(down)">
                                      <p:cBhvr>
                                        <p:cTn id="24" dur="500"/>
                                        <p:tgtEl>
                                          <p:spTgt spid="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477108" y="817685"/>
            <a:ext cx="9083749" cy="1069837"/>
          </a:xfrm>
        </p:spPr>
        <p:txBody>
          <a:bodyPr>
            <a:normAutofit/>
          </a:bodyPr>
          <a:lstStyle/>
          <a:p>
            <a:pPr algn="ctr"/>
            <a:r>
              <a:rPr lang="en-GB" sz="4400" dirty="0" smtClean="0"/>
              <a:t>History</a:t>
            </a:r>
            <a:endParaRPr lang="bg-BG" sz="4400" dirty="0"/>
          </a:p>
        </p:txBody>
      </p:sp>
      <p:pic>
        <p:nvPicPr>
          <p:cNvPr id="6" name="Контейнер за съдържание 5"/>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46172" y="2312377"/>
            <a:ext cx="4941513" cy="2433694"/>
          </a:xfrm>
        </p:spPr>
      </p:pic>
      <p:sp>
        <p:nvSpPr>
          <p:cNvPr id="5" name="Контейнер за съдържание 4"/>
          <p:cNvSpPr>
            <a:spLocks noGrp="1"/>
          </p:cNvSpPr>
          <p:nvPr>
            <p:ph sz="half" idx="2"/>
          </p:nvPr>
        </p:nvSpPr>
        <p:spPr>
          <a:xfrm>
            <a:off x="5908430" y="1887522"/>
            <a:ext cx="5222631" cy="4574824"/>
          </a:xfrm>
        </p:spPr>
        <p:txBody>
          <a:bodyPr>
            <a:normAutofit fontScale="85000" lnSpcReduction="10000"/>
          </a:bodyPr>
          <a:lstStyle/>
          <a:p>
            <a:r>
              <a:rPr lang="en-US" dirty="0"/>
              <a:t>The Council of Europe was founded on 5 May 1949, and hence it chose that day for its celebrations when it established the holiday in 1964</a:t>
            </a:r>
            <a:r>
              <a:rPr lang="en-US" dirty="0" smtClean="0"/>
              <a:t>.</a:t>
            </a:r>
            <a:r>
              <a:rPr lang="en-US" baseline="30000" dirty="0" smtClean="0"/>
              <a:t>[</a:t>
            </a:r>
          </a:p>
          <a:p>
            <a:r>
              <a:rPr lang="en-US" dirty="0" smtClean="0"/>
              <a:t>The </a:t>
            </a:r>
            <a:r>
              <a:rPr lang="en-US" dirty="0"/>
              <a:t>"Europe Day" of the EU was introduced in 1985 by the </a:t>
            </a:r>
            <a:r>
              <a:rPr lang="en-US" dirty="0">
                <a:hlinkClick r:id="rId3" tooltip="European Communities"/>
              </a:rPr>
              <a:t>European Communities</a:t>
            </a:r>
            <a:r>
              <a:rPr lang="en-US" dirty="0"/>
              <a:t> (the predecessor </a:t>
            </a:r>
            <a:r>
              <a:rPr lang="en-US" dirty="0" err="1"/>
              <a:t>organisation</a:t>
            </a:r>
            <a:r>
              <a:rPr lang="en-US" dirty="0"/>
              <a:t> of the EU</a:t>
            </a:r>
            <a:r>
              <a:rPr lang="en-US" dirty="0" smtClean="0"/>
              <a:t>).</a:t>
            </a:r>
            <a:r>
              <a:rPr lang="en-US" dirty="0"/>
              <a:t> The date commemorates the </a:t>
            </a:r>
            <a:r>
              <a:rPr lang="en-US" dirty="0">
                <a:hlinkClick r:id="rId4" tooltip="Schuman Declaration"/>
              </a:rPr>
              <a:t>Schuman Declaration</a:t>
            </a:r>
            <a:r>
              <a:rPr lang="en-US" dirty="0"/>
              <a:t> of 9 May 1950, put forward by </a:t>
            </a:r>
            <a:r>
              <a:rPr lang="en-US" dirty="0">
                <a:hlinkClick r:id="rId5" tooltip="Robert Schuman"/>
              </a:rPr>
              <a:t>Robert Schuman</a:t>
            </a:r>
            <a:r>
              <a:rPr lang="en-US" dirty="0"/>
              <a:t>, which proposed the pooling of </a:t>
            </a:r>
            <a:r>
              <a:rPr lang="en-US" dirty="0">
                <a:hlinkClick r:id="rId6" tooltip="French Fourth Republic"/>
              </a:rPr>
              <a:t>French</a:t>
            </a:r>
            <a:r>
              <a:rPr lang="en-US" dirty="0"/>
              <a:t> and </a:t>
            </a:r>
            <a:r>
              <a:rPr lang="en-US" dirty="0">
                <a:hlinkClick r:id="rId7" tooltip="West Germany"/>
              </a:rPr>
              <a:t>West German</a:t>
            </a:r>
            <a:r>
              <a:rPr lang="en-US" dirty="0"/>
              <a:t> </a:t>
            </a:r>
            <a:r>
              <a:rPr lang="en-US" dirty="0">
                <a:hlinkClick r:id="rId8" tooltip="Coal"/>
              </a:rPr>
              <a:t>coal</a:t>
            </a:r>
            <a:r>
              <a:rPr lang="en-US" dirty="0"/>
              <a:t> and </a:t>
            </a:r>
            <a:r>
              <a:rPr lang="en-US" dirty="0">
                <a:hlinkClick r:id="rId9" tooltip="Steel"/>
              </a:rPr>
              <a:t>steel</a:t>
            </a:r>
            <a:r>
              <a:rPr lang="en-US" dirty="0"/>
              <a:t> industries</a:t>
            </a:r>
            <a:r>
              <a:rPr lang="en-US" dirty="0" smtClean="0"/>
              <a:t>.</a:t>
            </a:r>
            <a:r>
              <a:rPr lang="en-US" dirty="0"/>
              <a:t> This led to the creation of the </a:t>
            </a:r>
            <a:r>
              <a:rPr lang="en-US" dirty="0">
                <a:hlinkClick r:id="rId10" tooltip="European Coal and Steel Community"/>
              </a:rPr>
              <a:t>European Coal and Steel Community</a:t>
            </a:r>
            <a:r>
              <a:rPr lang="en-US" dirty="0"/>
              <a:t>, the first European Community, established on 18 April 1951</a:t>
            </a:r>
            <a:r>
              <a:rPr lang="en-US" dirty="0" smtClean="0"/>
              <a:t>.</a:t>
            </a:r>
            <a:endParaRPr lang="en-US" dirty="0"/>
          </a:p>
          <a:p>
            <a:endParaRPr lang="bg-BG" dirty="0"/>
          </a:p>
        </p:txBody>
      </p:sp>
    </p:spTree>
    <p:extLst>
      <p:ext uri="{BB962C8B-B14F-4D97-AF65-F5344CB8AC3E}">
        <p14:creationId xmlns:p14="http://schemas.microsoft.com/office/powerpoint/2010/main" val="9869461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ipe(down)">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5">
                                            <p:txEl>
                                              <p:pRg st="0" end="0"/>
                                            </p:txEl>
                                          </p:spTgt>
                                        </p:tgtEl>
                                        <p:attrNameLst>
                                          <p:attrName>style.visibility</p:attrName>
                                        </p:attrNameLst>
                                      </p:cBhvr>
                                      <p:to>
                                        <p:strVal val="visible"/>
                                      </p:to>
                                    </p:set>
                                    <p:animEffect transition="in" filter="barn(inVertical)">
                                      <p:cBhvr>
                                        <p:cTn id="17" dur="5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Effect transition="in" filter="barn(inVertical)">
                                      <p:cBhvr>
                                        <p:cTn id="22" dur="5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07172" y="808056"/>
            <a:ext cx="8686800" cy="1077229"/>
          </a:xfrm>
        </p:spPr>
        <p:txBody>
          <a:bodyPr>
            <a:normAutofit/>
          </a:bodyPr>
          <a:lstStyle/>
          <a:p>
            <a:pPr algn="ctr"/>
            <a:r>
              <a:rPr lang="en-GB" sz="5400" dirty="0" smtClean="0"/>
              <a:t>History</a:t>
            </a:r>
            <a:endParaRPr lang="bg-BG" sz="5400" dirty="0"/>
          </a:p>
        </p:txBody>
      </p:sp>
      <p:sp>
        <p:nvSpPr>
          <p:cNvPr id="3" name="Content Placeholder 2"/>
          <p:cNvSpPr>
            <a:spLocks noGrp="1"/>
          </p:cNvSpPr>
          <p:nvPr>
            <p:ph idx="1"/>
          </p:nvPr>
        </p:nvSpPr>
        <p:spPr>
          <a:xfrm>
            <a:off x="1450428" y="1828800"/>
            <a:ext cx="9119711" cy="3358055"/>
          </a:xfrm>
        </p:spPr>
        <p:txBody>
          <a:bodyPr/>
          <a:lstStyle/>
          <a:p>
            <a:r>
              <a:rPr lang="en-US" dirty="0" smtClean="0"/>
              <a:t>A "raft of cultural icons" was launched by the European Commission in 1985, in reaction to the report by the ad hoc commission "for a People's Europe" chaired by </a:t>
            </a:r>
            <a:r>
              <a:rPr lang="en-US" dirty="0" err="1" smtClean="0"/>
              <a:t>Pietro</a:t>
            </a:r>
            <a:r>
              <a:rPr lang="en-US" dirty="0" smtClean="0"/>
              <a:t> </a:t>
            </a:r>
            <a:r>
              <a:rPr lang="en-US" dirty="0" err="1" smtClean="0"/>
              <a:t>Adonnino</a:t>
            </a:r>
            <a:r>
              <a:rPr lang="en-US" dirty="0" smtClean="0"/>
              <a:t>. The aim was to facilitate </a:t>
            </a:r>
            <a:r>
              <a:rPr lang="en-US" dirty="0" smtClean="0">
                <a:hlinkClick r:id="rId2" tooltip="European integration"/>
              </a:rPr>
              <a:t>European integration</a:t>
            </a:r>
            <a:r>
              <a:rPr lang="en-US" dirty="0" smtClean="0"/>
              <a:t> by fostering a </a:t>
            </a:r>
            <a:r>
              <a:rPr lang="en-US" dirty="0" smtClean="0">
                <a:hlinkClick r:id="rId3" tooltip="Pan-European identity"/>
              </a:rPr>
              <a:t>Pan-European identity</a:t>
            </a:r>
            <a:r>
              <a:rPr lang="en-US" dirty="0" smtClean="0"/>
              <a:t> among the populations of the EC member states. The European Council adopted "Europe Day" along with the </a:t>
            </a:r>
            <a:r>
              <a:rPr lang="en-US" dirty="0" smtClean="0">
                <a:hlinkClick r:id="rId4" tooltip="Flag of Europe"/>
              </a:rPr>
              <a:t>flag of Europe</a:t>
            </a:r>
            <a:r>
              <a:rPr lang="en-US" dirty="0" smtClean="0"/>
              <a:t> and other items on 29 June 1985 in Milan.</a:t>
            </a:r>
            <a:r>
              <a:rPr lang="en-US" baseline="30000" dirty="0" smtClean="0"/>
              <a:t>[</a:t>
            </a:r>
            <a:endParaRPr lang="en-US" dirty="0" smtClean="0"/>
          </a:p>
          <a:p>
            <a:endParaRPr lang="bg-BG" dirty="0"/>
          </a:p>
        </p:txBody>
      </p:sp>
      <p:pic>
        <p:nvPicPr>
          <p:cNvPr id="3074" name="Picture 2" descr="H:\index555.png"/>
          <p:cNvPicPr>
            <a:picLocks noChangeAspect="1" noChangeArrowheads="1"/>
          </p:cNvPicPr>
          <p:nvPr/>
        </p:nvPicPr>
        <p:blipFill>
          <a:blip r:embed="rId5" cstate="print"/>
          <a:srcRect/>
          <a:stretch>
            <a:fillRect/>
          </a:stretch>
        </p:blipFill>
        <p:spPr bwMode="auto">
          <a:xfrm>
            <a:off x="7403390" y="4796166"/>
            <a:ext cx="2619375" cy="1743075"/>
          </a:xfrm>
          <a:prstGeom prst="rect">
            <a:avLst/>
          </a:prstGeom>
          <a:noFill/>
        </p:spPr>
      </p:pic>
      <p:pic>
        <p:nvPicPr>
          <p:cNvPr id="3075" name="Picture 3" descr="H:\инициативаindex.jpg"/>
          <p:cNvPicPr>
            <a:picLocks noChangeAspect="1" noChangeArrowheads="1"/>
          </p:cNvPicPr>
          <p:nvPr/>
        </p:nvPicPr>
        <p:blipFill>
          <a:blip r:embed="rId6" cstate="print"/>
          <a:srcRect/>
          <a:stretch>
            <a:fillRect/>
          </a:stretch>
        </p:blipFill>
        <p:spPr bwMode="auto">
          <a:xfrm>
            <a:off x="2833524" y="4748376"/>
            <a:ext cx="2457450" cy="1857375"/>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808" y="346842"/>
            <a:ext cx="7958331" cy="1166648"/>
          </a:xfrm>
        </p:spPr>
        <p:txBody>
          <a:bodyPr>
            <a:normAutofit/>
          </a:bodyPr>
          <a:lstStyle/>
          <a:p>
            <a:pPr algn="ctr"/>
            <a:r>
              <a:rPr lang="en-GB" sz="5400" dirty="0" smtClean="0"/>
              <a:t>History</a:t>
            </a:r>
            <a:endParaRPr lang="bg-BG" sz="5400" dirty="0"/>
          </a:p>
        </p:txBody>
      </p:sp>
      <p:sp>
        <p:nvSpPr>
          <p:cNvPr id="3" name="Content Placeholder 2"/>
          <p:cNvSpPr>
            <a:spLocks noGrp="1"/>
          </p:cNvSpPr>
          <p:nvPr>
            <p:ph idx="1"/>
          </p:nvPr>
        </p:nvSpPr>
        <p:spPr>
          <a:xfrm>
            <a:off x="882869" y="1261242"/>
            <a:ext cx="10436772" cy="3736428"/>
          </a:xfrm>
        </p:spPr>
        <p:txBody>
          <a:bodyPr>
            <a:normAutofit/>
          </a:bodyPr>
          <a:lstStyle/>
          <a:p>
            <a:r>
              <a:rPr lang="en-US" dirty="0" smtClean="0"/>
              <a:t>Following the foundation of the </a:t>
            </a:r>
            <a:r>
              <a:rPr lang="en-US" dirty="0" smtClean="0">
                <a:hlinkClick r:id="rId2" tooltip="European Union"/>
              </a:rPr>
              <a:t>European Union</a:t>
            </a:r>
            <a:r>
              <a:rPr lang="en-US" dirty="0" smtClean="0"/>
              <a:t> in 1993, observance of Europe Day by national and regional authorities increased significantly. </a:t>
            </a:r>
            <a:r>
              <a:rPr lang="en-US" dirty="0" smtClean="0">
                <a:hlinkClick r:id="rId3" tooltip="Germany"/>
              </a:rPr>
              <a:t>Germany</a:t>
            </a:r>
            <a:r>
              <a:rPr lang="en-US" dirty="0" smtClean="0"/>
              <a:t> in particular has gone beyond celebrating just the day, since 1995 extending the observance to an entire "Europe Week" (</a:t>
            </a:r>
            <a:r>
              <a:rPr lang="en-US" i="1" dirty="0" err="1" smtClean="0">
                <a:hlinkClick r:id="rId4" tooltip="Europawoche (page does not exist)"/>
              </a:rPr>
              <a:t>Europawoche</a:t>
            </a:r>
            <a:r>
              <a:rPr lang="en-US" dirty="0" smtClean="0"/>
              <a:t> [</a:t>
            </a:r>
            <a:r>
              <a:rPr lang="en-US" dirty="0" smtClean="0">
                <a:hlinkClick r:id="rId5" tooltip="de:Europawoche"/>
              </a:rPr>
              <a:t>de</a:t>
            </a:r>
            <a:r>
              <a:rPr lang="en-US" dirty="0" smtClean="0"/>
              <a:t>]) centered on 9 May. In Poland, the </a:t>
            </a:r>
            <a:r>
              <a:rPr lang="en-US" dirty="0" smtClean="0">
                <a:hlinkClick r:id="rId6" tooltip="Schuman Foundation (page does not exist)"/>
              </a:rPr>
              <a:t>Schuman Foundation</a:t>
            </a:r>
            <a:r>
              <a:rPr lang="en-US" dirty="0" smtClean="0"/>
              <a:t> [</a:t>
            </a:r>
            <a:r>
              <a:rPr lang="en-US" dirty="0" smtClean="0">
                <a:hlinkClick r:id="rId7" tooltip="pl:Polska Fundacja im. Roberta Schumana"/>
              </a:rPr>
              <a:t>pl</a:t>
            </a:r>
            <a:r>
              <a:rPr lang="en-US" dirty="0" smtClean="0"/>
              <a:t>], a Polish </a:t>
            </a:r>
            <a:r>
              <a:rPr lang="en-US" dirty="0" err="1" smtClean="0"/>
              <a:t>organisation</a:t>
            </a:r>
            <a:r>
              <a:rPr lang="en-US" dirty="0" smtClean="0"/>
              <a:t> advocating European integration established in 1991, first </a:t>
            </a:r>
            <a:r>
              <a:rPr lang="en-US" dirty="0" err="1" smtClean="0"/>
              <a:t>organised</a:t>
            </a:r>
            <a:r>
              <a:rPr lang="en-US" dirty="0" smtClean="0"/>
              <a:t> its Warsaw </a:t>
            </a:r>
            <a:r>
              <a:rPr lang="en-US" i="1" dirty="0" smtClean="0">
                <a:hlinkClick r:id="rId8" tooltip="Schuman Parade (page does not exist)"/>
              </a:rPr>
              <a:t>Schuman Parade</a:t>
            </a:r>
            <a:r>
              <a:rPr lang="en-US" dirty="0" smtClean="0"/>
              <a:t> [</a:t>
            </a:r>
            <a:r>
              <a:rPr lang="en-US" dirty="0" smtClean="0">
                <a:hlinkClick r:id="rId9" tooltip="pl:Parada Schumana"/>
              </a:rPr>
              <a:t>pl</a:t>
            </a:r>
            <a:r>
              <a:rPr lang="en-US" dirty="0" smtClean="0"/>
              <a:t>] on Europe Day 1999, at the time advocating the </a:t>
            </a:r>
            <a:r>
              <a:rPr lang="en-US" dirty="0" smtClean="0">
                <a:hlinkClick r:id="rId10" tooltip="2004 enlargement of the European Union"/>
              </a:rPr>
              <a:t>accession of Poland to the EU</a:t>
            </a:r>
            <a:r>
              <a:rPr lang="en-US" dirty="0" smtClean="0"/>
              <a:t>. </a:t>
            </a:r>
            <a:endParaRPr lang="bg-BG" dirty="0" smtClean="0"/>
          </a:p>
          <a:p>
            <a:endParaRPr lang="bg-BG" dirty="0"/>
          </a:p>
        </p:txBody>
      </p:sp>
      <p:pic>
        <p:nvPicPr>
          <p:cNvPr id="4098" name="Picture 2" descr="H:\images123.jpg"/>
          <p:cNvPicPr>
            <a:picLocks noChangeAspect="1" noChangeArrowheads="1"/>
          </p:cNvPicPr>
          <p:nvPr/>
        </p:nvPicPr>
        <p:blipFill>
          <a:blip r:embed="rId11" cstate="print"/>
          <a:srcRect/>
          <a:stretch>
            <a:fillRect/>
          </a:stretch>
        </p:blipFill>
        <p:spPr bwMode="auto">
          <a:xfrm>
            <a:off x="4099035" y="4130566"/>
            <a:ext cx="5344510" cy="2727434"/>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611808" y="362608"/>
            <a:ext cx="7958331" cy="1040523"/>
          </a:xfrm>
        </p:spPr>
        <p:txBody>
          <a:bodyPr>
            <a:normAutofit/>
          </a:bodyPr>
          <a:lstStyle/>
          <a:p>
            <a:pPr algn="ctr"/>
            <a:r>
              <a:rPr lang="en-GB" sz="5400" dirty="0" smtClean="0"/>
              <a:t>History</a:t>
            </a:r>
            <a:endParaRPr lang="bg-BG" sz="5400" dirty="0"/>
          </a:p>
        </p:txBody>
      </p:sp>
      <p:sp>
        <p:nvSpPr>
          <p:cNvPr id="3" name="Content Placeholder 2"/>
          <p:cNvSpPr>
            <a:spLocks noGrp="1"/>
          </p:cNvSpPr>
          <p:nvPr>
            <p:ph idx="1"/>
          </p:nvPr>
        </p:nvSpPr>
        <p:spPr>
          <a:xfrm>
            <a:off x="1056289" y="1355833"/>
            <a:ext cx="10326413" cy="3452649"/>
          </a:xfrm>
        </p:spPr>
        <p:txBody>
          <a:bodyPr>
            <a:normAutofit/>
          </a:bodyPr>
          <a:lstStyle/>
          <a:p>
            <a:r>
              <a:rPr lang="en-US" dirty="0" smtClean="0"/>
              <a:t>Observance of 9 May as "Europe Day" was reported "across Europe" as of 2008 In 2019, 9 May became an official public holiday in Luxembourg each year, to mark Europe Day.</a:t>
            </a:r>
            <a:r>
              <a:rPr lang="en-US" baseline="30000" dirty="0" smtClean="0">
                <a:hlinkClick r:id="rId2"/>
              </a:rPr>
              <a:t>[14]</a:t>
            </a:r>
            <a:r>
              <a:rPr lang="en-US" dirty="0" smtClean="0"/>
              <a:t> The EU's choice of the date of foundation of the </a:t>
            </a:r>
            <a:r>
              <a:rPr lang="en-US" dirty="0" smtClean="0">
                <a:hlinkClick r:id="rId3" tooltip="European Coal and Steel Community"/>
              </a:rPr>
              <a:t>European Coal and Steel Community</a:t>
            </a:r>
            <a:r>
              <a:rPr lang="en-US" dirty="0" smtClean="0"/>
              <a:t> rather than that of the EU itself established a narrative in which Schuman's speech, concerned with inducing economic growth and cementing peace between France and Germany, is presented as anticipating a "vocation of the European Union to be the main institutional framework" for the much. </a:t>
            </a:r>
          </a:p>
          <a:p>
            <a:endParaRPr lang="bg-BG" dirty="0"/>
          </a:p>
        </p:txBody>
      </p:sp>
      <p:pic>
        <p:nvPicPr>
          <p:cNvPr id="5122" name="Picture 2" descr="H:\321images.jpg"/>
          <p:cNvPicPr>
            <a:picLocks noChangeAspect="1" noChangeArrowheads="1"/>
          </p:cNvPicPr>
          <p:nvPr/>
        </p:nvPicPr>
        <p:blipFill>
          <a:blip r:embed="rId4" cstate="print"/>
          <a:srcRect/>
          <a:stretch>
            <a:fillRect/>
          </a:stretch>
        </p:blipFill>
        <p:spPr bwMode="auto">
          <a:xfrm>
            <a:off x="4146332" y="4099034"/>
            <a:ext cx="4414344" cy="2758965"/>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pPr algn="ctr"/>
            <a:r>
              <a:rPr lang="en-GB" sz="5400" dirty="0" smtClean="0"/>
              <a:t>History</a:t>
            </a:r>
            <a:endParaRPr lang="bg-BG" sz="5400" dirty="0"/>
          </a:p>
        </p:txBody>
      </p:sp>
      <p:sp>
        <p:nvSpPr>
          <p:cNvPr id="3" name="Content Placeholder 2"/>
          <p:cNvSpPr>
            <a:spLocks noGrp="1"/>
          </p:cNvSpPr>
          <p:nvPr>
            <p:ph idx="1"/>
          </p:nvPr>
        </p:nvSpPr>
        <p:spPr>
          <a:xfrm>
            <a:off x="1166648" y="2052116"/>
            <a:ext cx="9403491" cy="3071677"/>
          </a:xfrm>
        </p:spPr>
        <p:txBody>
          <a:bodyPr/>
          <a:lstStyle/>
          <a:p>
            <a:r>
              <a:rPr lang="en-US" dirty="0" smtClean="0"/>
              <a:t>The </a:t>
            </a:r>
            <a:r>
              <a:rPr lang="en-US" dirty="0" smtClean="0">
                <a:hlinkClick r:id="rId2" tooltip="Treaty establishing a Constitution for Europe"/>
              </a:rPr>
              <a:t>European Constitution</a:t>
            </a:r>
            <a:r>
              <a:rPr lang="en-US" dirty="0" smtClean="0"/>
              <a:t> would have legally enshrined all the European symbols in the EU treaties, however the treaty failed to be ratified in 2005, and usage would continue only in the present </a:t>
            </a:r>
            <a:r>
              <a:rPr lang="en-US" i="1" dirty="0" smtClean="0">
                <a:hlinkClick r:id="rId3" tooltip="De facto"/>
              </a:rPr>
              <a:t>de facto</a:t>
            </a:r>
            <a:r>
              <a:rPr lang="en-US" dirty="0" smtClean="0"/>
              <a:t> manner. The Constitution's replacement, the </a:t>
            </a:r>
            <a:r>
              <a:rPr lang="en-US" dirty="0" smtClean="0">
                <a:hlinkClick r:id="rId4" tooltip="Treaty of Lisbon"/>
              </a:rPr>
              <a:t>Treaty of Lisbon</a:t>
            </a:r>
            <a:r>
              <a:rPr lang="en-US" dirty="0" smtClean="0"/>
              <a:t>, contains a declaration by sixteen members supporting the symbols.</a:t>
            </a:r>
            <a:r>
              <a:rPr lang="en-US" baseline="30000" dirty="0" smtClean="0">
                <a:hlinkClick r:id="rId5"/>
              </a:rPr>
              <a:t>[16]</a:t>
            </a:r>
            <a:r>
              <a:rPr lang="en-US" dirty="0" smtClean="0"/>
              <a:t> The </a:t>
            </a:r>
            <a:r>
              <a:rPr lang="en-US" dirty="0" smtClean="0">
                <a:hlinkClick r:id="rId6" tooltip="European Parliament"/>
              </a:rPr>
              <a:t>European Parliament</a:t>
            </a:r>
            <a:r>
              <a:rPr lang="en-US" dirty="0" smtClean="0"/>
              <a:t> "formally </a:t>
            </a:r>
            <a:r>
              <a:rPr lang="en-US" dirty="0" err="1" smtClean="0"/>
              <a:t>recognised</a:t>
            </a:r>
            <a:r>
              <a:rPr lang="en-US" dirty="0" smtClean="0"/>
              <a:t>" Europe Day in October 2008. further-reaching </a:t>
            </a:r>
            <a:r>
              <a:rPr lang="en-US" dirty="0" smtClean="0">
                <a:hlinkClick r:id="rId7" tooltip="European integration"/>
              </a:rPr>
              <a:t>European integration</a:t>
            </a:r>
            <a:r>
              <a:rPr lang="en-US" dirty="0" smtClean="0"/>
              <a:t> of later decades.</a:t>
            </a:r>
            <a:endParaRPr lang="bg-BG" dirty="0" smtClean="0"/>
          </a:p>
          <a:p>
            <a:endParaRPr lang="bg-BG" dirty="0"/>
          </a:p>
        </p:txBody>
      </p:sp>
      <p:pic>
        <p:nvPicPr>
          <p:cNvPr id="2051" name="Picture 3" descr="H:\images.jpg"/>
          <p:cNvPicPr>
            <a:picLocks noChangeAspect="1" noChangeArrowheads="1"/>
          </p:cNvPicPr>
          <p:nvPr/>
        </p:nvPicPr>
        <p:blipFill>
          <a:blip r:embed="rId8" cstate="print"/>
          <a:srcRect/>
          <a:stretch>
            <a:fillRect/>
          </a:stretch>
        </p:blipFill>
        <p:spPr bwMode="auto">
          <a:xfrm>
            <a:off x="4225159" y="4615354"/>
            <a:ext cx="3941379" cy="1974631"/>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лавие 3"/>
          <p:cNvSpPr>
            <a:spLocks noGrp="1"/>
          </p:cNvSpPr>
          <p:nvPr>
            <p:ph type="title"/>
          </p:nvPr>
        </p:nvSpPr>
        <p:spPr/>
        <p:txBody>
          <a:bodyPr/>
          <a:lstStyle/>
          <a:p>
            <a:pPr algn="ctr"/>
            <a:r>
              <a:rPr lang="en-US" dirty="0" smtClean="0"/>
              <a:t>Legal   </a:t>
            </a:r>
            <a:r>
              <a:rPr lang="en-US" dirty="0"/>
              <a:t>recognition</a:t>
            </a:r>
            <a:br>
              <a:rPr lang="en-US" dirty="0"/>
            </a:br>
            <a:endParaRPr lang="bg-BG" dirty="0"/>
          </a:p>
        </p:txBody>
      </p:sp>
      <p:pic>
        <p:nvPicPr>
          <p:cNvPr id="7" name="Контейнер за съдържание 6"/>
          <p:cNvPicPr>
            <a:picLocks noGrp="1" noChangeAspect="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1072661" y="2423971"/>
            <a:ext cx="4695215" cy="2629320"/>
          </a:xfrm>
        </p:spPr>
      </p:pic>
      <p:sp>
        <p:nvSpPr>
          <p:cNvPr id="6" name="Контейнер за съдържание 5"/>
          <p:cNvSpPr>
            <a:spLocks noGrp="1"/>
          </p:cNvSpPr>
          <p:nvPr>
            <p:ph sz="half" idx="2"/>
          </p:nvPr>
        </p:nvSpPr>
        <p:spPr/>
        <p:txBody>
          <a:bodyPr>
            <a:normAutofit fontScale="77500" lnSpcReduction="20000"/>
          </a:bodyPr>
          <a:lstStyle/>
          <a:p>
            <a:r>
              <a:rPr lang="en-US" dirty="0"/>
              <a:t>Europe Day is a </a:t>
            </a:r>
            <a:r>
              <a:rPr lang="en-US" dirty="0">
                <a:hlinkClick r:id="rId3" tooltip="Public holiday"/>
              </a:rPr>
              <a:t>public holiday</a:t>
            </a:r>
            <a:r>
              <a:rPr lang="en-US" dirty="0"/>
              <a:t> for employees of European Union institutions</a:t>
            </a:r>
            <a:r>
              <a:rPr lang="en-US" dirty="0" smtClean="0"/>
              <a:t>.</a:t>
            </a:r>
            <a:r>
              <a:rPr lang="en-US" dirty="0"/>
              <a:t> In 2019, it was declared a public holiday in Luxembourg for all </a:t>
            </a:r>
            <a:r>
              <a:rPr lang="en-US" dirty="0" smtClean="0"/>
              <a:t>citizens</a:t>
            </a:r>
            <a:r>
              <a:rPr lang="en-US" dirty="0"/>
              <a:t>  and is also a public holiday in </a:t>
            </a:r>
            <a:r>
              <a:rPr lang="en-US" dirty="0">
                <a:hlinkClick r:id="rId4" tooltip="Kosovo"/>
              </a:rPr>
              <a:t>Kosovo</a:t>
            </a:r>
            <a:r>
              <a:rPr lang="en-US" dirty="0"/>
              <a:t>, according to the disputed government there</a:t>
            </a:r>
            <a:r>
              <a:rPr lang="en-US" dirty="0" smtClean="0"/>
              <a:t>.</a:t>
            </a:r>
            <a:r>
              <a:rPr lang="en-US" dirty="0"/>
              <a:t> It is a "memorial day" in Croatia, which is a legally-</a:t>
            </a:r>
            <a:r>
              <a:rPr lang="en-US" dirty="0" err="1"/>
              <a:t>recognised</a:t>
            </a:r>
            <a:r>
              <a:rPr lang="en-US" dirty="0"/>
              <a:t> day, but is not a public holiday</a:t>
            </a:r>
            <a:r>
              <a:rPr lang="en-US" dirty="0" smtClean="0"/>
              <a:t>;</a:t>
            </a:r>
            <a:r>
              <a:rPr lang="en-US" dirty="0"/>
              <a:t> a legally-</a:t>
            </a:r>
            <a:r>
              <a:rPr lang="en-US" dirty="0" err="1"/>
              <a:t>recognised</a:t>
            </a:r>
            <a:r>
              <a:rPr lang="en-US" dirty="0"/>
              <a:t> commemorative day in </a:t>
            </a:r>
            <a:r>
              <a:rPr lang="en-US" dirty="0" smtClean="0"/>
              <a:t>Lithuania</a:t>
            </a:r>
            <a:r>
              <a:rPr lang="en-US" dirty="0"/>
              <a:t> and a "flag day" (</a:t>
            </a:r>
            <a:r>
              <a:rPr lang="en-US" dirty="0">
                <a:hlinkClick r:id="rId5" tooltip="German language"/>
              </a:rPr>
              <a:t>German</a:t>
            </a:r>
            <a:r>
              <a:rPr lang="en-US" dirty="0"/>
              <a:t>: </a:t>
            </a:r>
            <a:r>
              <a:rPr lang="en-US" i="1" dirty="0" err="1"/>
              <a:t>Beflaggungstage</a:t>
            </a:r>
            <a:r>
              <a:rPr lang="en-US" dirty="0"/>
              <a:t>) in Germany, where flags are ordered to be shown by federal decree.</a:t>
            </a:r>
            <a:endParaRPr lang="bg-BG" dirty="0"/>
          </a:p>
        </p:txBody>
      </p:sp>
    </p:spTree>
    <p:extLst>
      <p:ext uri="{BB962C8B-B14F-4D97-AF65-F5344CB8AC3E}">
        <p14:creationId xmlns:p14="http://schemas.microsoft.com/office/powerpoint/2010/main" val="23956866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ipe(down)">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6">
                                            <p:txEl>
                                              <p:pRg st="0" end="0"/>
                                            </p:txEl>
                                          </p:spTgt>
                                        </p:tgtEl>
                                        <p:attrNameLst>
                                          <p:attrName>style.visibility</p:attrName>
                                        </p:attrNameLst>
                                      </p:cBhvr>
                                      <p:to>
                                        <p:strVal val="visible"/>
                                      </p:to>
                                    </p:set>
                                    <p:animEffect transition="in" filter="barn(inVertical)">
                                      <p:cBhvr>
                                        <p:cTn id="1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build="p"/>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лавие 1"/>
          <p:cNvSpPr>
            <a:spLocks noGrp="1"/>
          </p:cNvSpPr>
          <p:nvPr>
            <p:ph type="title"/>
          </p:nvPr>
        </p:nvSpPr>
        <p:spPr>
          <a:xfrm>
            <a:off x="1873007" y="271725"/>
            <a:ext cx="7958331" cy="1077229"/>
          </a:xfrm>
        </p:spPr>
        <p:txBody>
          <a:bodyPr>
            <a:normAutofit/>
          </a:bodyPr>
          <a:lstStyle/>
          <a:p>
            <a:pPr algn="ctr"/>
            <a:r>
              <a:rPr lang="en-US" sz="6000" dirty="0" smtClean="0"/>
              <a:t>Europe </a:t>
            </a:r>
            <a:r>
              <a:rPr lang="en-US" sz="6000" dirty="0"/>
              <a:t>day in </a:t>
            </a:r>
            <a:r>
              <a:rPr lang="en-US" sz="6000" dirty="0" smtClean="0"/>
              <a:t>Bulgaria</a:t>
            </a:r>
            <a:endParaRPr lang="bg-BG" sz="6000" dirty="0"/>
          </a:p>
        </p:txBody>
      </p:sp>
      <p:sp>
        <p:nvSpPr>
          <p:cNvPr id="3" name="Контейнер за съдържание 2"/>
          <p:cNvSpPr>
            <a:spLocks noGrp="1"/>
          </p:cNvSpPr>
          <p:nvPr>
            <p:ph idx="1"/>
          </p:nvPr>
        </p:nvSpPr>
        <p:spPr>
          <a:xfrm>
            <a:off x="1134208" y="1150883"/>
            <a:ext cx="9435931" cy="3358055"/>
          </a:xfrm>
        </p:spPr>
        <p:txBody>
          <a:bodyPr>
            <a:normAutofit/>
          </a:bodyPr>
          <a:lstStyle/>
          <a:p>
            <a:r>
              <a:rPr lang="en-US" dirty="0"/>
              <a:t>On 14 December 1995, the Bulgarian parliament voted a resolution under which the Republic of Bulgaria should submit an official application for full membership of the European Union. A long process of negotiations began</a:t>
            </a:r>
            <a:r>
              <a:rPr lang="en-US" dirty="0" smtClean="0"/>
              <a:t>.</a:t>
            </a:r>
          </a:p>
          <a:p>
            <a:r>
              <a:rPr lang="en-US" dirty="0"/>
              <a:t> On 25 April 2005 at ceremony in Luxembourg, Bulgaria and Romania signed treaties of accession to the European Union on 1 January 2007.</a:t>
            </a:r>
          </a:p>
          <a:p>
            <a:endParaRPr lang="bg-BG" dirty="0"/>
          </a:p>
        </p:txBody>
      </p:sp>
      <p:pic>
        <p:nvPicPr>
          <p:cNvPr id="6146" name="Picture 2" descr="H:\111images.jpg"/>
          <p:cNvPicPr>
            <a:picLocks noChangeAspect="1" noChangeArrowheads="1"/>
          </p:cNvPicPr>
          <p:nvPr/>
        </p:nvPicPr>
        <p:blipFill>
          <a:blip r:embed="rId2" cstate="print"/>
          <a:srcRect/>
          <a:stretch>
            <a:fillRect/>
          </a:stretch>
        </p:blipFill>
        <p:spPr bwMode="auto">
          <a:xfrm>
            <a:off x="3105808" y="3689132"/>
            <a:ext cx="6448096" cy="2601309"/>
          </a:xfrm>
          <a:prstGeom prst="rect">
            <a:avLst/>
          </a:prstGeom>
          <a:noFill/>
        </p:spPr>
      </p:pic>
    </p:spTree>
    <p:extLst>
      <p:ext uri="{BB962C8B-B14F-4D97-AF65-F5344CB8AC3E}">
        <p14:creationId xmlns:p14="http://schemas.microsoft.com/office/powerpoint/2010/main" val="161140232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0" end="0"/>
                                            </p:txEl>
                                          </p:spTgt>
                                        </p:tgtEl>
                                        <p:attrNameLst>
                                          <p:attrName>style.visibility</p:attrName>
                                        </p:attrNameLst>
                                      </p:cBhvr>
                                      <p:to>
                                        <p:strVal val="visible"/>
                                      </p:to>
                                    </p:set>
                                    <p:animEffect transition="in" filter="barn(inVertical)">
                                      <p:cBhvr>
                                        <p:cTn id="12" dur="500"/>
                                        <p:tgtEl>
                                          <p:spTgt spid="3">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Effect transition="in" filter="barn(inVertical)">
                                      <p:cBhvr>
                                        <p:cTn id="1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adison">
  <a:themeElements>
    <a:clrScheme name="Madison">
      <a:dk1>
        <a:sysClr val="windowText" lastClr="000000"/>
      </a:dk1>
      <a:lt1>
        <a:sysClr val="window" lastClr="FFFFFF"/>
      </a:lt1>
      <a:dk2>
        <a:srgbClr val="1F2D29"/>
      </a:dk2>
      <a:lt2>
        <a:srgbClr val="C5FAEB"/>
      </a:lt2>
      <a:accent1>
        <a:srgbClr val="A1D68B"/>
      </a:accent1>
      <a:accent2>
        <a:srgbClr val="5EC795"/>
      </a:accent2>
      <a:accent3>
        <a:srgbClr val="4DADCF"/>
      </a:accent3>
      <a:accent4>
        <a:srgbClr val="CDB756"/>
      </a:accent4>
      <a:accent5>
        <a:srgbClr val="E29C36"/>
      </a:accent5>
      <a:accent6>
        <a:srgbClr val="8EC0C1"/>
      </a:accent6>
      <a:hlink>
        <a:srgbClr val="6D9D9B"/>
      </a:hlink>
      <a:folHlink>
        <a:srgbClr val="6D8583"/>
      </a:folHlink>
    </a:clrScheme>
    <a:fontScheme name="Madison">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adison">
      <a:fillStyleLst>
        <a:solidFill>
          <a:schemeClr val="phClr"/>
        </a:solidFill>
        <a:gradFill rotWithShape="1">
          <a:gsLst>
            <a:gs pos="0">
              <a:schemeClr val="phClr">
                <a:tint val="48000"/>
                <a:alpha val="88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4000"/>
                <a:satMod val="130000"/>
                <a:lumMod val="92000"/>
              </a:schemeClr>
            </a:gs>
            <a:gs pos="100000">
              <a:schemeClr val="phClr">
                <a:shade val="76000"/>
                <a:satMod val="130000"/>
                <a:lumMod val="88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solidFill>
          <a:schemeClr val="phClr"/>
        </a:solidFill>
        <a:blipFill rotWithShape="1">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xmlns="" name="Madison" id="{025CB5FB-2DD3-45EE-B6F0-CC461540EB19}" vid="{6AC10936-2DFC-4054-9ADF-B5E2C5F86190}"/>
    </a:ext>
  </a:extLst>
</a:theme>
</file>

<file path=docProps/app.xml><?xml version="1.0" encoding="utf-8"?>
<Properties xmlns="http://schemas.openxmlformats.org/officeDocument/2006/extended-properties" xmlns:vt="http://schemas.openxmlformats.org/officeDocument/2006/docPropsVTypes">
  <Template>TM16401375[[fn=Madison]]</Template>
  <TotalTime>88</TotalTime>
  <Words>469</Words>
  <Application>Microsoft Office PowerPoint</Application>
  <PresentationFormat>По избор</PresentationFormat>
  <Paragraphs>38</Paragraphs>
  <Slides>17</Slides>
  <Notes>0</Notes>
  <HiddenSlides>0</HiddenSlides>
  <MMClips>0</MMClips>
  <ScaleCrop>false</ScaleCrop>
  <HeadingPairs>
    <vt:vector size="4" baseType="variant">
      <vt:variant>
        <vt:lpstr>Тема</vt:lpstr>
      </vt:variant>
      <vt:variant>
        <vt:i4>1</vt:i4>
      </vt:variant>
      <vt:variant>
        <vt:lpstr>Заглавия на слайдовете</vt:lpstr>
      </vt:variant>
      <vt:variant>
        <vt:i4>17</vt:i4>
      </vt:variant>
    </vt:vector>
  </HeadingPairs>
  <TitlesOfParts>
    <vt:vector size="18" baseType="lpstr">
      <vt:lpstr>Madison</vt:lpstr>
      <vt:lpstr>Viktoria Dobreva – 9-th  grade Foreign  Language  School Pleven, Bulgaria </vt:lpstr>
      <vt:lpstr>Europe Day</vt:lpstr>
      <vt:lpstr>History</vt:lpstr>
      <vt:lpstr>History</vt:lpstr>
      <vt:lpstr>History</vt:lpstr>
      <vt:lpstr>History</vt:lpstr>
      <vt:lpstr>History</vt:lpstr>
      <vt:lpstr>Legal   recognition </vt:lpstr>
      <vt:lpstr>Europe day in Bulgaria</vt:lpstr>
      <vt:lpstr>Europe day in Bulgaria</vt:lpstr>
      <vt:lpstr>Europe day in Bulgaria</vt:lpstr>
      <vt:lpstr>Europe day in Bulgaria</vt:lpstr>
      <vt:lpstr>Europe day in Bulgaria</vt:lpstr>
      <vt:lpstr>Europe day in Bulgaria</vt:lpstr>
      <vt:lpstr>Europe day in Bulgaria</vt:lpstr>
      <vt:lpstr>Europe day in Bulgaria</vt:lpstr>
      <vt:lpstr>Презентация на PowerPoint</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Europe day</dc:title>
  <dc:creator>MIHAIL</dc:creator>
  <cp:lastModifiedBy>Win7</cp:lastModifiedBy>
  <cp:revision>8</cp:revision>
  <dcterms:created xsi:type="dcterms:W3CDTF">2020-06-12T12:19:55Z</dcterms:created>
  <dcterms:modified xsi:type="dcterms:W3CDTF">2020-10-01T11:42:36Z</dcterms:modified>
</cp:coreProperties>
</file>