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76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www.erasmusplus.ro/images/erasmus.jp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s://ec.europa.eu/info/policies/justice-and-fundamental-rights/gender-equality/gender-equality-strategy_e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hyperlink" Target="https://ec.europa.eu/info/publications/2021-commission-work-programme-key-documents_e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6"/>
          <p:cNvGrpSpPr>
            <a:grpSpLocks/>
          </p:cNvGrpSpPr>
          <p:nvPr/>
        </p:nvGrpSpPr>
        <p:grpSpPr bwMode="auto">
          <a:xfrm>
            <a:off x="304800" y="533400"/>
            <a:ext cx="5410200" cy="1143000"/>
            <a:chOff x="1109643" y="1057156"/>
            <a:chExt cx="49153" cy="5461"/>
          </a:xfrm>
        </p:grpSpPr>
        <p:sp>
          <p:nvSpPr>
            <p:cNvPr id="5" name="Rectangle 7"/>
            <p:cNvSpPr>
              <a:spLocks noChangeArrowheads="1" noChangeShapeType="1"/>
            </p:cNvSpPr>
            <p:nvPr/>
          </p:nvSpPr>
          <p:spPr bwMode="auto">
            <a:xfrm>
              <a:off x="1113644" y="1057156"/>
              <a:ext cx="45152" cy="3093"/>
            </a:xfrm>
            <a:prstGeom prst="rect">
              <a:avLst/>
            </a:prstGeom>
            <a:gradFill rotWithShape="1">
              <a:gsLst>
                <a:gs pos="0">
                  <a:srgbClr val="95B3D7"/>
                </a:gs>
                <a:gs pos="50000">
                  <a:srgbClr val="DBE5F1"/>
                </a:gs>
                <a:gs pos="100000">
                  <a:srgbClr val="95B3D7"/>
                </a:gs>
              </a:gsLst>
              <a:lin ang="18900000" scaled="1"/>
            </a:gradFill>
            <a:ln w="12700" algn="in">
              <a:solidFill>
                <a:srgbClr val="95B3D7"/>
              </a:solidFill>
              <a:miter lim="800000"/>
              <a:headEnd/>
              <a:tailEnd/>
            </a:ln>
            <a:effectLst>
              <a:outerShdw dist="28398" dir="3806097" algn="ctr" rotWithShape="0">
                <a:srgbClr val="243F60">
                  <a:alpha val="50000"/>
                </a:srgbClr>
              </a:outerShdw>
            </a:effectLst>
          </p:spPr>
          <p:txBody>
            <a:bodyPr lIns="36576" tIns="36576" rIns="36576" bIns="36576"/>
            <a:lstStyle/>
            <a:p>
              <a:endParaRPr lang="en-US"/>
            </a:p>
          </p:txBody>
        </p:sp>
        <p:sp>
          <p:nvSpPr>
            <p:cNvPr id="6" name="AutoShape 8"/>
            <p:cNvSpPr>
              <a:spLocks noChangeArrowheads="1" noChangeShapeType="1"/>
            </p:cNvSpPr>
            <p:nvPr/>
          </p:nvSpPr>
          <p:spPr bwMode="auto">
            <a:xfrm>
              <a:off x="1113820" y="1057855"/>
              <a:ext cx="42964" cy="4762"/>
            </a:xfrm>
            <a:prstGeom prst="roundRect">
              <a:avLst>
                <a:gd name="adj" fmla="val 16667"/>
              </a:avLst>
            </a:prstGeom>
            <a:gradFill rotWithShape="0">
              <a:gsLst>
                <a:gs pos="0">
                  <a:srgbClr val="95B3D7"/>
                </a:gs>
                <a:gs pos="50000">
                  <a:srgbClr val="DBE5F1"/>
                </a:gs>
                <a:gs pos="100000">
                  <a:srgbClr val="95B3D7"/>
                </a:gs>
              </a:gsLst>
              <a:lin ang="18900000" scaled="1"/>
            </a:gradFill>
            <a:ln w="12700" algn="in">
              <a:solidFill>
                <a:srgbClr val="95B3D7"/>
              </a:solidFill>
              <a:round/>
              <a:headEnd/>
              <a:tailEnd/>
            </a:ln>
            <a:effectLst>
              <a:outerShdw dist="28398" dir="3806097" algn="ctr" rotWithShape="0">
                <a:srgbClr val="243F60">
                  <a:alpha val="50000"/>
                </a:srgbClr>
              </a:outerShdw>
            </a:effectLst>
          </p:spPr>
          <p:txBody>
            <a:bodyPr lIns="36576" tIns="36576" rIns="36576" bIns="36576"/>
            <a:lstStyle/>
            <a:p>
              <a:pPr algn="ctr">
                <a:defRPr/>
              </a:pPr>
              <a:r>
                <a:rPr lang="ro-RO" sz="2000" b="1" dirty="0" smtClean="0"/>
                <a:t>”Get in shape for Europe” (GISE)</a:t>
              </a:r>
              <a:endParaRPr lang="en-US" sz="2000" b="1" dirty="0" smtClean="0"/>
            </a:p>
            <a:p>
              <a:pPr algn="ctr">
                <a:defRPr/>
              </a:pPr>
              <a:r>
                <a:rPr lang="ro-RO" sz="2000" b="1" dirty="0" smtClean="0"/>
                <a:t> </a:t>
              </a:r>
              <a:endParaRPr lang="en-US" sz="2000" b="1" dirty="0" smtClean="0"/>
            </a:p>
          </p:txBody>
        </p:sp>
        <p:sp>
          <p:nvSpPr>
            <p:cNvPr id="7" name="Rectangle 9"/>
            <p:cNvSpPr>
              <a:spLocks noChangeArrowheads="1" noChangeShapeType="1"/>
            </p:cNvSpPr>
            <p:nvPr/>
          </p:nvSpPr>
          <p:spPr bwMode="auto">
            <a:xfrm>
              <a:off x="1109643" y="1057156"/>
              <a:ext cx="4001" cy="3093"/>
            </a:xfrm>
            <a:prstGeom prst="rect">
              <a:avLst/>
            </a:prstGeom>
            <a:gradFill rotWithShape="1">
              <a:gsLst>
                <a:gs pos="0">
                  <a:srgbClr val="95B3D7"/>
                </a:gs>
                <a:gs pos="50000">
                  <a:srgbClr val="4F81BD"/>
                </a:gs>
                <a:gs pos="100000">
                  <a:srgbClr val="95B3D7"/>
                </a:gs>
              </a:gsLst>
              <a:lin ang="5400000" scaled="1"/>
            </a:gradFill>
            <a:ln w="12700" algn="in">
              <a:solidFill>
                <a:srgbClr val="4F81BD"/>
              </a:solidFill>
              <a:miter lim="800000"/>
              <a:headEnd/>
              <a:tailEnd/>
            </a:ln>
            <a:effectLst>
              <a:outerShdw dist="28398" dir="3806097" algn="ctr" rotWithShape="0">
                <a:srgbClr val="243F60"/>
              </a:outerShdw>
            </a:effectLst>
          </p:spPr>
          <p:txBody>
            <a:bodyPr lIns="36576" tIns="36576" rIns="36576" bIns="36576"/>
            <a:lstStyle/>
            <a:p>
              <a:endParaRPr lang="en-US"/>
            </a:p>
          </p:txBody>
        </p:sp>
      </p:grpSp>
      <p:sp>
        <p:nvSpPr>
          <p:cNvPr id="8" name="Rectangle 7"/>
          <p:cNvSpPr/>
          <p:nvPr/>
        </p:nvSpPr>
        <p:spPr>
          <a:xfrm>
            <a:off x="1828800" y="1143000"/>
            <a:ext cx="3089307" cy="369332"/>
          </a:xfrm>
          <a:prstGeom prst="rect">
            <a:avLst/>
          </a:prstGeom>
        </p:spPr>
        <p:txBody>
          <a:bodyPr wrap="none">
            <a:spAutoFit/>
          </a:bodyPr>
          <a:lstStyle/>
          <a:p>
            <a:pPr lvl="0" eaLnBrk="0" hangingPunct="0"/>
            <a:r>
              <a:rPr lang="ro-RO" dirty="0" smtClean="0">
                <a:solidFill>
                  <a:srgbClr val="000000"/>
                </a:solidFill>
                <a:latin typeface="Times New Roman" pitchFamily="18" charset="0"/>
                <a:ea typeface="Calibri" pitchFamily="34" charset="0"/>
                <a:cs typeface="Times New Roman" pitchFamily="18" charset="0"/>
              </a:rPr>
              <a:t> </a:t>
            </a:r>
            <a:r>
              <a:rPr lang="ro-RO" b="1" dirty="0" smtClean="0">
                <a:solidFill>
                  <a:srgbClr val="000000"/>
                </a:solidFill>
                <a:latin typeface="Times New Roman" pitchFamily="18" charset="0"/>
                <a:ea typeface="Calibri" pitchFamily="34" charset="0"/>
                <a:cs typeface="Times New Roman" pitchFamily="18" charset="0"/>
              </a:rPr>
              <a:t>2018-1-RO01-KA229-049580</a:t>
            </a:r>
          </a:p>
        </p:txBody>
      </p:sp>
      <p:pic>
        <p:nvPicPr>
          <p:cNvPr id="9" name="Picture 4" descr="http://www.erasmusplus.ro/images/erasmus.jpg"/>
          <p:cNvPicPr>
            <a:picLocks noChangeAspect="1" noChangeArrowheads="1"/>
          </p:cNvPicPr>
          <p:nvPr/>
        </p:nvPicPr>
        <p:blipFill>
          <a:blip r:embed="rId2" r:link="rId3"/>
          <a:srcRect/>
          <a:stretch>
            <a:fillRect/>
          </a:stretch>
        </p:blipFill>
        <p:spPr bwMode="auto">
          <a:xfrm>
            <a:off x="6019800" y="762000"/>
            <a:ext cx="2731325" cy="904504"/>
          </a:xfrm>
          <a:prstGeom prst="rect">
            <a:avLst/>
          </a:prstGeom>
          <a:noFill/>
          <a:ln w="9525">
            <a:noFill/>
            <a:miter lim="800000"/>
            <a:headEnd/>
            <a:tailEnd/>
          </a:ln>
        </p:spPr>
      </p:pic>
      <p:pic>
        <p:nvPicPr>
          <p:cNvPr id="10" name="Obraz 5" descr="Bez tytułu.png"/>
          <p:cNvPicPr/>
          <p:nvPr/>
        </p:nvPicPr>
        <p:blipFill>
          <a:blip r:embed="rId4" cstate="print"/>
          <a:srcRect t="-3846" b="-10256"/>
          <a:stretch>
            <a:fillRect/>
          </a:stretch>
        </p:blipFill>
        <p:spPr>
          <a:xfrm>
            <a:off x="2133600" y="3505200"/>
            <a:ext cx="2667000" cy="2438400"/>
          </a:xfrm>
          <a:prstGeom prst="rect">
            <a:avLst/>
          </a:prstGeom>
        </p:spPr>
      </p:pic>
      <p:pic>
        <p:nvPicPr>
          <p:cNvPr id="11" name="Picture 5"/>
          <p:cNvPicPr>
            <a:picLocks noChangeAspect="1" noChangeArrowheads="1"/>
          </p:cNvPicPr>
          <p:nvPr/>
        </p:nvPicPr>
        <p:blipFill>
          <a:blip r:embed="rId5"/>
          <a:srcRect/>
          <a:stretch>
            <a:fillRect/>
          </a:stretch>
        </p:blipFill>
        <p:spPr bwMode="auto">
          <a:xfrm>
            <a:off x="4800600" y="3505200"/>
            <a:ext cx="2438400" cy="2362200"/>
          </a:xfrm>
          <a:prstGeom prst="rect">
            <a:avLst/>
          </a:prstGeom>
          <a:noFill/>
          <a:ln w="9525" algn="in">
            <a:noFill/>
            <a:miter lim="800000"/>
            <a:headEnd/>
            <a:tailEnd/>
          </a:ln>
          <a:effectLst/>
        </p:spPr>
      </p:pic>
      <p:sp>
        <p:nvSpPr>
          <p:cNvPr id="12" name="Rectangle 11"/>
          <p:cNvSpPr/>
          <p:nvPr/>
        </p:nvSpPr>
        <p:spPr>
          <a:xfrm>
            <a:off x="1219200" y="2514600"/>
            <a:ext cx="7386638" cy="646331"/>
          </a:xfrm>
          <a:prstGeom prst="rect">
            <a:avLst/>
          </a:prstGeom>
        </p:spPr>
        <p:txBody>
          <a:bodyPr wrap="none">
            <a:spAutoFit/>
          </a:bodyPr>
          <a:lstStyle/>
          <a:p>
            <a:r>
              <a:rPr lang="en-US" sz="3600" b="1" dirty="0" smtClean="0">
                <a:solidFill>
                  <a:srgbClr val="0070C0"/>
                </a:solidFill>
                <a:latin typeface="Cambria" pitchFamily="18" charset="0"/>
                <a:cs typeface="Times New Roman" pitchFamily="18" charset="0"/>
              </a:rPr>
              <a:t>Let’s Act Against Gender Violence</a:t>
            </a:r>
            <a:r>
              <a:rPr lang="ro-RO" sz="3600" b="1" dirty="0" smtClean="0">
                <a:solidFill>
                  <a:srgbClr val="0070C0"/>
                </a:solidFill>
                <a:latin typeface="Cambria" pitchFamily="18" charset="0"/>
                <a:cs typeface="Times New Roman" pitchFamily="18" charset="0"/>
              </a:rPr>
              <a:t>!</a:t>
            </a:r>
            <a:endParaRPr lang="en-US" sz="3600" b="1" dirty="0">
              <a:solidFill>
                <a:srgbClr val="0070C0"/>
              </a:solidFill>
              <a:latin typeface="Cambria"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1752600"/>
            <a:ext cx="3810000" cy="3539430"/>
          </a:xfrm>
          <a:prstGeom prst="rect">
            <a:avLst/>
          </a:prstGeom>
        </p:spPr>
        <p:txBody>
          <a:bodyPr wrap="square">
            <a:spAutoFit/>
          </a:bodyPr>
          <a:lstStyle/>
          <a:p>
            <a:pPr algn="ctr"/>
            <a:r>
              <a:rPr lang="ro-RO" sz="2800" b="1" dirty="0" smtClean="0"/>
              <a:t>The final product of this project is the guide "Let's act together against gender violence" which presents a training model structured on 5 training sessions.</a:t>
            </a:r>
            <a:endParaRPr lang="en-US" sz="2800" b="1" dirty="0"/>
          </a:p>
        </p:txBody>
      </p:sp>
      <p:pic>
        <p:nvPicPr>
          <p:cNvPr id="5" name="Picture 3" descr="E:\Personale (E)\GRUNDTVIG - ECDI\Concurs violenta\Portofoliu final - concurs violenta de gen\Coperta ghid - fata.jpg"/>
          <p:cNvPicPr>
            <a:picLocks noChangeAspect="1" noChangeArrowheads="1"/>
          </p:cNvPicPr>
          <p:nvPr/>
        </p:nvPicPr>
        <p:blipFill>
          <a:blip r:embed="rId2"/>
          <a:srcRect/>
          <a:stretch>
            <a:fillRect/>
          </a:stretch>
        </p:blipFill>
        <p:spPr bwMode="auto">
          <a:xfrm>
            <a:off x="4572000" y="762000"/>
            <a:ext cx="3797300" cy="520382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304800"/>
            <a:ext cx="7204729" cy="461665"/>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pPr algn="ctr"/>
            <a:r>
              <a:rPr lang="en-US" sz="2400" b="1" dirty="0" smtClean="0"/>
              <a:t>What is the EU doing</a:t>
            </a:r>
            <a:r>
              <a:rPr lang="ro-RO" sz="2400" b="1" dirty="0" smtClean="0"/>
              <a:t> regarding gender based violence</a:t>
            </a:r>
            <a:r>
              <a:rPr lang="en-US" sz="2400" b="1" dirty="0" smtClean="0"/>
              <a:t>?</a:t>
            </a:r>
            <a:endParaRPr lang="en-US" sz="2400" b="1" dirty="0"/>
          </a:p>
        </p:txBody>
      </p:sp>
      <p:sp>
        <p:nvSpPr>
          <p:cNvPr id="5" name="Rectangle 4"/>
          <p:cNvSpPr/>
          <p:nvPr/>
        </p:nvSpPr>
        <p:spPr>
          <a:xfrm>
            <a:off x="152400" y="1143000"/>
            <a:ext cx="8839200" cy="1477328"/>
          </a:xfrm>
          <a:prstGeom prst="rect">
            <a:avLst/>
          </a:prstGeom>
        </p:spPr>
        <p:txBody>
          <a:bodyPr wrap="square">
            <a:spAutoFit/>
          </a:bodyPr>
          <a:lstStyle/>
          <a:p>
            <a:pPr algn="ctr"/>
            <a:r>
              <a:rPr lang="en-US" dirty="0" smtClean="0">
                <a:latin typeface="Times New Roman" pitchFamily="18" charset="0"/>
                <a:cs typeface="Times New Roman" pitchFamily="18" charset="0"/>
              </a:rPr>
              <a:t>The EU protects women and children from gender-based and domestic violence through legislation and practical measures.</a:t>
            </a:r>
            <a:r>
              <a:rPr lang="ro-RO"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hlinkClick r:id="rId2"/>
              </a:rPr>
              <a:t>EU Gender Equality Strategy 2020-2025</a:t>
            </a:r>
            <a:r>
              <a:rPr lang="en-US" dirty="0" smtClean="0">
                <a:latin typeface="Times New Roman" pitchFamily="18" charset="0"/>
                <a:cs typeface="Times New Roman" pitchFamily="18" charset="0"/>
              </a:rPr>
              <a:t> confirms that the European Commission will do all it can to prevent and combat gender-based violence, support and protect victims, and hold perpetrators accountable. The Gender Equality Strategy provides for an ambitious set of measures for ending gender-based violence.</a:t>
            </a:r>
            <a:endParaRPr lang="en-US" dirty="0">
              <a:latin typeface="Times New Roman" pitchFamily="18" charset="0"/>
              <a:cs typeface="Times New Roman" pitchFamily="18" charset="0"/>
            </a:endParaRPr>
          </a:p>
        </p:txBody>
      </p:sp>
      <p:pic>
        <p:nvPicPr>
          <p:cNvPr id="1026" name="Picture 2" descr="Gender Equality Strategy: Striving for a Union of equality - Европын Гадаад  Харилцааны Алба"/>
          <p:cNvPicPr>
            <a:picLocks noChangeAspect="1" noChangeArrowheads="1"/>
          </p:cNvPicPr>
          <p:nvPr/>
        </p:nvPicPr>
        <p:blipFill>
          <a:blip r:embed="rId3"/>
          <a:srcRect/>
          <a:stretch>
            <a:fillRect/>
          </a:stretch>
        </p:blipFill>
        <p:spPr bwMode="auto">
          <a:xfrm>
            <a:off x="1676400" y="2819400"/>
            <a:ext cx="5953125" cy="343852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304800"/>
            <a:ext cx="7204729" cy="461665"/>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pPr algn="ctr"/>
            <a:r>
              <a:rPr lang="en-US" sz="2400" b="1" dirty="0" smtClean="0"/>
              <a:t>What is the EU doing</a:t>
            </a:r>
            <a:r>
              <a:rPr lang="ro-RO" sz="2400" b="1" dirty="0" smtClean="0"/>
              <a:t> regarding gender based violence</a:t>
            </a:r>
            <a:r>
              <a:rPr lang="en-US" sz="2400" b="1" dirty="0" smtClean="0"/>
              <a:t>?</a:t>
            </a:r>
            <a:endParaRPr lang="en-US" sz="2400" b="1" dirty="0"/>
          </a:p>
        </p:txBody>
      </p:sp>
      <p:sp>
        <p:nvSpPr>
          <p:cNvPr id="5" name="Rectangle 4"/>
          <p:cNvSpPr/>
          <p:nvPr/>
        </p:nvSpPr>
        <p:spPr>
          <a:xfrm>
            <a:off x="152400" y="914400"/>
            <a:ext cx="8839200" cy="1477328"/>
          </a:xfrm>
          <a:prstGeom prst="rect">
            <a:avLst/>
          </a:prstGeom>
        </p:spPr>
        <p:txBody>
          <a:bodyPr wrap="square">
            <a:spAutoFit/>
          </a:bodyPr>
          <a:lstStyle/>
          <a:p>
            <a:pPr algn="ctr"/>
            <a:r>
              <a:rPr lang="en-US" dirty="0" smtClean="0">
                <a:latin typeface="Times New Roman" pitchFamily="18" charset="0"/>
                <a:cs typeface="Times New Roman" pitchFamily="18" charset="0"/>
              </a:rPr>
              <a:t>The Council of Europe Convention on preventing and combating violence against women and domestic violence – the ‘Istanbul Convention’ – is the benchmark for international standards in this field. The EU signed the Convention in 2017, signaling the intention to become a party to this most advanced human rights agreement on protecting women from violence. Concluding the EU’s accession is a key priority for the Commission.</a:t>
            </a:r>
            <a:endParaRPr lang="en-US" dirty="0">
              <a:latin typeface="Times New Roman" pitchFamily="18" charset="0"/>
              <a:cs typeface="Times New Roman" pitchFamily="18" charset="0"/>
            </a:endParaRPr>
          </a:p>
        </p:txBody>
      </p:sp>
      <p:pic>
        <p:nvPicPr>
          <p:cNvPr id="24582" name="Picture 6" descr="ISTANBUL CONVENTION - Pushback against the Council of Europe Convention on  Combating and Preventing Violence against Women and Domestic Violence -  International Campaign for Women's Right to Safe Abortion (SAWR)"/>
          <p:cNvPicPr>
            <a:picLocks noChangeAspect="1" noChangeArrowheads="1"/>
          </p:cNvPicPr>
          <p:nvPr/>
        </p:nvPicPr>
        <p:blipFill>
          <a:blip r:embed="rId2" cstate="print"/>
          <a:srcRect/>
          <a:stretch>
            <a:fillRect/>
          </a:stretch>
        </p:blipFill>
        <p:spPr bwMode="auto">
          <a:xfrm>
            <a:off x="1371600" y="2438400"/>
            <a:ext cx="6248400" cy="40386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990600"/>
            <a:ext cx="4114800" cy="4801314"/>
          </a:xfrm>
          <a:prstGeom prst="rect">
            <a:avLst/>
          </a:prstGeom>
        </p:spPr>
        <p:txBody>
          <a:bodyPr wrap="square">
            <a:spAutoFit/>
          </a:bodyPr>
          <a:lstStyle/>
          <a:p>
            <a:pPr algn="ctr"/>
            <a:r>
              <a:rPr lang="en-US" b="1" dirty="0" smtClean="0">
                <a:latin typeface="Times New Roman" pitchFamily="18" charset="0"/>
                <a:cs typeface="Times New Roman" pitchFamily="18" charset="0"/>
              </a:rPr>
              <a:t>The Council of Europe Istanbul Convention is the most comprehensive international human rights treaty on violence against women and domestic violence.</a:t>
            </a:r>
            <a:endParaRPr lang="ro-RO" b="1" dirty="0" smtClean="0">
              <a:latin typeface="Times New Roman" pitchFamily="18" charset="0"/>
              <a:cs typeface="Times New Roman" pitchFamily="18" charset="0"/>
            </a:endParaRPr>
          </a:p>
          <a:p>
            <a:pPr algn="ctr"/>
            <a:endParaRPr lang="ro-RO" b="1" dirty="0" smtClean="0">
              <a:latin typeface="Times New Roman" pitchFamily="18" charset="0"/>
              <a:cs typeface="Times New Roman" pitchFamily="18" charset="0"/>
            </a:endParaRPr>
          </a:p>
          <a:p>
            <a:pPr algn="ctr"/>
            <a:r>
              <a:rPr lang="en-US" b="1" dirty="0" smtClean="0">
                <a:latin typeface="Times New Roman" pitchFamily="18" charset="0"/>
                <a:cs typeface="Times New Roman" pitchFamily="18" charset="0"/>
              </a:rPr>
              <a:t> This legally binding instrument explicitly defines violence against women as a human rights violation and a form of gender-based discrimination and includes a strong emphasis on prevention and survivors’ rights. </a:t>
            </a:r>
            <a:endParaRPr lang="ro-RO" b="1" dirty="0" smtClean="0">
              <a:latin typeface="Times New Roman" pitchFamily="18" charset="0"/>
              <a:cs typeface="Times New Roman" pitchFamily="18" charset="0"/>
            </a:endParaRPr>
          </a:p>
          <a:p>
            <a:pPr algn="ctr"/>
            <a:endParaRPr lang="ro-RO" b="1" dirty="0" smtClean="0">
              <a:latin typeface="Times New Roman" pitchFamily="18" charset="0"/>
              <a:cs typeface="Times New Roman" pitchFamily="18" charset="0"/>
            </a:endParaRPr>
          </a:p>
          <a:p>
            <a:pPr algn="ctr"/>
            <a:r>
              <a:rPr lang="en-US" b="1" dirty="0" smtClean="0">
                <a:latin typeface="Times New Roman" pitchFamily="18" charset="0"/>
                <a:cs typeface="Times New Roman" pitchFamily="18" charset="0"/>
              </a:rPr>
              <a:t>In addition to Council of Europe Member States, it can be ratified by the European Union and is open for accession by any State in the world.</a:t>
            </a:r>
            <a:endParaRPr lang="en-US" b="1" dirty="0">
              <a:latin typeface="Times New Roman" pitchFamily="18" charset="0"/>
              <a:cs typeface="Times New Roman" pitchFamily="18" charset="0"/>
            </a:endParaRPr>
          </a:p>
        </p:txBody>
      </p:sp>
      <p:pic>
        <p:nvPicPr>
          <p:cNvPr id="25602" name="Picture 2" descr="Council of Europe Convention on preventing and combating violence against  women and domestic violence (CETS No 210) – scope of obligations - News"/>
          <p:cNvPicPr>
            <a:picLocks noChangeAspect="1" noChangeArrowheads="1"/>
          </p:cNvPicPr>
          <p:nvPr/>
        </p:nvPicPr>
        <p:blipFill>
          <a:blip r:embed="rId2"/>
          <a:srcRect/>
          <a:stretch>
            <a:fillRect/>
          </a:stretch>
        </p:blipFill>
        <p:spPr bwMode="auto">
          <a:xfrm>
            <a:off x="4724400" y="1295400"/>
            <a:ext cx="4038600" cy="40386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304800"/>
            <a:ext cx="7204729" cy="461665"/>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pPr algn="ctr"/>
            <a:r>
              <a:rPr lang="en-US" sz="2400" b="1" dirty="0" smtClean="0"/>
              <a:t>What is the EU doing</a:t>
            </a:r>
            <a:r>
              <a:rPr lang="ro-RO" sz="2400" b="1" dirty="0" smtClean="0"/>
              <a:t> regarding gender based violence</a:t>
            </a:r>
            <a:r>
              <a:rPr lang="en-US" sz="2400" b="1" dirty="0" smtClean="0"/>
              <a:t>?</a:t>
            </a:r>
            <a:endParaRPr lang="en-US" sz="2400" b="1" dirty="0"/>
          </a:p>
        </p:txBody>
      </p:sp>
      <p:sp>
        <p:nvSpPr>
          <p:cNvPr id="5" name="Rectangle 4"/>
          <p:cNvSpPr/>
          <p:nvPr/>
        </p:nvSpPr>
        <p:spPr>
          <a:xfrm>
            <a:off x="152400" y="914400"/>
            <a:ext cx="8839200" cy="1631216"/>
          </a:xfrm>
          <a:prstGeom prst="rect">
            <a:avLst/>
          </a:prstGeom>
        </p:spPr>
        <p:txBody>
          <a:bodyPr wrap="square">
            <a:spAutoFit/>
          </a:bodyPr>
          <a:lstStyle/>
          <a:p>
            <a:pPr algn="ctr"/>
            <a:r>
              <a:rPr lang="en-US" sz="2000" dirty="0" smtClean="0">
                <a:latin typeface="Times New Roman" pitchFamily="18" charset="0"/>
                <a:cs typeface="Times New Roman" pitchFamily="18" charset="0"/>
              </a:rPr>
              <a:t>As announced in the </a:t>
            </a:r>
            <a:r>
              <a:rPr lang="en-US" sz="2000" dirty="0" smtClean="0">
                <a:latin typeface="Times New Roman" pitchFamily="18" charset="0"/>
                <a:cs typeface="Times New Roman" pitchFamily="18" charset="0"/>
                <a:hlinkClick r:id="rId2"/>
              </a:rPr>
              <a:t>Commission Work </a:t>
            </a:r>
            <a:r>
              <a:rPr lang="en-US" sz="2000" dirty="0" err="1" smtClean="0">
                <a:latin typeface="Times New Roman" pitchFamily="18" charset="0"/>
                <a:cs typeface="Times New Roman" pitchFamily="18" charset="0"/>
                <a:hlinkClick r:id="rId2"/>
              </a:rPr>
              <a:t>Programme</a:t>
            </a:r>
            <a:r>
              <a:rPr lang="en-US" sz="2000" dirty="0" smtClean="0">
                <a:latin typeface="Times New Roman" pitchFamily="18" charset="0"/>
                <a:cs typeface="Times New Roman" pitchFamily="18" charset="0"/>
                <a:hlinkClick r:id="rId2"/>
              </a:rPr>
              <a:t> 2021</a:t>
            </a:r>
            <a:r>
              <a:rPr lang="en-US" sz="2000" dirty="0" smtClean="0">
                <a:latin typeface="Times New Roman" pitchFamily="18" charset="0"/>
                <a:cs typeface="Times New Roman" pitchFamily="18" charset="0"/>
              </a:rPr>
              <a:t>, the Commission intends to make a new legislative proposal to prevent and combat gender-based violence against women and domestic violence. The proposal will aim to strengthen the actions taken by the Member States by ensuring a minimum level of protection across the EU, both online and offline.</a:t>
            </a:r>
            <a:endParaRPr lang="en-US" sz="2000" dirty="0">
              <a:latin typeface="Times New Roman" pitchFamily="18" charset="0"/>
              <a:cs typeface="Times New Roman" pitchFamily="18" charset="0"/>
            </a:endParaRPr>
          </a:p>
        </p:txBody>
      </p:sp>
      <p:sp>
        <p:nvSpPr>
          <p:cNvPr id="26626" name="AutoShape 2" descr="https://ec.europa.eu/info/sites/info/themes/europa/images/svg/logo/logo--en.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28" name="AutoShape 4" descr="https://ec.europa.eu/info/sites/info/themes/europa/images/svg/logo/logo--en.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0" name="AutoShape 6" descr="European Commission - Wikipedia"/>
          <p:cNvSpPr>
            <a:spLocks noChangeAspect="1" noChangeArrowheads="1"/>
          </p:cNvSpPr>
          <p:nvPr/>
        </p:nvSpPr>
        <p:spPr bwMode="auto">
          <a:xfrm>
            <a:off x="155575" y="-822325"/>
            <a:ext cx="2476500"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6632" name="Picture 8" descr="Romania Customs Office: Directia Generala A Vamilor, Romania - Customs n  Duty"/>
          <p:cNvPicPr>
            <a:picLocks noChangeAspect="1" noChangeArrowheads="1"/>
          </p:cNvPicPr>
          <p:nvPr/>
        </p:nvPicPr>
        <p:blipFill>
          <a:blip r:embed="rId3"/>
          <a:srcRect/>
          <a:stretch>
            <a:fillRect/>
          </a:stretch>
        </p:blipFill>
        <p:spPr bwMode="auto">
          <a:xfrm>
            <a:off x="1295400" y="2819400"/>
            <a:ext cx="6581775" cy="35718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57200" y="838200"/>
            <a:ext cx="4648200" cy="5262979"/>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Did you know that, according to statistics, gender-based violence kills as many women as cancer? Far from being a marginal, banal and unimportant phenomenon, gender violence is a widespread reality in Romania, as well as in the European Union. Considering these aspects, we developed the project entitled "Act against gender violence" which won first prize in an important competition organized by the Vaslui School Inspectorate.</a:t>
            </a:r>
            <a:endParaRPr kumimoji="0" lang="ro-RO" sz="2400" b="1" i="0" u="none" strike="noStrike" cap="none" normalizeH="0" baseline="0" dirty="0" smtClean="0">
              <a:ln>
                <a:noFill/>
              </a:ln>
              <a:solidFill>
                <a:schemeClr val="tx1"/>
              </a:solidFill>
              <a:effectLst/>
              <a:latin typeface="Arial" pitchFamily="34" charset="0"/>
              <a:cs typeface="Arial" pitchFamily="34" charset="0"/>
            </a:endParaRPr>
          </a:p>
        </p:txBody>
      </p:sp>
      <p:pic>
        <p:nvPicPr>
          <p:cNvPr id="1027" name="Picture 3" descr="Is Alcohol Fueling South Africa's GBV crisis? | Crossroads Recovery Centre"/>
          <p:cNvPicPr>
            <a:picLocks noChangeAspect="1" noChangeArrowheads="1"/>
          </p:cNvPicPr>
          <p:nvPr/>
        </p:nvPicPr>
        <p:blipFill>
          <a:blip r:embed="rId2"/>
          <a:srcRect/>
          <a:stretch>
            <a:fillRect/>
          </a:stretch>
        </p:blipFill>
        <p:spPr bwMode="auto">
          <a:xfrm>
            <a:off x="5181600" y="1143000"/>
            <a:ext cx="3733800" cy="432435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457200" y="304800"/>
            <a:ext cx="8382000" cy="1938992"/>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ro-RO"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specific objectives of the project were:</a:t>
            </a:r>
          </a:p>
          <a:p>
            <a:pPr marL="0" marR="0" lvl="0" indent="0" algn="ctr" defTabSz="914400" rtl="0" eaLnBrk="1" fontAlgn="base" latinLnBrk="0" hangingPunct="1">
              <a:lnSpc>
                <a:spcPct val="100000"/>
              </a:lnSpc>
              <a:spcBef>
                <a:spcPct val="0"/>
              </a:spcBef>
              <a:spcAft>
                <a:spcPct val="0"/>
              </a:spcAft>
              <a:buClrTx/>
              <a:buSzTx/>
              <a:buFontTx/>
              <a:buNone/>
              <a:tabLst>
                <a:tab pos="457200" algn="l"/>
              </a:tabLst>
            </a:pPr>
            <a:endParaRPr kumimoji="0" lang="en-US"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457200" algn="l"/>
              </a:tabLst>
            </a:pPr>
            <a:r>
              <a:rPr kumimoji="0" lang="ro-RO"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awareness by participants that gender-based violence is a current social problem and a violation of human rights;</a:t>
            </a:r>
            <a:endPar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457200" algn="l"/>
              </a:tabLst>
            </a:pPr>
            <a:r>
              <a:rPr kumimoji="0" lang="ro-RO"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improving participants' knowledge of the causes, forms and consequences of gender-based violence;</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457200" algn="l"/>
              </a:tabLst>
            </a:pPr>
            <a:r>
              <a:rPr kumimoji="0" lang="ro-RO"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improving participants' skills to propose solutions to reduce gender-based violence.</a:t>
            </a:r>
            <a:endParaRPr kumimoji="0" lang="ro-RO"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15363" name="Picture 3" descr="Gender Based Violence (GBV)- You Must Know These Concepts !! - Public  Health Notes"/>
          <p:cNvPicPr>
            <a:picLocks noChangeAspect="1" noChangeArrowheads="1"/>
          </p:cNvPicPr>
          <p:nvPr/>
        </p:nvPicPr>
        <p:blipFill>
          <a:blip r:embed="rId2"/>
          <a:srcRect/>
          <a:stretch>
            <a:fillRect/>
          </a:stretch>
        </p:blipFill>
        <p:spPr bwMode="auto">
          <a:xfrm>
            <a:off x="1676400" y="2667000"/>
            <a:ext cx="6000750" cy="362902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685800" y="1143000"/>
            <a:ext cx="3657600" cy="4062651"/>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The 22 students in the target group participated in five training sessions on gender violence. </a:t>
            </a:r>
          </a:p>
          <a:p>
            <a:pPr marL="0" marR="0" lvl="0" indent="0" algn="ctr" defTabSz="914400" rtl="0" eaLnBrk="1" fontAlgn="base" latinLnBrk="0" hangingPunct="1">
              <a:lnSpc>
                <a:spcPct val="100000"/>
              </a:lnSpc>
              <a:spcBef>
                <a:spcPct val="0"/>
              </a:spcBef>
              <a:spcAft>
                <a:spcPct val="0"/>
              </a:spcAft>
              <a:buClrTx/>
              <a:buSzTx/>
              <a:buFontTx/>
              <a:buNone/>
              <a:tabLst/>
            </a:pPr>
            <a:endParaRPr lang="ro-RO" sz="2400" b="1" dirty="0" smtClean="0">
              <a:solidFill>
                <a:schemeClr val="bg1"/>
              </a:solidFill>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o-RO"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The applied methods were interactive: case studies, debates, group work, storytelling, brainstorming. </a:t>
            </a:r>
            <a:endParaRPr kumimoji="0" lang="en-US"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6386" name="Picture 2"/>
          <p:cNvPicPr>
            <a:picLocks noChangeAspect="1" noChangeArrowheads="1"/>
          </p:cNvPicPr>
          <p:nvPr/>
        </p:nvPicPr>
        <p:blipFill>
          <a:blip r:embed="rId2"/>
          <a:srcRect/>
          <a:stretch>
            <a:fillRect/>
          </a:stretch>
        </p:blipFill>
        <p:spPr bwMode="auto">
          <a:xfrm>
            <a:off x="4800600" y="1676400"/>
            <a:ext cx="3810000" cy="31242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381000" y="609600"/>
            <a:ext cx="8534400" cy="1938992"/>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During the first training session, participants understood the difference between gender and sex, learned to distinguish biological differences from stereotypes, established what gender violence and domestic violence mean, realized that gender violence is not a quarrel between lovers, establishing the differences between these two types of violence, they expressed their opinion on various statements about gender violence, establishing myths and realities.</a:t>
            </a:r>
            <a:endParaRPr kumimoji="0" lang="ro-RO"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4" descr="E:\Personale (E)\GRUNDTVIG - ECDI\Concurs violenta\Poze\Activitatea 1\IMG_8983.JPG"/>
          <p:cNvPicPr/>
          <p:nvPr/>
        </p:nvPicPr>
        <p:blipFill>
          <a:blip r:embed="rId2" cstate="email"/>
          <a:srcRect/>
          <a:stretch>
            <a:fillRect/>
          </a:stretch>
        </p:blipFill>
        <p:spPr bwMode="auto">
          <a:xfrm>
            <a:off x="152400" y="3124200"/>
            <a:ext cx="4191000" cy="3276600"/>
          </a:xfrm>
          <a:prstGeom prst="rect">
            <a:avLst/>
          </a:prstGeom>
          <a:ln>
            <a:noFill/>
          </a:ln>
          <a:effectLst>
            <a:softEdge rad="112500"/>
          </a:effectLst>
        </p:spPr>
      </p:pic>
      <p:pic>
        <p:nvPicPr>
          <p:cNvPr id="6" name="Picture 5" descr="E:\Personale (E)\GRUNDTVIG - ECDI\Concurs violenta\Poze\Activitatea 1\IMG_9033.JPG"/>
          <p:cNvPicPr/>
          <p:nvPr/>
        </p:nvPicPr>
        <p:blipFill>
          <a:blip r:embed="rId3" cstate="email"/>
          <a:srcRect/>
          <a:stretch>
            <a:fillRect/>
          </a:stretch>
        </p:blipFill>
        <p:spPr bwMode="auto">
          <a:xfrm>
            <a:off x="4419600" y="3048000"/>
            <a:ext cx="4491099" cy="3359196"/>
          </a:xfrm>
          <a:prstGeom prst="rect">
            <a:avLst/>
          </a:prstGeom>
          <a:ln>
            <a:noFill/>
          </a:ln>
          <a:effectLst>
            <a:softEdge rad="11250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28600" y="381000"/>
            <a:ext cx="8686800" cy="2308324"/>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During the second training session, the participants identified the causes of gender violence, the forms of manifestation and its consequences. The students were divided into 8 groups, each receiving the task of identifying abusive behaviors that, in their opinion, could fall into the 8 segments of the wheel: intimidation, emotional abuse, isolation, minimization, denial and blame,  the use children, economic abuse, male privileges, coercion and threat. The conclusion we reached is that the aggressor, using the mentioned behaviors, gains control and power. The "Wheel of Equality!", the alternative to violence between partners, was also completed.</a:t>
            </a:r>
            <a:endParaRPr kumimoji="0" lang="ro-RO"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4" descr="E:\Personale (E)\GRUNDTVIG - ECDI\Concurs violenta\Poze\Activitatea 2\IMG_9055.JPG"/>
          <p:cNvPicPr/>
          <p:nvPr/>
        </p:nvPicPr>
        <p:blipFill>
          <a:blip r:embed="rId2" cstate="email"/>
          <a:srcRect/>
          <a:stretch>
            <a:fillRect/>
          </a:stretch>
        </p:blipFill>
        <p:spPr bwMode="auto">
          <a:xfrm>
            <a:off x="152400" y="2971800"/>
            <a:ext cx="4473594" cy="3237149"/>
          </a:xfrm>
          <a:prstGeom prst="rect">
            <a:avLst/>
          </a:prstGeom>
          <a:ln>
            <a:noFill/>
          </a:ln>
          <a:effectLst>
            <a:softEdge rad="112500"/>
          </a:effectLst>
        </p:spPr>
      </p:pic>
      <p:pic>
        <p:nvPicPr>
          <p:cNvPr id="6" name="Picture 5" descr="E:\Personale (E)\GRUNDTVIG - ECDI\Concurs violenta\Poze\Activitatea 2\Poza 17.JPG"/>
          <p:cNvPicPr/>
          <p:nvPr/>
        </p:nvPicPr>
        <p:blipFill>
          <a:blip r:embed="rId3" cstate="email"/>
          <a:srcRect/>
          <a:stretch>
            <a:fillRect/>
          </a:stretch>
        </p:blipFill>
        <p:spPr bwMode="auto">
          <a:xfrm>
            <a:off x="4762439" y="3048000"/>
            <a:ext cx="4381561" cy="3203445"/>
          </a:xfrm>
          <a:prstGeom prst="rect">
            <a:avLst/>
          </a:prstGeom>
          <a:ln>
            <a:noFill/>
          </a:ln>
          <a:effectLst>
            <a:softEdge rad="11250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81000" y="533400"/>
            <a:ext cx="8534400" cy="1938992"/>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During the third training session, the students, divided into groups, identified elements that, from their point of view,are characteristic of a healthy relationship between a woman and a man,  they discussed the ways in which culture contributes to the production, dissemination and perpetuation of gender violence. Also, through a group exercise, students came to the conclusion that language is not gender neutral and often contributes to manifestations of gender violence.</a:t>
            </a:r>
            <a:endParaRPr kumimoji="0" lang="ro-RO"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4" descr="E:\Personale (E)\GRUNDTVIG - ECDI\Concurs violenta\Poze\Activitatea 3\IMG_9110.JPG"/>
          <p:cNvPicPr/>
          <p:nvPr/>
        </p:nvPicPr>
        <p:blipFill>
          <a:blip r:embed="rId2" cstate="email"/>
          <a:srcRect/>
          <a:stretch>
            <a:fillRect/>
          </a:stretch>
        </p:blipFill>
        <p:spPr bwMode="auto">
          <a:xfrm>
            <a:off x="381000" y="3124200"/>
            <a:ext cx="4343400" cy="3140118"/>
          </a:xfrm>
          <a:prstGeom prst="rect">
            <a:avLst/>
          </a:prstGeom>
          <a:ln>
            <a:noFill/>
          </a:ln>
          <a:effectLst>
            <a:softEdge rad="112500"/>
          </a:effectLst>
        </p:spPr>
      </p:pic>
      <p:pic>
        <p:nvPicPr>
          <p:cNvPr id="6" name="Picture 5" descr="E:\Personale (E)\GRUNDTVIG - ECDI\Concurs violenta\Poze\Activitatea 3\Poza 29.JPG"/>
          <p:cNvPicPr/>
          <p:nvPr/>
        </p:nvPicPr>
        <p:blipFill>
          <a:blip r:embed="rId3" cstate="email"/>
          <a:srcRect/>
          <a:stretch>
            <a:fillRect/>
          </a:stretch>
        </p:blipFill>
        <p:spPr bwMode="auto">
          <a:xfrm>
            <a:off x="4572000" y="3124200"/>
            <a:ext cx="4454586" cy="3230405"/>
          </a:xfrm>
          <a:prstGeom prst="rect">
            <a:avLst/>
          </a:prstGeom>
          <a:ln>
            <a:noFill/>
          </a:ln>
          <a:effectLst>
            <a:softEdge rad="11250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304800" y="685800"/>
            <a:ext cx="8610600" cy="1631216"/>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On the occasion of the fourth training session, starting from a case study, they identified the elements of danger in the aggressor's behavior, elements of vulnerability related to the victim, elements that increase the risks and identified ways to act against gender violence. at the level of the state, the educational system, the media, the family, the church, the civic sector, the economic sector.</a:t>
            </a:r>
            <a:endParaRPr kumimoji="0" lang="ro-RO"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4" descr="E:\Personale (E)\GRUNDTVIG - ECDI\Concurs violenta\Poze\Activitatea 4\IMG_9170.JPG"/>
          <p:cNvPicPr/>
          <p:nvPr/>
        </p:nvPicPr>
        <p:blipFill>
          <a:blip r:embed="rId2" cstate="email"/>
          <a:srcRect/>
          <a:stretch>
            <a:fillRect/>
          </a:stretch>
        </p:blipFill>
        <p:spPr bwMode="auto">
          <a:xfrm>
            <a:off x="152400" y="2819400"/>
            <a:ext cx="4454586" cy="3140118"/>
          </a:xfrm>
          <a:prstGeom prst="rect">
            <a:avLst/>
          </a:prstGeom>
          <a:ln>
            <a:noFill/>
          </a:ln>
          <a:effectLst>
            <a:softEdge rad="112500"/>
          </a:effectLst>
        </p:spPr>
      </p:pic>
      <p:pic>
        <p:nvPicPr>
          <p:cNvPr id="6" name="Picture 5" descr="E:\Personale (E)\GRUNDTVIG - ECDI\Concurs violenta\Poze\Activitatea 4\IMG_9174.JPG"/>
          <p:cNvPicPr/>
          <p:nvPr/>
        </p:nvPicPr>
        <p:blipFill>
          <a:blip r:embed="rId3" cstate="email"/>
          <a:srcRect/>
          <a:stretch>
            <a:fillRect/>
          </a:stretch>
        </p:blipFill>
        <p:spPr bwMode="auto">
          <a:xfrm>
            <a:off x="4648200" y="2819400"/>
            <a:ext cx="4345047" cy="3106779"/>
          </a:xfrm>
          <a:prstGeom prst="rect">
            <a:avLst/>
          </a:prstGeom>
          <a:ln>
            <a:noFill/>
          </a:ln>
          <a:effectLst>
            <a:softEdge rad="1125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381000" y="381000"/>
            <a:ext cx="8382000" cy="2246769"/>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On the occasion of the fifth working session, the students, using the “art of storytelling” method, shared their stories regarding street harassment and drafted the manifesto “Let's act against street violence”.</a:t>
            </a:r>
            <a:endParaRPr kumimoji="0" lang="ro-RO" sz="2800" b="1"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4" descr="E:\Personale (E)\GRUNDTVIG - ECDI\Concurs violenta\Poze\Activitatea 5\IMG_0720.JPG"/>
          <p:cNvPicPr/>
          <p:nvPr/>
        </p:nvPicPr>
        <p:blipFill>
          <a:blip r:embed="rId2" cstate="email"/>
          <a:srcRect/>
          <a:stretch>
            <a:fillRect/>
          </a:stretch>
        </p:blipFill>
        <p:spPr bwMode="auto">
          <a:xfrm>
            <a:off x="381000" y="3048000"/>
            <a:ext cx="4381400" cy="3140118"/>
          </a:xfrm>
          <a:prstGeom prst="rect">
            <a:avLst/>
          </a:prstGeom>
          <a:ln>
            <a:noFill/>
          </a:ln>
          <a:effectLst>
            <a:softEdge rad="112500"/>
          </a:effectLst>
        </p:spPr>
      </p:pic>
      <p:pic>
        <p:nvPicPr>
          <p:cNvPr id="6" name="Picture 5" descr="E:\Personale (E)\GRUNDTVIG - ECDI\Concurs violenta\Poze\Activitatea 5\IMG_0752.JPG"/>
          <p:cNvPicPr/>
          <p:nvPr/>
        </p:nvPicPr>
        <p:blipFill>
          <a:blip r:embed="rId3" cstate="email"/>
          <a:srcRect/>
          <a:stretch>
            <a:fillRect/>
          </a:stretch>
        </p:blipFill>
        <p:spPr bwMode="auto">
          <a:xfrm>
            <a:off x="4724400" y="3048000"/>
            <a:ext cx="4089456" cy="3213144"/>
          </a:xfrm>
          <a:prstGeom prst="rect">
            <a:avLst/>
          </a:prstGeom>
          <a:ln>
            <a:noFill/>
          </a:ln>
          <a:effectLst>
            <a:softEdge rad="112500"/>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902</Words>
  <Application>Microsoft Office PowerPoint</Application>
  <PresentationFormat>On-screen Show (4:3)</PresentationFormat>
  <Paragraphs>30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Monstrete</dc:creator>
  <cp:lastModifiedBy>Monstrete</cp:lastModifiedBy>
  <cp:revision>15</cp:revision>
  <dcterms:created xsi:type="dcterms:W3CDTF">2006-08-16T00:00:00Z</dcterms:created>
  <dcterms:modified xsi:type="dcterms:W3CDTF">2021-04-19T16:53:28Z</dcterms:modified>
</cp:coreProperties>
</file>