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9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EAFC-DD80-4D6A-919D-7BE7D2213616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D4AC0-0BBE-417A-A21C-2296A390C4D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European Commission – Press release Whistleblower protection ..."/>
          <p:cNvPicPr>
            <a:picLocks noChangeAspect="1" noChangeArrowheads="1"/>
          </p:cNvPicPr>
          <p:nvPr/>
        </p:nvPicPr>
        <p:blipFill>
          <a:blip r:embed="rId2" cstate="print"/>
          <a:srcRect l="16400" r="2807"/>
          <a:stretch>
            <a:fillRect/>
          </a:stretch>
        </p:blipFill>
        <p:spPr bwMode="auto">
          <a:xfrm>
            <a:off x="0" y="0"/>
            <a:ext cx="9501254" cy="6858000"/>
          </a:xfrm>
          <a:prstGeom prst="rect">
            <a:avLst/>
          </a:prstGeom>
          <a:noFill/>
        </p:spPr>
      </p:pic>
      <p:sp>
        <p:nvSpPr>
          <p:cNvPr id="5" name="Текстово поле 4"/>
          <p:cNvSpPr txBox="1"/>
          <p:nvPr/>
        </p:nvSpPr>
        <p:spPr>
          <a:xfrm>
            <a:off x="1000100" y="260648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STRUCTURES OF THE EUROPEAN UNION</a:t>
            </a:r>
            <a:endParaRPr lang="bg-BG" sz="8000" dirty="0">
              <a:ln w="38100"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929058" y="5072074"/>
            <a:ext cx="467539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ahnschrift Condensed" pitchFamily="34" charset="0"/>
              </a:rPr>
              <a:t>Elena </a:t>
            </a:r>
            <a:r>
              <a:rPr lang="en-US" sz="2400" b="1" dirty="0" err="1" smtClean="0">
                <a:latin typeface="Bahnschrift Condensed" pitchFamily="34" charset="0"/>
              </a:rPr>
              <a:t>Zorkova</a:t>
            </a:r>
            <a:r>
              <a:rPr lang="en-US" sz="2400" b="1" dirty="0" smtClean="0">
                <a:latin typeface="Bahnschrift Condensed" pitchFamily="34" charset="0"/>
              </a:rPr>
              <a:t> – 9-th grade</a:t>
            </a:r>
          </a:p>
          <a:p>
            <a:r>
              <a:rPr lang="en-US" sz="2400" b="1" dirty="0" smtClean="0">
                <a:latin typeface="Bahnschrift Condensed" pitchFamily="34" charset="0"/>
              </a:rPr>
              <a:t>Foreign  Language  School</a:t>
            </a:r>
          </a:p>
          <a:p>
            <a:r>
              <a:rPr lang="en-US" sz="2400" b="1" dirty="0" smtClean="0">
                <a:latin typeface="Bahnschrift Condensed" pitchFamily="34" charset="0"/>
              </a:rPr>
              <a:t>Pleven,  Bulgaria</a:t>
            </a:r>
            <a:endParaRPr lang="bg-BG" sz="2400" b="1" dirty="0">
              <a:latin typeface="Bahnschrift Condensed" pitchFamily="34" charset="0"/>
            </a:endParaRPr>
          </a:p>
        </p:txBody>
      </p:sp>
      <p:pic>
        <p:nvPicPr>
          <p:cNvPr id="7" name="Picture 6" descr="C:\Users\User\AppData\Local\Microsoft\Windows\Temporary Internet Files\Content.Word\IMG_20190926_0948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артина 7" descr="G:\GISE - втора година\logosbeneficaireserasmusleft_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2402"/>
            <a:ext cx="3635896" cy="58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5" descr="Bez tytuł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>
            <a:off x="126343" y="260648"/>
            <a:ext cx="1061281" cy="1249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uropean Commission – Press release Whistleblower protection ..."/>
          <p:cNvPicPr>
            <a:picLocks noChangeAspect="1" noChangeArrowheads="1"/>
          </p:cNvPicPr>
          <p:nvPr/>
        </p:nvPicPr>
        <p:blipFill>
          <a:blip r:embed="rId2" cstate="print"/>
          <a:srcRect l="16400" r="2807"/>
          <a:stretch>
            <a:fillRect/>
          </a:stretch>
        </p:blipFill>
        <p:spPr bwMode="auto">
          <a:xfrm>
            <a:off x="0" y="0"/>
            <a:ext cx="9501254" cy="6858000"/>
          </a:xfrm>
          <a:prstGeom prst="rect">
            <a:avLst/>
          </a:prstGeom>
          <a:noFill/>
        </p:spPr>
      </p:pic>
      <p:sp>
        <p:nvSpPr>
          <p:cNvPr id="3" name="Текстово поле 2"/>
          <p:cNvSpPr txBox="1"/>
          <p:nvPr/>
        </p:nvSpPr>
        <p:spPr>
          <a:xfrm>
            <a:off x="714316" y="1643050"/>
            <a:ext cx="84296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n w="381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THANK YOU</a:t>
            </a:r>
          </a:p>
          <a:p>
            <a:r>
              <a:rPr lang="en-US" sz="8800" dirty="0" smtClean="0">
                <a:ln w="381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FOR YOUR ATTENTION!</a:t>
            </a:r>
            <a:endParaRPr lang="bg-BG" sz="8800" dirty="0">
              <a:ln w="38100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uropean Commission – Press release Whistleblower protection ..."/>
          <p:cNvPicPr>
            <a:picLocks noChangeAspect="1" noChangeArrowheads="1"/>
          </p:cNvPicPr>
          <p:nvPr/>
        </p:nvPicPr>
        <p:blipFill>
          <a:blip r:embed="rId2" cstate="print"/>
          <a:srcRect l="16400" r="2807"/>
          <a:stretch>
            <a:fillRect/>
          </a:stretch>
        </p:blipFill>
        <p:spPr bwMode="auto">
          <a:xfrm>
            <a:off x="0" y="0"/>
            <a:ext cx="9501254" cy="6858000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214282" y="1000108"/>
            <a:ext cx="4143372" cy="57554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The </a:t>
            </a:r>
            <a:r>
              <a:rPr lang="en-US" sz="2300" b="1" dirty="0">
                <a:solidFill>
                  <a:schemeClr val="bg1"/>
                </a:solidFill>
                <a:latin typeface="Bahnschrift Condensed" pitchFamily="34" charset="0"/>
              </a:rPr>
              <a:t>institutions of the European </a:t>
            </a:r>
            <a:r>
              <a:rPr lang="en-US" sz="2300" b="1" dirty="0" smtClean="0">
                <a:solidFill>
                  <a:schemeClr val="bg1"/>
                </a:solidFill>
                <a:latin typeface="Bahnschrift Condensed" pitchFamily="34" charset="0"/>
              </a:rPr>
              <a:t>Union</a:t>
            </a: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 are the seven principal decision-making bodies of the European </a:t>
            </a:r>
            <a:r>
              <a:rPr lang="en-US" sz="2300" dirty="0" smtClean="0">
                <a:solidFill>
                  <a:schemeClr val="bg1"/>
                </a:solidFill>
                <a:latin typeface="Bahnschrift Condensed" pitchFamily="34" charset="0"/>
              </a:rPr>
              <a:t>Union(EU</a:t>
            </a: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). They are, as listed in Article 13 of the Treaty on European Union:</a:t>
            </a:r>
          </a:p>
          <a:p>
            <a:pPr>
              <a:buFont typeface="Arial" pitchFamily="34" charset="0"/>
              <a:buChar char="•"/>
            </a:pPr>
            <a:r>
              <a:rPr lang="bg-BG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Bahnschrift Condensed" pitchFamily="34" charset="0"/>
              </a:rPr>
              <a:t>the</a:t>
            </a: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 European Parliament,</a:t>
            </a:r>
          </a:p>
          <a:p>
            <a:pPr>
              <a:buFont typeface="Arial" pitchFamily="34" charset="0"/>
              <a:buChar char="•"/>
            </a:pPr>
            <a:r>
              <a:rPr lang="bg-BG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Bahnschrift Condensed" pitchFamily="34" charset="0"/>
              </a:rPr>
              <a:t>the</a:t>
            </a: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 European Council (of Heads of Government),</a:t>
            </a:r>
          </a:p>
          <a:p>
            <a:pPr>
              <a:buFont typeface="Arial" pitchFamily="34" charset="0"/>
              <a:buChar char="•"/>
            </a:pPr>
            <a:r>
              <a:rPr lang="bg-BG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Bahnschrift Condensed" pitchFamily="34" charset="0"/>
              </a:rPr>
              <a:t>the</a:t>
            </a: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 Council of the European Union (of national Ministers, a Council for each area of responsibility),</a:t>
            </a:r>
          </a:p>
          <a:p>
            <a:pPr>
              <a:buFont typeface="Arial" pitchFamily="34" charset="0"/>
              <a:buChar char="•"/>
            </a:pPr>
            <a:r>
              <a:rPr lang="bg-BG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Bahnschrift Condensed" pitchFamily="34" charset="0"/>
              </a:rPr>
              <a:t>the</a:t>
            </a: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 European Commission,</a:t>
            </a:r>
          </a:p>
          <a:p>
            <a:pPr>
              <a:buFont typeface="Arial" pitchFamily="34" charset="0"/>
              <a:buChar char="•"/>
            </a:pPr>
            <a:r>
              <a:rPr lang="bg-BG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Bahnschrift Condensed" pitchFamily="34" charset="0"/>
              </a:rPr>
              <a:t>the</a:t>
            </a: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 Court of Justice of the European Union,</a:t>
            </a:r>
          </a:p>
          <a:p>
            <a:pPr>
              <a:buFont typeface="Arial" pitchFamily="34" charset="0"/>
              <a:buChar char="•"/>
            </a:pPr>
            <a:r>
              <a:rPr lang="bg-BG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Bahnschrift Condensed" pitchFamily="34" charset="0"/>
              </a:rPr>
              <a:t>the</a:t>
            </a: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 European Central Bank and</a:t>
            </a:r>
          </a:p>
          <a:p>
            <a:pPr>
              <a:buFont typeface="Arial" pitchFamily="34" charset="0"/>
              <a:buChar char="•"/>
            </a:pPr>
            <a:r>
              <a:rPr lang="bg-BG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Bahnschrift Condensed" pitchFamily="34" charset="0"/>
              </a:rPr>
              <a:t>the</a:t>
            </a: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 Court of </a:t>
            </a:r>
            <a:r>
              <a:rPr lang="en-US" sz="2300" dirty="0" smtClean="0">
                <a:solidFill>
                  <a:schemeClr val="bg1"/>
                </a:solidFill>
                <a:latin typeface="Bahnschrift Condensed" pitchFamily="34" charset="0"/>
              </a:rPr>
              <a:t>Auditors</a:t>
            </a:r>
            <a:endParaRPr lang="en-US" sz="23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4929190" y="214290"/>
            <a:ext cx="4214810" cy="31700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INSTITUTIONS</a:t>
            </a:r>
          </a:p>
          <a:p>
            <a:pPr algn="ctr"/>
            <a:r>
              <a:rPr lang="en-US" sz="5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 OF THE </a:t>
            </a:r>
          </a:p>
          <a:p>
            <a:pPr algn="ctr"/>
            <a:r>
              <a:rPr lang="en-US" sz="5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EUROPEAN</a:t>
            </a:r>
          </a:p>
          <a:p>
            <a:pPr algn="ctr"/>
            <a:r>
              <a:rPr lang="en-US" sz="5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 UNION</a:t>
            </a:r>
            <a:endParaRPr lang="bg-BG" sz="50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uropean Commission – Press release Whistleblower protection ..."/>
          <p:cNvPicPr>
            <a:picLocks noChangeAspect="1" noChangeArrowheads="1"/>
          </p:cNvPicPr>
          <p:nvPr/>
        </p:nvPicPr>
        <p:blipFill>
          <a:blip r:embed="rId2" cstate="print"/>
          <a:srcRect l="16400" r="2807"/>
          <a:stretch>
            <a:fillRect/>
          </a:stretch>
        </p:blipFill>
        <p:spPr bwMode="auto">
          <a:xfrm>
            <a:off x="0" y="0"/>
            <a:ext cx="9501254" cy="6858000"/>
          </a:xfrm>
          <a:prstGeom prst="rect">
            <a:avLst/>
          </a:prstGeom>
          <a:noFill/>
        </p:spPr>
      </p:pic>
      <p:sp>
        <p:nvSpPr>
          <p:cNvPr id="12" name="Правоъгълник 11"/>
          <p:cNvSpPr/>
          <p:nvPr/>
        </p:nvSpPr>
        <p:spPr>
          <a:xfrm>
            <a:off x="214282" y="2000240"/>
            <a:ext cx="6143668" cy="35394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Bahnschrift Condensed" pitchFamily="34" charset="0"/>
                <a:cs typeface="Frank Ruehl CLM" pitchFamily="2" charset="-79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Bahnschrift Condensed" pitchFamily="34" charset="0"/>
                <a:cs typeface="Frank Ruehl CLM" pitchFamily="2" charset="-79"/>
              </a:rPr>
              <a:t>ummit of the Heads of state</a:t>
            </a:r>
            <a:r>
              <a:rPr lang="bg-BG" sz="2800" dirty="0">
                <a:solidFill>
                  <a:schemeClr val="bg1"/>
                </a:solidFill>
                <a:latin typeface="Bahnschrift Condensed" pitchFamily="34" charset="0"/>
                <a:cs typeface="Frank Ruehl CLM" pitchFamily="2" charset="-79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Bahnschrift Condensed" pitchFamily="34" charset="0"/>
                <a:cs typeface="Frank Ruehl CLM" pitchFamily="2" charset="-79"/>
              </a:rPr>
              <a:t>or government, the President of the European Council and the President of the European Commission.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Bahnschrift Condensed" pitchFamily="34" charset="0"/>
                <a:cs typeface="Frank Ruehl CLM" pitchFamily="2" charset="-79"/>
              </a:rPr>
              <a:t>G</a:t>
            </a:r>
            <a:r>
              <a:rPr lang="en-US" sz="2800" dirty="0" smtClean="0">
                <a:solidFill>
                  <a:schemeClr val="bg1"/>
                </a:solidFill>
                <a:latin typeface="Bahnschrift Condensed" pitchFamily="34" charset="0"/>
                <a:cs typeface="Frank Ruehl CLM" pitchFamily="2" charset="-79"/>
              </a:rPr>
              <a:t>ives the necessary political impetus for the development of the Union and sets its general objectives and priorities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Bahnschrift Condensed" pitchFamily="34" charset="0"/>
                <a:cs typeface="Frank Ruehl CLM" pitchFamily="2" charset="-79"/>
              </a:rPr>
              <a:t>Does not legislate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Bahnschrift Condensed" pitchFamily="34" charset="0"/>
                <a:cs typeface="Frank Ruehl CLM" pitchFamily="2" charset="-79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Bahnschrift Condensed" pitchFamily="34" charset="0"/>
                <a:cs typeface="Frank Ruehl CLM" pitchFamily="2" charset="-79"/>
              </a:rPr>
              <a:t>ased in Brussels</a:t>
            </a:r>
            <a:endParaRPr lang="en-US" sz="2800" dirty="0">
              <a:solidFill>
                <a:schemeClr val="bg1"/>
              </a:solidFill>
              <a:latin typeface="Bahnschrift Condensed" pitchFamily="34" charset="0"/>
              <a:cs typeface="Frank Ruehl CLM" pitchFamily="2" charset="-79"/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1142976" y="571480"/>
            <a:ext cx="764386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European Council</a:t>
            </a:r>
            <a:endParaRPr lang="bg-BG" sz="6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373" name="Picture 13" descr="Европейски съвет, 17-18/03/2016 - Consil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4630" y="4286256"/>
            <a:ext cx="4999370" cy="2415321"/>
          </a:xfrm>
          <a:prstGeom prst="rect">
            <a:avLst/>
          </a:prstGeom>
          <a:noFill/>
        </p:spPr>
      </p:pic>
      <p:sp>
        <p:nvSpPr>
          <p:cNvPr id="16" name="Текстово поле 15"/>
          <p:cNvSpPr txBox="1"/>
          <p:nvPr/>
        </p:nvSpPr>
        <p:spPr>
          <a:xfrm>
            <a:off x="3143240" y="1428736"/>
            <a:ext cx="371477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 Provides impetus and direction -</a:t>
            </a:r>
            <a:endParaRPr lang="bg-BG" sz="2000" dirty="0">
              <a:solidFill>
                <a:schemeClr val="bg1"/>
              </a:solidFill>
            </a:endParaRPr>
          </a:p>
        </p:txBody>
      </p:sp>
      <p:pic>
        <p:nvPicPr>
          <p:cNvPr id="15375" name="Picture 15" descr="Council of the EU and European Council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204788"/>
            <a:ext cx="504825" cy="428626"/>
          </a:xfrm>
          <a:prstGeom prst="rect">
            <a:avLst/>
          </a:prstGeom>
          <a:noFill/>
        </p:spPr>
      </p:pic>
      <p:pic>
        <p:nvPicPr>
          <p:cNvPr id="15377" name="Picture 17" descr="Council of the EU and European Council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204788"/>
            <a:ext cx="504825" cy="428626"/>
          </a:xfrm>
          <a:prstGeom prst="rect">
            <a:avLst/>
          </a:prstGeom>
          <a:noFill/>
        </p:spPr>
      </p:pic>
      <p:pic>
        <p:nvPicPr>
          <p:cNvPr id="15379" name="Picture 19" descr="Council of the EU and European Council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643182"/>
            <a:ext cx="1499509" cy="128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uropean Commission – Press release Whistleblower protection ..."/>
          <p:cNvPicPr>
            <a:picLocks noChangeAspect="1" noChangeArrowheads="1"/>
          </p:cNvPicPr>
          <p:nvPr/>
        </p:nvPicPr>
        <p:blipFill>
          <a:blip r:embed="rId2" cstate="print"/>
          <a:srcRect l="16400" r="2807"/>
          <a:stretch>
            <a:fillRect/>
          </a:stretch>
        </p:blipFill>
        <p:spPr bwMode="auto">
          <a:xfrm>
            <a:off x="0" y="0"/>
            <a:ext cx="9501254" cy="6858000"/>
          </a:xfrm>
          <a:prstGeom prst="rect">
            <a:avLst/>
          </a:prstGeom>
          <a:noFill/>
        </p:spPr>
      </p:pic>
      <p:sp>
        <p:nvSpPr>
          <p:cNvPr id="3" name="Текстово поле 2"/>
          <p:cNvSpPr txBox="1"/>
          <p:nvPr/>
        </p:nvSpPr>
        <p:spPr>
          <a:xfrm>
            <a:off x="285688" y="214290"/>
            <a:ext cx="8858312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Council of the European Union</a:t>
            </a:r>
            <a:endParaRPr lang="bg-BG" sz="5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929058" y="928670"/>
            <a:ext cx="150019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 </a:t>
            </a:r>
            <a:r>
              <a:rPr lang="en-US" dirty="0" smtClean="0">
                <a:solidFill>
                  <a:schemeClr val="bg1"/>
                </a:solidFill>
              </a:rPr>
              <a:t>Legislature -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4714876" y="1571612"/>
            <a:ext cx="4572000" cy="44935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Bahnschrift Condensed" pitchFamily="34" charset="0"/>
              </a:rPr>
              <a:t>composed of twenty-eight national ministers (one per state)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Bahnschrift Condensed" pitchFamily="34" charset="0"/>
              </a:rPr>
              <a:t>informally known as the "Council of Ministers" or just "the Council"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Bahnschrift Condensed" pitchFamily="34" charset="0"/>
              </a:rPr>
              <a:t>acts together with the Parliament as a legislature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Bahnschrift Condensed" pitchFamily="34" charset="0"/>
              </a:rPr>
              <a:t>shares with the Parliament the budgetary power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Bahnschrift Condensed" pitchFamily="34" charset="0"/>
              </a:rPr>
              <a:t>ensures coordination of the broad economic and social policy and sets out guidelines for the Common Foreign and Security Policy (CFSP)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Bahnschrift Condensed" pitchFamily="34" charset="0"/>
              </a:rPr>
              <a:t>concludes international agreements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Bahnschrift Condensed" pitchFamily="34" charset="0"/>
              </a:rPr>
              <a:t>based in Brussels</a:t>
            </a:r>
            <a:endParaRPr lang="en-US" sz="22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pic>
        <p:nvPicPr>
          <p:cNvPr id="16386" name="Picture 2" descr="European Council, 28 and 29 June 2018 - Multimedia Cent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4617841" cy="3089542"/>
          </a:xfrm>
          <a:prstGeom prst="rect">
            <a:avLst/>
          </a:prstGeom>
          <a:noFill/>
        </p:spPr>
      </p:pic>
      <p:pic>
        <p:nvPicPr>
          <p:cNvPr id="16388" name="Picture 4" descr="Council of the EU and European Council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643578"/>
            <a:ext cx="124975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uropean Commission – Press release Whistleblower protection ..."/>
          <p:cNvPicPr>
            <a:picLocks noChangeAspect="1" noChangeArrowheads="1"/>
          </p:cNvPicPr>
          <p:nvPr/>
        </p:nvPicPr>
        <p:blipFill>
          <a:blip r:embed="rId2" cstate="print"/>
          <a:srcRect l="16400" r="2807"/>
          <a:stretch>
            <a:fillRect/>
          </a:stretch>
        </p:blipFill>
        <p:spPr bwMode="auto">
          <a:xfrm>
            <a:off x="0" y="0"/>
            <a:ext cx="9501254" cy="6858000"/>
          </a:xfrm>
          <a:prstGeom prst="rect">
            <a:avLst/>
          </a:prstGeom>
          <a:noFill/>
        </p:spPr>
      </p:pic>
      <p:sp>
        <p:nvSpPr>
          <p:cNvPr id="3" name="Текстово поле 2"/>
          <p:cNvSpPr txBox="1"/>
          <p:nvPr/>
        </p:nvSpPr>
        <p:spPr>
          <a:xfrm>
            <a:off x="1500166" y="285728"/>
            <a:ext cx="6286544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European Parliament</a:t>
            </a:r>
            <a:endParaRPr lang="bg-BG" sz="5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857620" y="1000108"/>
            <a:ext cx="171451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 Legislature -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17410" name="Picture 2" descr="The new Parliament and the new Commission | News | European Parlia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4831896" cy="2357430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214282" y="3143248"/>
            <a:ext cx="4572000" cy="36317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acts together with the Council (of the European Union) as a legislature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shares with the Council (of the European Union) the budgetary power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exerts the democratic control over the institutions including the European Commission and approves the Commission members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based in and plenary sessions in Strasbourg, primarily meets in Brussels</a:t>
            </a:r>
          </a:p>
        </p:txBody>
      </p:sp>
      <p:pic>
        <p:nvPicPr>
          <p:cNvPr id="17412" name="Picture 4" descr="European Parliament logo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2632103" cy="181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uropean Commission – Press release Whistleblower protection ..."/>
          <p:cNvPicPr>
            <a:picLocks noChangeAspect="1" noChangeArrowheads="1"/>
          </p:cNvPicPr>
          <p:nvPr/>
        </p:nvPicPr>
        <p:blipFill>
          <a:blip r:embed="rId2" cstate="print"/>
          <a:srcRect l="16400" r="2807"/>
          <a:stretch>
            <a:fillRect/>
          </a:stretch>
        </p:blipFill>
        <p:spPr bwMode="auto">
          <a:xfrm>
            <a:off x="0" y="0"/>
            <a:ext cx="9501254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1643042" y="142852"/>
            <a:ext cx="6397905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5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European Commission</a:t>
            </a:r>
            <a:endParaRPr lang="bg-BG" sz="5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4143372" y="857232"/>
            <a:ext cx="131927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 Executive -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4786314" y="1285860"/>
            <a:ext cx="4572000" cy="36317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is the executive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submits proposals for new legislation to the Parliament and Council (of the European Union)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implements policies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administers the budget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ensures compliance with European law ("guardian of the treaties")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negotiates international agreements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Bahnschrift Condensed" pitchFamily="34" charset="0"/>
              </a:rPr>
              <a:t>based in Brussels</a:t>
            </a:r>
          </a:p>
        </p:txBody>
      </p:sp>
      <p:pic>
        <p:nvPicPr>
          <p:cNvPr id="18438" name="Picture 6" descr="How are the EU's top jobs chosen? – House of Commons 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4715711" cy="2623115"/>
          </a:xfrm>
          <a:prstGeom prst="rect">
            <a:avLst/>
          </a:prstGeom>
          <a:noFill/>
        </p:spPr>
      </p:pic>
      <p:pic>
        <p:nvPicPr>
          <p:cNvPr id="18440" name="Picture 8" descr="European Commissio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643050"/>
            <a:ext cx="3286690" cy="2277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uropean Commission – Press release Whistleblower protection ..."/>
          <p:cNvPicPr>
            <a:picLocks noChangeAspect="1" noChangeArrowheads="1"/>
          </p:cNvPicPr>
          <p:nvPr/>
        </p:nvPicPr>
        <p:blipFill>
          <a:blip r:embed="rId2" cstate="print"/>
          <a:srcRect l="16400" r="2807"/>
          <a:stretch>
            <a:fillRect/>
          </a:stretch>
        </p:blipFill>
        <p:spPr bwMode="auto">
          <a:xfrm>
            <a:off x="0" y="0"/>
            <a:ext cx="9501254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1714480" y="142852"/>
            <a:ext cx="5929321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Court of Justice </a:t>
            </a:r>
            <a:r>
              <a:rPr lang="en-US" sz="5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of</a:t>
            </a:r>
          </a:p>
          <a:p>
            <a:r>
              <a:rPr lang="en-US" sz="5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the </a:t>
            </a:r>
            <a:r>
              <a:rPr lang="en-US" sz="5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European Union</a:t>
            </a:r>
            <a:endParaRPr lang="bg-BG" sz="5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357158" y="2214554"/>
            <a:ext cx="4786346" cy="24006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  <a:latin typeface="Bahnschrift Condensed" pitchFamily="34" charset="0"/>
              </a:rPr>
              <a:t>ensures the uniform application and interpretation of European law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  <a:latin typeface="Bahnschrift Condensed" pitchFamily="34" charset="0"/>
              </a:rPr>
              <a:t>has the power to decide legal disputes between member states, the institutions, businesses and individuals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  <a:latin typeface="Bahnschrift Condensed" pitchFamily="34" charset="0"/>
              </a:rPr>
              <a:t>based in Luxembourg</a:t>
            </a:r>
            <a:endParaRPr lang="en-US" sz="25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3929058" y="1714488"/>
            <a:ext cx="124861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 Judiciary -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19458" name="Picture 2" descr="Dutch judges refer British expats′ European citizenship case to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857628"/>
            <a:ext cx="5143536" cy="2895077"/>
          </a:xfrm>
          <a:prstGeom prst="rect">
            <a:avLst/>
          </a:prstGeom>
          <a:noFill/>
        </p:spPr>
      </p:pic>
      <p:pic>
        <p:nvPicPr>
          <p:cNvPr id="19460" name="Picture 4" descr="Emblem of the Court of Justice of the European Unio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928670"/>
            <a:ext cx="2250801" cy="274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uropean Commission – Press release Whistleblower protection ..."/>
          <p:cNvPicPr>
            <a:picLocks noChangeAspect="1" noChangeArrowheads="1"/>
          </p:cNvPicPr>
          <p:nvPr/>
        </p:nvPicPr>
        <p:blipFill>
          <a:blip r:embed="rId2" cstate="print"/>
          <a:srcRect l="16400" r="2807"/>
          <a:stretch>
            <a:fillRect/>
          </a:stretch>
        </p:blipFill>
        <p:spPr bwMode="auto">
          <a:xfrm>
            <a:off x="0" y="0"/>
            <a:ext cx="9501254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1500166" y="142852"/>
            <a:ext cx="6782626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5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European Central Bank</a:t>
            </a:r>
            <a:endParaRPr lang="bg-BG" sz="5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4143372" y="857232"/>
            <a:ext cx="161730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 Central bank -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4572000" y="3214686"/>
            <a:ext cx="4572000" cy="304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Bahnschrift Condensed" pitchFamily="34" charset="0"/>
              </a:rPr>
              <a:t>forms together with the national central banks the European System of Central Banks and thereby determines the monetary policy of the </a:t>
            </a:r>
            <a:r>
              <a:rPr lang="en-US" sz="2400" dirty="0" err="1">
                <a:solidFill>
                  <a:schemeClr val="bg1"/>
                </a:solidFill>
                <a:latin typeface="Bahnschrift Condensed" pitchFamily="34" charset="0"/>
              </a:rPr>
              <a:t>eurozone</a:t>
            </a:r>
            <a:endParaRPr lang="en-US" sz="2400" dirty="0">
              <a:solidFill>
                <a:schemeClr val="bg1"/>
              </a:solidFill>
              <a:latin typeface="Bahnschrift Condense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Bahnschrift Condensed" pitchFamily="34" charset="0"/>
              </a:rPr>
              <a:t>ensures price stability in the </a:t>
            </a:r>
            <a:r>
              <a:rPr lang="en-US" sz="2400" dirty="0" err="1">
                <a:solidFill>
                  <a:schemeClr val="bg1"/>
                </a:solidFill>
                <a:latin typeface="Bahnschrift Condensed" pitchFamily="34" charset="0"/>
              </a:rPr>
              <a:t>eurozone</a:t>
            </a:r>
            <a:r>
              <a:rPr lang="en-US" sz="2400" dirty="0">
                <a:solidFill>
                  <a:schemeClr val="bg1"/>
                </a:solidFill>
                <a:latin typeface="Bahnschrift Condensed" pitchFamily="34" charset="0"/>
              </a:rPr>
              <a:t> by controlling the money supply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Bahnschrift Condensed" pitchFamily="34" charset="0"/>
              </a:rPr>
              <a:t>based in Frankfurt</a:t>
            </a:r>
          </a:p>
        </p:txBody>
      </p:sp>
      <p:pic>
        <p:nvPicPr>
          <p:cNvPr id="20482" name="Picture 2" descr="OFEED | What is the ECB role and impact on the euro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285744" cy="2857520"/>
          </a:xfrm>
          <a:prstGeom prst="rect">
            <a:avLst/>
          </a:prstGeom>
          <a:noFill/>
        </p:spPr>
      </p:pic>
      <p:pic>
        <p:nvPicPr>
          <p:cNvPr id="20484" name="Picture 4" descr="Logo European Central Bank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563369" cy="2112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uropean Commission – Press release Whistleblower protection ..."/>
          <p:cNvPicPr>
            <a:picLocks noChangeAspect="1" noChangeArrowheads="1"/>
          </p:cNvPicPr>
          <p:nvPr/>
        </p:nvPicPr>
        <p:blipFill>
          <a:blip r:embed="rId2" cstate="print"/>
          <a:srcRect l="16400" r="2807"/>
          <a:stretch>
            <a:fillRect/>
          </a:stretch>
        </p:blipFill>
        <p:spPr bwMode="auto">
          <a:xfrm>
            <a:off x="0" y="0"/>
            <a:ext cx="9501254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1000100" y="214290"/>
            <a:ext cx="7826181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5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</a:rPr>
              <a:t>European Court of Auditors</a:t>
            </a:r>
            <a:endParaRPr lang="bg-BG" sz="5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3643306" y="928670"/>
            <a:ext cx="199541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 Financial auditor -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357158" y="1643050"/>
            <a:ext cx="4572000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checks the proper implementation of the budget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based in Luxembourg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More needs to be done to tackle fraud in EU cohesion spending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714752"/>
            <a:ext cx="6635711" cy="2986070"/>
          </a:xfrm>
          <a:prstGeom prst="rect">
            <a:avLst/>
          </a:prstGeom>
          <a:noFill/>
        </p:spPr>
      </p:pic>
      <p:pic>
        <p:nvPicPr>
          <p:cNvPr id="21508" name="Picture 4" descr="CURIA RATIONUM logo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decel="100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135</Words>
  <Application>Microsoft Office PowerPoint</Application>
  <PresentationFormat>Презентация на цял екран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 Zorkova</dc:creator>
  <cp:lastModifiedBy>Win7</cp:lastModifiedBy>
  <cp:revision>15</cp:revision>
  <dcterms:created xsi:type="dcterms:W3CDTF">2020-06-06T09:23:25Z</dcterms:created>
  <dcterms:modified xsi:type="dcterms:W3CDTF">2020-10-01T11:34:52Z</dcterms:modified>
</cp:coreProperties>
</file>