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Lato" charset="0"/>
      <p:regular r:id="rId11"/>
    </p:embeddedFont>
    <p:embeddedFont>
      <p:font typeface="Playfair Display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4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53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528c55f9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528c55f9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528c55f95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528c55f95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528c55f95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528c55f95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528c55f95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528c55f95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528c55f95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528c55f95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528c55f95_0_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528c55f95_0_1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сонализирано оформление">
  <p:cSld name="AUTO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172350" y="152100"/>
            <a:ext cx="5418600" cy="3416100"/>
          </a:xfrm>
          <a:prstGeom prst="rect">
            <a:avLst/>
          </a:prstGeom>
          <a:solidFill>
            <a:srgbClr val="FFF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72350" y="3694325"/>
            <a:ext cx="8811900" cy="1296900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822425" y="674525"/>
            <a:ext cx="4254000" cy="236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None/>
              <a:defRPr sz="3600" b="1">
                <a:solidFill>
                  <a:srgbClr val="63615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None/>
              <a:defRPr sz="3600" b="1">
                <a:solidFill>
                  <a:srgbClr val="63615A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None/>
              <a:defRPr sz="3600" b="1">
                <a:solidFill>
                  <a:srgbClr val="63615A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None/>
              <a:defRPr sz="3600" b="1">
                <a:solidFill>
                  <a:srgbClr val="63615A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None/>
              <a:defRPr sz="3600" b="1">
                <a:solidFill>
                  <a:srgbClr val="63615A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None/>
              <a:defRPr sz="3600" b="1">
                <a:solidFill>
                  <a:srgbClr val="63615A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None/>
              <a:defRPr sz="3600" b="1">
                <a:solidFill>
                  <a:srgbClr val="63615A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None/>
              <a:defRPr sz="3600" b="1">
                <a:solidFill>
                  <a:srgbClr val="63615A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15A"/>
              </a:buClr>
              <a:buSzPts val="3600"/>
              <a:buNone/>
              <a:defRPr sz="3600" b="1">
                <a:solidFill>
                  <a:srgbClr val="63615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822425" y="3975600"/>
            <a:ext cx="4026600" cy="76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сонализирано оформление 2">
  <p:cSld name="AUTOLAYOUT_2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B73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81125" y="181125"/>
            <a:ext cx="8795400" cy="47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811650" y="799739"/>
            <a:ext cx="6458400" cy="14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11650" y="2432039"/>
            <a:ext cx="6458400" cy="203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сонализирано оформление 3">
  <p:cSld name="AUTOLAYOUT_4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15"/>
          <p:cNvCxnSpPr/>
          <p:nvPr/>
        </p:nvCxnSpPr>
        <p:spPr>
          <a:xfrm>
            <a:off x="1128750" y="1995025"/>
            <a:ext cx="68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DEB736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сонализирано оформление 1">
  <p:cSld name="AUTOLAYOUT_5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сонализирано оформление 4">
  <p:cSld name="AUTOLAYOUT_6">
    <p:bg>
      <p:bgPr>
        <a:solidFill>
          <a:srgbClr val="37474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0" y="0"/>
            <a:ext cx="4568400" cy="51435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6795047" y="584570"/>
            <a:ext cx="143700" cy="143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6795047" y="4415195"/>
            <a:ext cx="143700" cy="143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17"/>
          <p:cNvCxnSpPr/>
          <p:nvPr/>
        </p:nvCxnSpPr>
        <p:spPr>
          <a:xfrm>
            <a:off x="4895600" y="656926"/>
            <a:ext cx="394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17"/>
          <p:cNvCxnSpPr/>
          <p:nvPr/>
        </p:nvCxnSpPr>
        <p:spPr>
          <a:xfrm>
            <a:off x="4895600" y="4487700"/>
            <a:ext cx="394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2850" y="1069200"/>
            <a:ext cx="3942600" cy="30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891175" y="1069200"/>
            <a:ext cx="3942600" cy="30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сонализирано оформление 5">
  <p:cSld name="AUTOLAYOUT_7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rgbClr val="DEB7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сонализирано оформление 7">
  <p:cSld name="AUTOLAYOUT_9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ctrTitle"/>
          </p:nvPr>
        </p:nvSpPr>
        <p:spPr>
          <a:xfrm>
            <a:off x="3562350" y="1163525"/>
            <a:ext cx="4781700" cy="25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EEEE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EEEEE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EEEEE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EEEEE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EEEEE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EEEEE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EEEEE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EEEEE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EEEEEE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l="29668" r="29668"/>
          <a:stretch/>
        </p:blipFill>
        <p:spPr>
          <a:xfrm>
            <a:off x="5701750" y="152100"/>
            <a:ext cx="3282451" cy="34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>
            <a:spLocks noGrp="1"/>
          </p:cNvSpPr>
          <p:nvPr>
            <p:ph type="ctrTitle"/>
          </p:nvPr>
        </p:nvSpPr>
        <p:spPr>
          <a:xfrm>
            <a:off x="339969" y="269631"/>
            <a:ext cx="5287108" cy="14184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4000" dirty="0">
                <a:latin typeface="Courier New"/>
                <a:ea typeface="Courier New"/>
                <a:cs typeface="Courier New"/>
                <a:sym typeface="Courier New"/>
              </a:rPr>
              <a:t>European </a:t>
            </a:r>
            <a:r>
              <a:rPr lang="en-US" sz="4000" dirty="0" smtClean="0"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rPr lang="bg" sz="4000" dirty="0" smtClean="0">
                <a:latin typeface="Courier New"/>
                <a:ea typeface="Courier New"/>
                <a:cs typeface="Courier New"/>
                <a:sym typeface="Courier New"/>
              </a:rPr>
              <a:t>nion </a:t>
            </a:r>
            <a:r>
              <a:rPr lang="en-US" sz="4000" dirty="0" smtClean="0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bg" sz="4000" dirty="0" smtClean="0">
                <a:latin typeface="Courier New"/>
                <a:ea typeface="Courier New"/>
                <a:cs typeface="Courier New"/>
                <a:sym typeface="Courier New"/>
              </a:rPr>
              <a:t>ember </a:t>
            </a:r>
            <a:r>
              <a:rPr lang="en-US" sz="4000" dirty="0" smtClean="0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bg" sz="4000" dirty="0" smtClean="0">
                <a:latin typeface="Courier New"/>
                <a:ea typeface="Courier New"/>
                <a:cs typeface="Courier New"/>
                <a:sym typeface="Courier New"/>
              </a:rPr>
              <a:t>tates</a:t>
            </a:r>
            <a:endParaRPr sz="4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2211572" y="3975600"/>
            <a:ext cx="4572000" cy="7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Victoria </a:t>
            </a:r>
            <a:r>
              <a:rPr lang="bg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Agusheva</a:t>
            </a:r>
            <a:r>
              <a:rPr lang="en-US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bg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grade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Foreign  Language  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Pleven, Bulgaria</a:t>
            </a:r>
            <a:endParaRPr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" name="Picture 4" descr="I:\GISE - втора година\Erasmus Days 10-11.10.2019\IMG_20191010_092203 - Cop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2751" y="1641195"/>
            <a:ext cx="1367790" cy="193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5" descr="G:\GISE - втора година\logosbeneficaireserasmusleft_e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57" y="4013791"/>
            <a:ext cx="1965960" cy="60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5" descr="Bez tytułu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254516" y="3860616"/>
            <a:ext cx="1361632" cy="9124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200" y="3315100"/>
            <a:ext cx="280987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1342800" y="-535336"/>
            <a:ext cx="6458400" cy="14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2"/>
                </a:solidFill>
              </a:rPr>
              <a:t>When </a:t>
            </a:r>
            <a:r>
              <a:rPr lang="en-US" dirty="0" smtClean="0">
                <a:solidFill>
                  <a:schemeClr val="dk2"/>
                </a:solidFill>
              </a:rPr>
              <a:t>did </a:t>
            </a:r>
            <a:r>
              <a:rPr lang="bg" dirty="0" smtClean="0">
                <a:solidFill>
                  <a:schemeClr val="dk2"/>
                </a:solidFill>
              </a:rPr>
              <a:t>it </a:t>
            </a:r>
            <a:r>
              <a:rPr lang="bg" dirty="0">
                <a:solidFill>
                  <a:schemeClr val="dk2"/>
                </a:solidFill>
              </a:rPr>
              <a:t>first </a:t>
            </a:r>
            <a:r>
              <a:rPr lang="bg" dirty="0" smtClean="0">
                <a:solidFill>
                  <a:schemeClr val="dk2"/>
                </a:solidFill>
              </a:rPr>
              <a:t>start</a:t>
            </a:r>
            <a:r>
              <a:rPr lang="bg-BG" dirty="0" smtClean="0">
                <a:solidFill>
                  <a:schemeClr val="dk2"/>
                </a:solidFill>
              </a:rPr>
              <a:t>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21400" y="1111038"/>
            <a:ext cx="6861300" cy="20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" sz="2000" b="1" dirty="0">
                <a:latin typeface="Courier New"/>
                <a:ea typeface="Courier New"/>
                <a:cs typeface="Courier New"/>
                <a:sym typeface="Courier New"/>
              </a:rPr>
              <a:t>The EU was not always as big as it is today. When European countries started to cooperate economically in 1951, only Belgium, Germany, France, Italy, Luxembourg and the Netherlands participated.</a:t>
            </a:r>
            <a:r>
              <a:rPr lang="bg" sz="2000" b="1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Over time, more and more countries decided to join. The Union currently counts 27 EU countries. The United Kingdom withdrew from the European Union on 31 January 2020.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2"/>
                </a:solidFill>
              </a:rPr>
              <a:t>Members of the Schengen border-free area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484800" y="1297975"/>
            <a:ext cx="5564308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650" b="1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The Schengen Area is one of the greatest achievements of the EU. It is an area without internal borders, an area within which citizens, many non-EU nationals, business people and tourists can freely circulate without being subjected to border checks. Since 1985, it has gradually grown and encompasses today almost all EU countries and a few associated non-EU countries.</a:t>
            </a:r>
            <a:endParaRPr sz="1650" b="1" dirty="0">
              <a:solidFill>
                <a:srgbClr val="40404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800"/>
              </a:spcBef>
              <a:spcAft>
                <a:spcPts val="1600"/>
              </a:spcAft>
              <a:buNone/>
            </a:pPr>
            <a:endParaRPr sz="1950" dirty="0">
              <a:solidFill>
                <a:srgbClr val="40404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28" name="Picture 4" descr="H:\images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7415" y="1547446"/>
            <a:ext cx="3305908" cy="27197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" dirty="0" smtClean="0">
                <a:solidFill>
                  <a:schemeClr val="dk2"/>
                </a:solidFill>
              </a:rPr>
              <a:t>Members of the Schengen border-free area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b="1" dirty="0" smtClean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While having abolished their internal borders, </a:t>
            </a:r>
            <a:r>
              <a:rPr lang="en-US" sz="1800" b="1" dirty="0" err="1" smtClean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Schengen</a:t>
            </a:r>
            <a:r>
              <a:rPr lang="en-US" sz="1800" b="1" dirty="0" smtClean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States have also tightened controls at their common external border on the basis of </a:t>
            </a:r>
            <a:r>
              <a:rPr lang="en-US" sz="1800" b="1" dirty="0" err="1" smtClean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Schengen</a:t>
            </a:r>
            <a:r>
              <a:rPr lang="en-US" sz="1800" b="1" dirty="0" smtClean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rules to ensure the security of those living or travelling in the </a:t>
            </a:r>
            <a:r>
              <a:rPr lang="en-US" sz="1800" b="1" dirty="0" err="1" smtClean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Schengen</a:t>
            </a:r>
            <a:r>
              <a:rPr lang="en-US" sz="1800" b="1" dirty="0" smtClean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Area.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H:\999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7821" y="1172307"/>
            <a:ext cx="4132907" cy="341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49700" y="91075"/>
            <a:ext cx="3855900" cy="3121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0" dirty="0">
                <a:solidFill>
                  <a:srgbClr val="000000"/>
                </a:solidFill>
              </a:rPr>
              <a:t>Joining the European Union</a:t>
            </a:r>
            <a:endParaRPr b="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4947375" y="948350"/>
            <a:ext cx="40608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 b="1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Becoming a member of the EU is a complex procedure which does not happen overnight. Once an applicant country meets the conditions for membership, it must implement EU rules and regulations in all areas.</a:t>
            </a:r>
            <a:endParaRPr sz="1550" b="1" dirty="0">
              <a:solidFill>
                <a:srgbClr val="40404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" sz="1550" b="1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Any country that satisfies the conditions for membership can apply. These conditions are known as the ‘Copenhagen criteria’ and include a free-market economy, a stable democracy and the rule of law, and the acceptance of all EU legislation, including of the euro.</a:t>
            </a:r>
            <a:endParaRPr sz="1550" b="1" dirty="0">
              <a:solidFill>
                <a:srgbClr val="40404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14750"/>
            <a:ext cx="4572000" cy="21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4697675" y="-995775"/>
            <a:ext cx="4380900" cy="31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dk2"/>
                </a:solidFill>
              </a:rPr>
              <a:t>Candidate countries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4891175" y="1209725"/>
            <a:ext cx="4187400" cy="30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5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These countries are in the process of 'transposing' (or integrating) EU legislation into national law:</a:t>
            </a:r>
            <a:endParaRPr sz="185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-333375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Courier New"/>
              <a:buAutoNum type="arabicPeriod"/>
            </a:pPr>
            <a:r>
              <a:rPr lang="bg" sz="165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Albania</a:t>
            </a:r>
            <a:endParaRPr sz="165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-3333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Courier New"/>
              <a:buAutoNum type="arabicPeriod"/>
            </a:pPr>
            <a:r>
              <a:rPr lang="bg" sz="165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Montenegro</a:t>
            </a:r>
            <a:endParaRPr sz="165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-3333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Courier New"/>
              <a:buAutoNum type="arabicPeriod"/>
            </a:pPr>
            <a:r>
              <a:rPr lang="bg" sz="165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North Macedonia</a:t>
            </a:r>
            <a:endParaRPr sz="165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-3333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Courier New"/>
              <a:buAutoNum type="arabicPeriod"/>
            </a:pPr>
            <a:r>
              <a:rPr lang="bg" sz="165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Serbia</a:t>
            </a:r>
            <a:endParaRPr sz="165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-3333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Courier New"/>
              <a:buAutoNum type="arabicPeriod"/>
            </a:pPr>
            <a:r>
              <a:rPr lang="bg" sz="165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Turkey</a:t>
            </a:r>
            <a:endParaRPr sz="165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500"/>
              </a:spcBef>
              <a:spcAft>
                <a:spcPts val="1600"/>
              </a:spcAft>
              <a:buNone/>
            </a:pPr>
            <a:endParaRPr sz="1250" dirty="0">
              <a:solidFill>
                <a:srgbClr val="4040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5" y="0"/>
            <a:ext cx="3337625" cy="18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3403200" y="168625"/>
            <a:ext cx="2262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latin typeface="Lato"/>
                <a:ea typeface="Lato"/>
                <a:cs typeface="Lato"/>
                <a:sym typeface="Lato"/>
              </a:rPr>
              <a:t>Montenegro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4"/>
          <p:cNvSpPr/>
          <p:nvPr/>
        </p:nvSpPr>
        <p:spPr>
          <a:xfrm>
            <a:off x="3403200" y="562250"/>
            <a:ext cx="618300" cy="449700"/>
          </a:xfrm>
          <a:prstGeom prst="leftUpArrow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1926030"/>
            <a:ext cx="2917486" cy="31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3002400" y="2220400"/>
            <a:ext cx="1419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latin typeface="Lato"/>
                <a:ea typeface="Lato"/>
                <a:cs typeface="Lato"/>
                <a:sym typeface="Lato"/>
              </a:rPr>
              <a:t>Albania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3002400" y="2642000"/>
            <a:ext cx="618300" cy="449700"/>
          </a:xfrm>
          <a:prstGeom prst="leftUpArrow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0" y="-372650"/>
            <a:ext cx="49062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0" dirty="0">
                <a:solidFill>
                  <a:srgbClr val="000000"/>
                </a:solidFill>
              </a:rPr>
              <a:t>The 27 member countries of the</a:t>
            </a:r>
            <a:endParaRPr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0" dirty="0">
                <a:solidFill>
                  <a:srgbClr val="000000"/>
                </a:solidFill>
              </a:rPr>
              <a:t>European</a:t>
            </a:r>
            <a:endParaRPr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0" dirty="0">
                <a:solidFill>
                  <a:srgbClr val="000000"/>
                </a:solidFill>
              </a:rPr>
              <a:t>Union and year of entry</a:t>
            </a:r>
            <a:endParaRPr b="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4398600" y="98375"/>
            <a:ext cx="4745400" cy="4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" b="1" dirty="0">
                <a:solidFill>
                  <a:srgbClr val="464647"/>
                </a:solidFill>
                <a:latin typeface="Arial"/>
                <a:ea typeface="Arial"/>
                <a:cs typeface="Arial"/>
                <a:sym typeface="Arial"/>
              </a:rPr>
              <a:t>   Year of entry </a:t>
            </a:r>
            <a:r>
              <a:rPr lang="bg" sz="1200" b="1" dirty="0">
                <a:solidFill>
                  <a:srgbClr val="4646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Countries</a:t>
            </a:r>
            <a:endParaRPr sz="1200" b="1" dirty="0">
              <a:solidFill>
                <a:srgbClr val="4646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 b="1" u="sng" dirty="0">
                <a:solidFill>
                  <a:srgbClr val="21212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01/01/1958</a:t>
            </a:r>
            <a:r>
              <a:rPr lang="bg" sz="1300" dirty="0">
                <a:solidFill>
                  <a:srgbClr val="20124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bg" sz="1300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</a:t>
            </a:r>
            <a:r>
              <a:rPr lang="bg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Belgium/ France/ Germany/ Italy/ Luxembourg/ Netherlands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" sz="1300" b="1" u="sng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01/01/1973 </a:t>
            </a:r>
            <a:r>
              <a:rPr lang="bg" sz="1300" b="1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1300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</a:t>
            </a:r>
            <a:r>
              <a:rPr lang="bg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Denmark/ Ireland/ United Kingdom (left on 31 January 2020)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 b="1" u="sng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01/01/1981</a:t>
            </a:r>
            <a:r>
              <a:rPr lang="bg" sz="1300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</a:t>
            </a:r>
            <a:r>
              <a:rPr lang="bg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Greece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" sz="1300" b="1" u="sng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01/01/1986 </a:t>
            </a:r>
            <a:r>
              <a:rPr lang="bg" sz="1300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P</a:t>
            </a:r>
            <a:r>
              <a:rPr lang="bg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ortugal /Spain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 b="1" u="sng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01/01/1995 </a:t>
            </a:r>
            <a:r>
              <a:rPr lang="bg" sz="1300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</a:t>
            </a:r>
            <a:r>
              <a:rPr lang="bg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Austria/Finland/ Sweden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 b="1" u="sng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01/05/2004</a:t>
            </a:r>
            <a:r>
              <a:rPr lang="bg" sz="1300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</a:t>
            </a:r>
            <a:r>
              <a:rPr lang="bg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Cyprus/ Czechia/ Estonia/ Hungary/ Latvia/ Lithuania/ Malta/ Poland/ Slovakia/Slovenia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 b="1" u="sng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01/01/2007 </a:t>
            </a:r>
            <a:r>
              <a:rPr lang="bg" sz="1300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</a:t>
            </a:r>
            <a:r>
              <a:rPr lang="bg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Bulgaria/ Romania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 b="1" u="sng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01/07/2013</a:t>
            </a:r>
            <a:r>
              <a:rPr lang="bg" sz="1300" dirty="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</a:t>
            </a:r>
            <a:r>
              <a:rPr lang="bg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Croatia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40404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084" y="2356338"/>
            <a:ext cx="2635286" cy="254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t="816" b="826"/>
          <a:stretch/>
        </p:blipFill>
        <p:spPr>
          <a:xfrm>
            <a:off x="0" y="394373"/>
            <a:ext cx="4572000" cy="3429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>
            <a:spLocks noGrp="1"/>
          </p:cNvSpPr>
          <p:nvPr>
            <p:ph type="ctrTitle"/>
          </p:nvPr>
        </p:nvSpPr>
        <p:spPr>
          <a:xfrm>
            <a:off x="4742825" y="1006763"/>
            <a:ext cx="4781700" cy="25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2"/>
                </a:solidFill>
              </a:rPr>
              <a:t>Thank you for your  </a:t>
            </a:r>
            <a:r>
              <a:rPr lang="bg" dirty="0" smtClean="0">
                <a:solidFill>
                  <a:schemeClr val="dk2"/>
                </a:solidFill>
              </a:rPr>
              <a:t>attention</a:t>
            </a:r>
            <a:r>
              <a:rPr lang="en-US" dirty="0" smtClean="0">
                <a:solidFill>
                  <a:schemeClr val="dk2"/>
                </a:solidFill>
              </a:rPr>
              <a:t>!</a:t>
            </a:r>
            <a:r>
              <a:rPr lang="bg" dirty="0" smtClean="0">
                <a:solidFill>
                  <a:schemeClr val="dk2"/>
                </a:solidFill>
              </a:rPr>
              <a:t> 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410</Words>
  <Application>Microsoft Office PowerPoint</Application>
  <PresentationFormat>Презентация на цял екран (16:9)</PresentationFormat>
  <Paragraphs>35</Paragraphs>
  <Slides>8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3" baseType="lpstr">
      <vt:lpstr>Arial</vt:lpstr>
      <vt:lpstr>Lato</vt:lpstr>
      <vt:lpstr>Courier New</vt:lpstr>
      <vt:lpstr>Playfair Display</vt:lpstr>
      <vt:lpstr>Coral</vt:lpstr>
      <vt:lpstr>European Union Member States</vt:lpstr>
      <vt:lpstr>When did it first start?</vt:lpstr>
      <vt:lpstr>Members of the Schengen border-free area </vt:lpstr>
      <vt:lpstr>Members of the Schengen border-free area</vt:lpstr>
      <vt:lpstr>Joining the European Union </vt:lpstr>
      <vt:lpstr>Candidate countries </vt:lpstr>
      <vt:lpstr>The 27 member countries of the European Union and year of entry </vt:lpstr>
      <vt:lpstr>Thank you for your  attention!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union member states</dc:title>
  <cp:lastModifiedBy>Win7</cp:lastModifiedBy>
  <cp:revision>4</cp:revision>
  <dcterms:modified xsi:type="dcterms:W3CDTF">2020-10-01T11:42:05Z</dcterms:modified>
</cp:coreProperties>
</file>