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charset="0"/>
      <p:regular r:id="rId11"/>
      <p:bold r:id="rId12"/>
      <p:italic r:id="rId13"/>
      <p:boldItalic r:id="rId14"/>
    </p:embeddedFont>
    <p:embeddedFont>
      <p:font typeface="Raleway"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8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136005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390a6632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390a6632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390a6632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390a6632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390a6632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390a6632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90a6632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390a6632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390a6632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390a6632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3aa43830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3aa43830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3aa43830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3aa4383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3"/>
          <p:cNvPicPr preferRelativeResize="0"/>
          <p:nvPr/>
        </p:nvPicPr>
        <p:blipFill>
          <a:blip r:embed="rId3">
            <a:alphaModFix/>
          </a:blip>
          <a:stretch>
            <a:fillRect/>
          </a:stretch>
        </p:blipFill>
        <p:spPr>
          <a:xfrm>
            <a:off x="0" y="2739525"/>
            <a:ext cx="4005175" cy="2988475"/>
          </a:xfrm>
          <a:prstGeom prst="rect">
            <a:avLst/>
          </a:prstGeom>
          <a:noFill/>
          <a:ln>
            <a:noFill/>
          </a:ln>
        </p:spPr>
      </p:pic>
      <p:sp>
        <p:nvSpPr>
          <p:cNvPr id="87" name="Google Shape;87;p13"/>
          <p:cNvSpPr txBox="1">
            <a:spLocks noGrp="1"/>
          </p:cNvSpPr>
          <p:nvPr>
            <p:ph type="ctrTitle"/>
          </p:nvPr>
        </p:nvSpPr>
        <p:spPr>
          <a:xfrm>
            <a:off x="0" y="432486"/>
            <a:ext cx="8798011" cy="2776997"/>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bg" sz="2800" dirty="0" smtClean="0">
                <a:latin typeface="Times New Roman"/>
                <a:ea typeface="Times New Roman"/>
                <a:cs typeface="Times New Roman"/>
                <a:sym typeface="Times New Roman"/>
              </a:rPr>
              <a:t>HOW</a:t>
            </a:r>
            <a:r>
              <a:rPr lang="en-US" sz="2800" dirty="0" smtClean="0">
                <a:latin typeface="Times New Roman"/>
                <a:ea typeface="Times New Roman"/>
                <a:cs typeface="Times New Roman"/>
                <a:sym typeface="Times New Roman"/>
              </a:rPr>
              <a:t> </a:t>
            </a:r>
            <a:r>
              <a:rPr lang="bg" sz="2800" dirty="0" smtClean="0">
                <a:solidFill>
                  <a:srgbClr val="FF0000"/>
                </a:solidFill>
                <a:latin typeface="Times New Roman"/>
                <a:ea typeface="Times New Roman"/>
                <a:cs typeface="Times New Roman"/>
                <a:sym typeface="Times New Roman"/>
              </a:rPr>
              <a:t>OLYMPIC</a:t>
            </a:r>
            <a:r>
              <a:rPr lang="en-US" sz="2800" dirty="0" smtClean="0">
                <a:solidFill>
                  <a:srgbClr val="FF0000"/>
                </a:solidFill>
                <a:latin typeface="Times New Roman"/>
                <a:ea typeface="Times New Roman"/>
                <a:cs typeface="Times New Roman"/>
                <a:sym typeface="Times New Roman"/>
              </a:rPr>
              <a:t> </a:t>
            </a:r>
            <a:r>
              <a:rPr lang="bg" sz="2800" dirty="0" smtClean="0">
                <a:solidFill>
                  <a:srgbClr val="FF0000"/>
                </a:solidFill>
                <a:latin typeface="Times New Roman"/>
                <a:ea typeface="Times New Roman"/>
                <a:cs typeface="Times New Roman"/>
                <a:sym typeface="Times New Roman"/>
              </a:rPr>
              <a:t>ATHLETES </a:t>
            </a:r>
            <a:r>
              <a:rPr lang="bg" sz="2800" dirty="0" smtClean="0">
                <a:latin typeface="Times New Roman"/>
                <a:ea typeface="Times New Roman"/>
                <a:cs typeface="Times New Roman"/>
                <a:sym typeface="Times New Roman"/>
              </a:rPr>
              <a:t>SHARE THEIR  </a:t>
            </a:r>
            <a:r>
              <a:rPr lang="bg" sz="2800" dirty="0">
                <a:latin typeface="Times New Roman"/>
                <a:ea typeface="Times New Roman"/>
                <a:cs typeface="Times New Roman"/>
                <a:sym typeface="Times New Roman"/>
              </a:rPr>
              <a:t>PERSONAL  BATTLES  WITH  COVID-19</a:t>
            </a:r>
            <a:endParaRPr sz="2800" dirty="0">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88" name="Google Shape;88;p13"/>
          <p:cNvSpPr txBox="1">
            <a:spLocks noGrp="1"/>
          </p:cNvSpPr>
          <p:nvPr>
            <p:ph type="subTitle" idx="1"/>
          </p:nvPr>
        </p:nvSpPr>
        <p:spPr>
          <a:xfrm>
            <a:off x="4646141" y="4090086"/>
            <a:ext cx="9770286" cy="11112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solidFill>
                  <a:srgbClr val="000000"/>
                </a:solidFill>
              </a:rPr>
              <a:t>Victoria  </a:t>
            </a:r>
            <a:r>
              <a:rPr lang="en-US" b="1" dirty="0" err="1" smtClean="0">
                <a:solidFill>
                  <a:srgbClr val="000000"/>
                </a:solidFill>
              </a:rPr>
              <a:t>Agusheva</a:t>
            </a:r>
            <a:r>
              <a:rPr lang="en-US" b="1" dirty="0" smtClean="0">
                <a:solidFill>
                  <a:srgbClr val="000000"/>
                </a:solidFill>
              </a:rPr>
              <a:t> – 9-th grade</a:t>
            </a:r>
          </a:p>
          <a:p>
            <a:pPr marL="0" lvl="0" indent="0" algn="l" rtl="0">
              <a:spcBef>
                <a:spcPts val="0"/>
              </a:spcBef>
              <a:spcAft>
                <a:spcPts val="0"/>
              </a:spcAft>
              <a:buNone/>
            </a:pPr>
            <a:r>
              <a:rPr lang="en-US" b="1" dirty="0" smtClean="0">
                <a:solidFill>
                  <a:srgbClr val="000000"/>
                </a:solidFill>
              </a:rPr>
              <a:t>Foreign  Language  School</a:t>
            </a:r>
          </a:p>
          <a:p>
            <a:pPr marL="0" lvl="0" indent="0" algn="l" rtl="0">
              <a:spcBef>
                <a:spcPts val="0"/>
              </a:spcBef>
              <a:spcAft>
                <a:spcPts val="0"/>
              </a:spcAft>
              <a:buNone/>
            </a:pPr>
            <a:r>
              <a:rPr lang="en-US" b="1" dirty="0" smtClean="0">
                <a:solidFill>
                  <a:srgbClr val="000000"/>
                </a:solidFill>
              </a:rPr>
              <a:t>Pleven, Bulgaria</a:t>
            </a:r>
            <a:endParaRPr b="1" dirty="0">
              <a:solidFill>
                <a:srgbClr val="000000"/>
              </a:solidFill>
            </a:endParaRPr>
          </a:p>
        </p:txBody>
      </p:sp>
      <p:pic>
        <p:nvPicPr>
          <p:cNvPr id="5" name="Picture 4" descr="I:\GISE - втора година\Erasmus Days 10-11.10.2019\IMG_20191010_092203 - Copy.jpg"/>
          <p:cNvPicPr/>
          <p:nvPr/>
        </p:nvPicPr>
        <p:blipFill>
          <a:blip r:embed="rId4"/>
          <a:srcRect/>
          <a:stretch>
            <a:fillRect/>
          </a:stretch>
        </p:blipFill>
        <p:spPr bwMode="auto">
          <a:xfrm>
            <a:off x="5214552" y="1803733"/>
            <a:ext cx="1742302" cy="2125715"/>
          </a:xfrm>
          <a:prstGeom prst="rect">
            <a:avLst/>
          </a:prstGeom>
          <a:noFill/>
          <a:ln w="9525">
            <a:noFill/>
            <a:miter lim="800000"/>
            <a:headEnd/>
            <a:tailEnd/>
          </a:ln>
        </p:spPr>
      </p:pic>
      <p:pic>
        <p:nvPicPr>
          <p:cNvPr id="6" name="Картина 5" descr="G:\GISE - втора година\logosbeneficaireserasmusleft_e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955" y="1803733"/>
            <a:ext cx="2140132" cy="645553"/>
          </a:xfrm>
          <a:prstGeom prst="rect">
            <a:avLst/>
          </a:prstGeom>
          <a:noFill/>
          <a:ln>
            <a:noFill/>
          </a:ln>
        </p:spPr>
      </p:pic>
      <p:pic>
        <p:nvPicPr>
          <p:cNvPr id="7" name="Obraz 5" descr="Bez tytułu.png"/>
          <p:cNvPicPr/>
          <p:nvPr/>
        </p:nvPicPr>
        <p:blipFill>
          <a:blip r:embed="rId6" cstate="print">
            <a:extLst>
              <a:ext uri="{28A0092B-C50C-407E-A947-70E740481C1C}">
                <a14:useLocalDpi xmlns:a14="http://schemas.microsoft.com/office/drawing/2010/main" val="0"/>
              </a:ext>
            </a:extLst>
          </a:blip>
          <a:srcRect t="-3847" r="33878" b="-10255"/>
          <a:stretch>
            <a:fillRect/>
          </a:stretch>
        </p:blipFill>
        <p:spPr bwMode="auto">
          <a:xfrm>
            <a:off x="7685315" y="3954867"/>
            <a:ext cx="1262743" cy="109945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922584" y="703385"/>
            <a:ext cx="6892165" cy="1113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 sz="4800" dirty="0"/>
              <a:t>Even the best get sick</a:t>
            </a:r>
            <a:endParaRPr sz="4800" dirty="0"/>
          </a:p>
        </p:txBody>
      </p:sp>
      <p:pic>
        <p:nvPicPr>
          <p:cNvPr id="94" name="Google Shape;94;p14"/>
          <p:cNvPicPr preferRelativeResize="0"/>
          <p:nvPr/>
        </p:nvPicPr>
        <p:blipFill rotWithShape="1">
          <a:blip r:embed="rId3">
            <a:alphaModFix/>
          </a:blip>
          <a:srcRect t="-11990" b="11989"/>
          <a:stretch/>
        </p:blipFill>
        <p:spPr>
          <a:xfrm>
            <a:off x="4994031" y="2881850"/>
            <a:ext cx="4149969" cy="1994950"/>
          </a:xfrm>
          <a:prstGeom prst="rect">
            <a:avLst/>
          </a:prstGeom>
          <a:noFill/>
          <a:ln>
            <a:noFill/>
          </a:ln>
        </p:spPr>
      </p:pic>
      <p:sp>
        <p:nvSpPr>
          <p:cNvPr id="95" name="Google Shape;95;p14"/>
          <p:cNvSpPr txBox="1">
            <a:spLocks noGrp="1"/>
          </p:cNvSpPr>
          <p:nvPr>
            <p:ph type="body" idx="1"/>
          </p:nvPr>
        </p:nvSpPr>
        <p:spPr>
          <a:xfrm>
            <a:off x="-1" y="1594338"/>
            <a:ext cx="8217877" cy="2659662"/>
          </a:xfrm>
          <a:prstGeom prst="rect">
            <a:avLst/>
          </a:prstGeom>
        </p:spPr>
        <p:txBody>
          <a:bodyPr spcFirstLastPara="1" wrap="square" lIns="91425" tIns="91425" rIns="91425" bIns="91425" anchor="t" anchorCtr="0">
            <a:noAutofit/>
          </a:bodyPr>
          <a:lstStyle/>
          <a:p>
            <a:pPr marL="0" lvl="0" indent="0" algn="l" rtl="0">
              <a:lnSpc>
                <a:spcPct val="116667"/>
              </a:lnSpc>
              <a:spcBef>
                <a:spcPts val="0"/>
              </a:spcBef>
              <a:spcAft>
                <a:spcPts val="0"/>
              </a:spcAft>
              <a:buNone/>
            </a:pPr>
            <a:r>
              <a:rPr lang="bg" sz="2400" b="1" dirty="0">
                <a:solidFill>
                  <a:srgbClr val="000000"/>
                </a:solidFill>
                <a:highlight>
                  <a:srgbClr val="FFFFFF"/>
                </a:highlight>
                <a:latin typeface="Arial"/>
                <a:ea typeface="Arial"/>
                <a:cs typeface="Arial"/>
                <a:sym typeface="Arial"/>
              </a:rPr>
              <a:t>  While the whole world is dealing with the COVID-19 pandemic, some in the sports community have found themselves in the middle of the crisis having tested positive for the the virus.</a:t>
            </a:r>
            <a:endParaRPr sz="2400" b="1" dirty="0">
              <a:solidFill>
                <a:srgbClr val="000000"/>
              </a:solidFill>
              <a:highlight>
                <a:srgbClr val="FFFFFF"/>
              </a:highlight>
              <a:latin typeface="Arial"/>
              <a:ea typeface="Arial"/>
              <a:cs typeface="Arial"/>
              <a:sym typeface="Arial"/>
            </a:endParaRPr>
          </a:p>
          <a:p>
            <a:pPr marL="0" lvl="0" indent="0" algn="l" rtl="0">
              <a:spcBef>
                <a:spcPts val="1100"/>
              </a:spcBef>
              <a:spcAft>
                <a:spcPts val="1600"/>
              </a:spcAft>
              <a:buNone/>
            </a:pP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p:tgtEl>
                                          <p:spTgt spid="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540525" y="351692"/>
            <a:ext cx="7688700" cy="9681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 sz="3600" dirty="0"/>
              <a:t>Messages of hope</a:t>
            </a:r>
            <a:endParaRPr sz="3600" dirty="0"/>
          </a:p>
        </p:txBody>
      </p:sp>
      <p:sp>
        <p:nvSpPr>
          <p:cNvPr id="101" name="Google Shape;101;p15"/>
          <p:cNvSpPr txBox="1">
            <a:spLocks noGrp="1"/>
          </p:cNvSpPr>
          <p:nvPr>
            <p:ph type="body" idx="1"/>
          </p:nvPr>
        </p:nvSpPr>
        <p:spPr>
          <a:xfrm>
            <a:off x="0" y="1101970"/>
            <a:ext cx="8828700" cy="1981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bg" sz="1400" dirty="0">
                <a:solidFill>
                  <a:srgbClr val="000000"/>
                </a:solidFill>
                <a:highlight>
                  <a:srgbClr val="FFFFFF"/>
                </a:highlight>
                <a:latin typeface="Arial"/>
                <a:ea typeface="Arial"/>
                <a:cs typeface="Arial"/>
                <a:sym typeface="Arial"/>
              </a:rPr>
              <a:t>     </a:t>
            </a:r>
            <a:r>
              <a:rPr lang="bg" sz="1800" dirty="0">
                <a:solidFill>
                  <a:srgbClr val="FF0000"/>
                </a:solidFill>
                <a:highlight>
                  <a:srgbClr val="FFFFFF"/>
                </a:highlight>
                <a:latin typeface="Arial"/>
                <a:ea typeface="Arial"/>
                <a:cs typeface="Arial"/>
                <a:sym typeface="Arial"/>
              </a:rPr>
              <a:t>Boglarka Kapas</a:t>
            </a:r>
            <a:r>
              <a:rPr lang="bg" sz="1800" dirty="0">
                <a:solidFill>
                  <a:srgbClr val="000000"/>
                </a:solidFill>
                <a:highlight>
                  <a:srgbClr val="FFFFFF"/>
                </a:highlight>
                <a:latin typeface="Arial"/>
                <a:ea typeface="Arial"/>
                <a:cs typeface="Arial"/>
                <a:sym typeface="Arial"/>
              </a:rPr>
              <a:t>, the Hungarian swimmer and bronze medallist in the Rio Olympics 800m freestyle, has sent a message of encouragement despite testing positive, saying: "Be careful, stay home, and stay healthy.</a:t>
            </a:r>
            <a:endParaRPr sz="1800" dirty="0">
              <a:solidFill>
                <a:srgbClr val="000000"/>
              </a:solidFill>
              <a:highlight>
                <a:srgbClr val="FFFFFF"/>
              </a:highlight>
              <a:latin typeface="Arial"/>
              <a:ea typeface="Arial"/>
              <a:cs typeface="Arial"/>
              <a:sym typeface="Arial"/>
            </a:endParaRPr>
          </a:p>
          <a:p>
            <a:pPr marL="0" lvl="0" indent="0" algn="l" rtl="0">
              <a:lnSpc>
                <a:spcPct val="150000"/>
              </a:lnSpc>
              <a:spcBef>
                <a:spcPts val="0"/>
              </a:spcBef>
              <a:spcAft>
                <a:spcPts val="0"/>
              </a:spcAft>
              <a:buNone/>
            </a:pPr>
            <a:r>
              <a:rPr lang="bg" sz="1800" dirty="0">
                <a:solidFill>
                  <a:srgbClr val="000000"/>
                </a:solidFill>
                <a:highlight>
                  <a:srgbClr val="FFFFFF"/>
                </a:highlight>
                <a:latin typeface="Arial"/>
                <a:ea typeface="Arial"/>
                <a:cs typeface="Arial"/>
                <a:sym typeface="Arial"/>
              </a:rPr>
              <a:t>     </a:t>
            </a:r>
            <a:endParaRPr sz="1800" dirty="0">
              <a:solidFill>
                <a:srgbClr val="000000"/>
              </a:solidFill>
              <a:highlight>
                <a:srgbClr val="FFFFFF"/>
              </a:highlight>
              <a:latin typeface="Arial"/>
              <a:ea typeface="Arial"/>
              <a:cs typeface="Arial"/>
              <a:sym typeface="Arial"/>
            </a:endParaRPr>
          </a:p>
          <a:p>
            <a:pPr marL="0" lvl="0" indent="0" algn="l" rtl="0">
              <a:lnSpc>
                <a:spcPct val="150000"/>
              </a:lnSpc>
              <a:spcBef>
                <a:spcPts val="0"/>
              </a:spcBef>
              <a:spcAft>
                <a:spcPts val="0"/>
              </a:spcAft>
              <a:buNone/>
            </a:pPr>
            <a:endParaRPr sz="1400" dirty="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sz="1400" dirty="0">
              <a:solidFill>
                <a:srgbClr val="000000"/>
              </a:solidFill>
              <a:highlight>
                <a:schemeClr val="dk1"/>
              </a:highlight>
              <a:latin typeface="Arial"/>
              <a:ea typeface="Arial"/>
              <a:cs typeface="Arial"/>
              <a:sym typeface="Arial"/>
            </a:endParaRPr>
          </a:p>
        </p:txBody>
      </p:sp>
      <p:sp>
        <p:nvSpPr>
          <p:cNvPr id="102" name="Google Shape;102;p15"/>
          <p:cNvSpPr/>
          <p:nvPr/>
        </p:nvSpPr>
        <p:spPr>
          <a:xfrm>
            <a:off x="84325" y="2726338"/>
            <a:ext cx="295110" cy="281070"/>
          </a:xfrm>
          <a:prstGeom prst="irregularSeal1">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0" y="1539575"/>
            <a:ext cx="295110" cy="281070"/>
          </a:xfrm>
          <a:prstGeom prst="irregularSeal1">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p:nvPr/>
        </p:nvSpPr>
        <p:spPr>
          <a:xfrm>
            <a:off x="299700" y="2497015"/>
            <a:ext cx="8544600" cy="275863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bg" sz="1800" dirty="0">
                <a:highlight>
                  <a:schemeClr val="lt1"/>
                </a:highlight>
              </a:rPr>
              <a:t>Chinese footballer </a:t>
            </a:r>
            <a:r>
              <a:rPr lang="bg" sz="1800" dirty="0">
                <a:solidFill>
                  <a:srgbClr val="FF0000"/>
                </a:solidFill>
                <a:highlight>
                  <a:schemeClr val="lt1"/>
                </a:highlight>
              </a:rPr>
              <a:t>Wu Lei</a:t>
            </a:r>
            <a:r>
              <a:rPr lang="bg" sz="1800" dirty="0">
                <a:highlight>
                  <a:schemeClr val="lt1"/>
                </a:highlight>
              </a:rPr>
              <a:t>, who plays for RCD Espanyol in La Liga, also took to his social media platforms to announce his positive test results for COVID-19. He has since recovered strongly, even started training again this week. The left-winger said in a recent blog post: "Since today, I've started to do some basic training... There are a lot of things that can't wait. The only way to grow without regrets is to keep moving forward.</a:t>
            </a:r>
            <a:endParaRPr dirty="0">
              <a:latin typeface="Lato"/>
              <a:ea typeface="Lato"/>
              <a:cs typeface="Lato"/>
              <a:sym typeface="Lato"/>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10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722300" y="1093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
              <a:t>Some of the athlets are alredy better</a:t>
            </a:r>
            <a:endParaRPr/>
          </a:p>
        </p:txBody>
      </p:sp>
      <p:sp>
        <p:nvSpPr>
          <p:cNvPr id="110" name="Google Shape;110;p16"/>
          <p:cNvSpPr txBox="1">
            <a:spLocks noGrp="1"/>
          </p:cNvSpPr>
          <p:nvPr>
            <p:ph type="body" idx="1"/>
          </p:nvPr>
        </p:nvSpPr>
        <p:spPr>
          <a:xfrm>
            <a:off x="0" y="1769700"/>
            <a:ext cx="84162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bg" sz="2400" dirty="0">
                <a:solidFill>
                  <a:srgbClr val="FF0000"/>
                </a:solidFill>
                <a:highlight>
                  <a:srgbClr val="FFFFFF"/>
                </a:highlight>
                <a:latin typeface="Arial"/>
                <a:ea typeface="Arial"/>
                <a:cs typeface="Arial"/>
                <a:sym typeface="Arial"/>
              </a:rPr>
              <a:t>Patrick McEnroe, </a:t>
            </a:r>
            <a:r>
              <a:rPr lang="bg" sz="2400" dirty="0">
                <a:solidFill>
                  <a:srgbClr val="000000"/>
                </a:solidFill>
                <a:highlight>
                  <a:srgbClr val="FFFFFF"/>
                </a:highlight>
                <a:latin typeface="Arial"/>
                <a:ea typeface="Arial"/>
                <a:cs typeface="Arial"/>
                <a:sym typeface="Arial"/>
              </a:rPr>
              <a:t>captain of the USA men's tennis team at Athens 2004, seemed to be in high spirits while speaking from his basement after contracting COVID-19. He shared an update video on twitter, saying "The bad news is I tested positive. The good news is the symptoms have passed, and I feel 100%. I'm an example of someone who's been able to fight through it."</a:t>
            </a:r>
            <a:endParaRPr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ppt_w</p:attrName>
                                        </p:attrNameLst>
                                      </p:cBhvr>
                                      <p:tavLst>
                                        <p:tav tm="0">
                                          <p:val>
                                            <p:strVal val="0"/>
                                          </p:val>
                                        </p:tav>
                                        <p:tav tm="100000">
                                          <p:val>
                                            <p:strVal val="#ppt_w"/>
                                          </p:val>
                                        </p:tav>
                                      </p:tavLst>
                                    </p:anim>
                                    <p:anim calcmode="lin" valueType="num">
                                      <p:cBhvr additive="base">
                                        <p:cTn id="8" dur="1000"/>
                                        <p:tgtEl>
                                          <p:spTgt spid="10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1000"/>
                                        <p:tgtEl>
                                          <p:spTgt spid="110"/>
                                        </p:tgtEl>
                                        <p:attrNameLst>
                                          <p:attrName>ppt_w</p:attrName>
                                        </p:attrNameLst>
                                      </p:cBhvr>
                                      <p:tavLst>
                                        <p:tav tm="0">
                                          <p:val>
                                            <p:strVal val="0"/>
                                          </p:val>
                                        </p:tav>
                                        <p:tav tm="100000">
                                          <p:val>
                                            <p:strVal val="#ppt_w"/>
                                          </p:val>
                                        </p:tav>
                                      </p:tavLst>
                                    </p:anim>
                                    <p:anim calcmode="lin" valueType="num">
                                      <p:cBhvr additive="base">
                                        <p:cTn id="14" dur="10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1933125" y="550985"/>
            <a:ext cx="7688700" cy="12466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 dirty="0"/>
              <a:t>Everyone is supporting </a:t>
            </a:r>
            <a:r>
              <a:rPr lang="bg" dirty="0" smtClean="0"/>
              <a:t>each</a:t>
            </a:r>
            <a:r>
              <a:rPr lang="en-US" dirty="0" smtClean="0"/>
              <a:t> </a:t>
            </a:r>
            <a:r>
              <a:rPr lang="bg" dirty="0" smtClean="0"/>
              <a:t>other</a:t>
            </a:r>
            <a:endParaRPr dirty="0"/>
          </a:p>
        </p:txBody>
      </p:sp>
      <p:pic>
        <p:nvPicPr>
          <p:cNvPr id="116" name="Google Shape;116;p17"/>
          <p:cNvPicPr preferRelativeResize="0"/>
          <p:nvPr/>
        </p:nvPicPr>
        <p:blipFill>
          <a:blip r:embed="rId3">
            <a:alphaModFix/>
          </a:blip>
          <a:stretch>
            <a:fillRect/>
          </a:stretch>
        </p:blipFill>
        <p:spPr>
          <a:xfrm>
            <a:off x="5641219" y="2297724"/>
            <a:ext cx="3502781" cy="2845776"/>
          </a:xfrm>
          <a:prstGeom prst="rect">
            <a:avLst/>
          </a:prstGeom>
          <a:noFill/>
          <a:ln>
            <a:noFill/>
          </a:ln>
        </p:spPr>
      </p:pic>
      <p:sp>
        <p:nvSpPr>
          <p:cNvPr id="117" name="Google Shape;117;p17"/>
          <p:cNvSpPr txBox="1">
            <a:spLocks noGrp="1"/>
          </p:cNvSpPr>
          <p:nvPr>
            <p:ph type="body" idx="1"/>
          </p:nvPr>
        </p:nvSpPr>
        <p:spPr>
          <a:xfrm>
            <a:off x="0" y="1148862"/>
            <a:ext cx="7688700" cy="275492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bg" sz="2000" dirty="0">
                <a:solidFill>
                  <a:srgbClr val="FF0000"/>
                </a:solidFill>
                <a:highlight>
                  <a:srgbClr val="FFFFFF"/>
                </a:highlight>
                <a:latin typeface="Arial"/>
                <a:ea typeface="Arial"/>
                <a:cs typeface="Arial"/>
                <a:sym typeface="Arial"/>
              </a:rPr>
              <a:t>Ehsan Hadadi, </a:t>
            </a:r>
            <a:r>
              <a:rPr lang="bg" sz="2000" dirty="0">
                <a:solidFill>
                  <a:srgbClr val="000000"/>
                </a:solidFill>
                <a:highlight>
                  <a:srgbClr val="FFFFFF"/>
                </a:highlight>
                <a:latin typeface="Arial"/>
                <a:ea typeface="Arial"/>
                <a:cs typeface="Arial"/>
                <a:sym typeface="Arial"/>
              </a:rPr>
              <a:t>Iran's first ever Olympic track and field medallist</a:t>
            </a:r>
            <a:r>
              <a:rPr lang="bg" sz="2000" dirty="0" smtClean="0">
                <a:solidFill>
                  <a:srgbClr val="000000"/>
                </a:solidFill>
                <a:highlight>
                  <a:srgbClr val="FFFFFF"/>
                </a:highlight>
                <a:latin typeface="Arial"/>
                <a:ea typeface="Arial"/>
                <a:cs typeface="Arial"/>
                <a:sym typeface="Arial"/>
              </a:rPr>
              <a:t>,</a:t>
            </a:r>
            <a:endParaRPr lang="en-US" sz="2000" dirty="0" smtClean="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r>
              <a:rPr lang="bg" sz="2000" dirty="0" smtClean="0">
                <a:solidFill>
                  <a:srgbClr val="000000"/>
                </a:solidFill>
                <a:highlight>
                  <a:srgbClr val="FFFFFF"/>
                </a:highlight>
                <a:latin typeface="Arial"/>
                <a:ea typeface="Arial"/>
                <a:cs typeface="Arial"/>
                <a:sym typeface="Arial"/>
              </a:rPr>
              <a:t> </a:t>
            </a:r>
            <a:r>
              <a:rPr lang="bg" sz="2000" dirty="0">
                <a:solidFill>
                  <a:srgbClr val="000000"/>
                </a:solidFill>
                <a:highlight>
                  <a:srgbClr val="FFFFFF"/>
                </a:highlight>
                <a:latin typeface="Arial"/>
                <a:ea typeface="Arial"/>
                <a:cs typeface="Arial"/>
                <a:sym typeface="Arial"/>
              </a:rPr>
              <a:t>tested positive for COVID-19 earlier this year</a:t>
            </a:r>
            <a:r>
              <a:rPr lang="bg" sz="2000" dirty="0" smtClean="0">
                <a:solidFill>
                  <a:srgbClr val="000000"/>
                </a:solidFill>
                <a:highlight>
                  <a:srgbClr val="FFFFFF"/>
                </a:highlight>
                <a:latin typeface="Arial"/>
                <a:ea typeface="Arial"/>
                <a:cs typeface="Arial"/>
                <a:sym typeface="Arial"/>
              </a:rPr>
              <a:t>.</a:t>
            </a:r>
            <a:endParaRPr lang="en-US" sz="2000" dirty="0" smtClean="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r>
              <a:rPr lang="bg" sz="2000" dirty="0" smtClean="0">
                <a:solidFill>
                  <a:srgbClr val="000000"/>
                </a:solidFill>
                <a:highlight>
                  <a:srgbClr val="FFFFFF"/>
                </a:highlight>
                <a:latin typeface="Arial"/>
                <a:ea typeface="Arial"/>
                <a:cs typeface="Arial"/>
                <a:sym typeface="Arial"/>
              </a:rPr>
              <a:t> </a:t>
            </a:r>
            <a:r>
              <a:rPr lang="bg" sz="2000" dirty="0">
                <a:solidFill>
                  <a:srgbClr val="000000"/>
                </a:solidFill>
                <a:highlight>
                  <a:srgbClr val="FFFFFF"/>
                </a:highlight>
                <a:latin typeface="Arial"/>
                <a:ea typeface="Arial"/>
                <a:cs typeface="Arial"/>
                <a:sym typeface="Arial"/>
              </a:rPr>
              <a:t>At the end of March, World Athletics </a:t>
            </a:r>
            <a:r>
              <a:rPr lang="bg" sz="2000" dirty="0" smtClean="0">
                <a:solidFill>
                  <a:srgbClr val="000000"/>
                </a:solidFill>
                <a:highlight>
                  <a:srgbClr val="FFFFFF"/>
                </a:highlight>
                <a:latin typeface="Arial"/>
                <a:ea typeface="Arial"/>
                <a:cs typeface="Arial"/>
                <a:sym typeface="Arial"/>
              </a:rPr>
              <a:t>announced</a:t>
            </a:r>
            <a:endParaRPr lang="en-US" sz="2000" dirty="0" smtClean="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r>
              <a:rPr lang="bg" sz="2000" dirty="0" smtClean="0">
                <a:solidFill>
                  <a:srgbClr val="000000"/>
                </a:solidFill>
                <a:highlight>
                  <a:srgbClr val="FFFFFF"/>
                </a:highlight>
                <a:latin typeface="Arial"/>
                <a:ea typeface="Arial"/>
                <a:cs typeface="Arial"/>
                <a:sym typeface="Arial"/>
              </a:rPr>
              <a:t> </a:t>
            </a:r>
            <a:r>
              <a:rPr lang="bg" sz="2000" dirty="0">
                <a:solidFill>
                  <a:srgbClr val="000000"/>
                </a:solidFill>
                <a:highlight>
                  <a:srgbClr val="FFFFFF"/>
                </a:highlight>
                <a:latin typeface="Arial"/>
                <a:ea typeface="Arial"/>
                <a:cs typeface="Arial"/>
                <a:sym typeface="Arial"/>
              </a:rPr>
              <a:t>that the London 2012 silver medalist did </a:t>
            </a:r>
            <a:endParaRPr lang="en-US" sz="2000" dirty="0" smtClean="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r>
              <a:rPr lang="bg" sz="2000" dirty="0" smtClean="0">
                <a:solidFill>
                  <a:srgbClr val="000000"/>
                </a:solidFill>
                <a:highlight>
                  <a:srgbClr val="FFFFFF"/>
                </a:highlight>
                <a:latin typeface="Arial"/>
                <a:ea typeface="Arial"/>
                <a:cs typeface="Arial"/>
                <a:sym typeface="Arial"/>
              </a:rPr>
              <a:t>indeed </a:t>
            </a:r>
            <a:r>
              <a:rPr lang="bg" sz="2000" dirty="0">
                <a:solidFill>
                  <a:srgbClr val="000000"/>
                </a:solidFill>
                <a:highlight>
                  <a:srgbClr val="FFFFFF"/>
                </a:highlight>
                <a:latin typeface="Arial"/>
                <a:ea typeface="Arial"/>
                <a:cs typeface="Arial"/>
                <a:sym typeface="Arial"/>
              </a:rPr>
              <a:t>have the virus, and wished </a:t>
            </a:r>
            <a:r>
              <a:rPr lang="bg" sz="2000" dirty="0" smtClean="0">
                <a:solidFill>
                  <a:srgbClr val="000000"/>
                </a:solidFill>
                <a:highlight>
                  <a:srgbClr val="FFFFFF"/>
                </a:highlight>
                <a:latin typeface="Arial"/>
                <a:ea typeface="Arial"/>
                <a:cs typeface="Arial"/>
                <a:sym typeface="Arial"/>
              </a:rPr>
              <a:t>him</a:t>
            </a:r>
            <a:endParaRPr lang="en-US" sz="2000" dirty="0" smtClean="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r>
              <a:rPr lang="bg" sz="2000" dirty="0" smtClean="0">
                <a:solidFill>
                  <a:srgbClr val="000000"/>
                </a:solidFill>
                <a:highlight>
                  <a:srgbClr val="FFFFFF"/>
                </a:highlight>
                <a:latin typeface="Arial"/>
                <a:ea typeface="Arial"/>
                <a:cs typeface="Arial"/>
                <a:sym typeface="Arial"/>
              </a:rPr>
              <a:t> </a:t>
            </a:r>
            <a:r>
              <a:rPr lang="bg" sz="2000" dirty="0">
                <a:solidFill>
                  <a:srgbClr val="000000"/>
                </a:solidFill>
                <a:highlight>
                  <a:srgbClr val="FFFFFF"/>
                </a:highlight>
                <a:latin typeface="Arial"/>
                <a:ea typeface="Arial"/>
                <a:cs typeface="Arial"/>
                <a:sym typeface="Arial"/>
              </a:rPr>
              <a:t>"a full and speedy recovery."</a:t>
            </a:r>
            <a:endParaRPr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1455300" y="570025"/>
            <a:ext cx="7688700" cy="535200"/>
          </a:xfrm>
          <a:prstGeom prst="rect">
            <a:avLst/>
          </a:prstGeom>
        </p:spPr>
        <p:txBody>
          <a:bodyPr spcFirstLastPara="1" wrap="square" lIns="91425" tIns="91425" rIns="91425" bIns="91425" anchor="t" anchorCtr="0">
            <a:noAutofit/>
          </a:bodyPr>
          <a:lstStyle/>
          <a:p>
            <a:pPr marL="0" lvl="0" indent="0" algn="l" rtl="0">
              <a:lnSpc>
                <a:spcPct val="129412"/>
              </a:lnSpc>
              <a:spcBef>
                <a:spcPts val="0"/>
              </a:spcBef>
              <a:spcAft>
                <a:spcPts val="0"/>
              </a:spcAft>
              <a:buNone/>
            </a:pPr>
            <a:r>
              <a:rPr lang="bg" sz="3000">
                <a:solidFill>
                  <a:srgbClr val="000000"/>
                </a:solidFill>
                <a:highlight>
                  <a:srgbClr val="FFFFFF"/>
                </a:highlight>
                <a:latin typeface="Arial"/>
                <a:ea typeface="Arial"/>
                <a:cs typeface="Arial"/>
                <a:sym typeface="Arial"/>
              </a:rPr>
              <a:t>Gratitude towards the medical workers</a:t>
            </a:r>
            <a:endParaRPr sz="3000">
              <a:solidFill>
                <a:srgbClr val="000000"/>
              </a:solidFill>
              <a:highlight>
                <a:srgbClr val="FFFFFF"/>
              </a:highlight>
              <a:latin typeface="Arial"/>
              <a:ea typeface="Arial"/>
              <a:cs typeface="Arial"/>
              <a:sym typeface="Arial"/>
            </a:endParaRPr>
          </a:p>
          <a:p>
            <a:pPr marL="0" lvl="0" indent="0" algn="l" rtl="0">
              <a:spcBef>
                <a:spcPts val="2300"/>
              </a:spcBef>
              <a:spcAft>
                <a:spcPts val="0"/>
              </a:spcAft>
              <a:buNone/>
            </a:pPr>
            <a:endParaRPr/>
          </a:p>
        </p:txBody>
      </p:sp>
      <p:pic>
        <p:nvPicPr>
          <p:cNvPr id="123" name="Google Shape;123;p18"/>
          <p:cNvPicPr preferRelativeResize="0"/>
          <p:nvPr/>
        </p:nvPicPr>
        <p:blipFill rotWithShape="1">
          <a:blip r:embed="rId3">
            <a:alphaModFix/>
          </a:blip>
          <a:srcRect l="-2720" t="-15280" r="2719" b="15279"/>
          <a:stretch/>
        </p:blipFill>
        <p:spPr>
          <a:xfrm>
            <a:off x="5744308" y="2719754"/>
            <a:ext cx="3399692" cy="2423746"/>
          </a:xfrm>
          <a:prstGeom prst="rect">
            <a:avLst/>
          </a:prstGeom>
          <a:noFill/>
          <a:ln>
            <a:noFill/>
          </a:ln>
        </p:spPr>
      </p:pic>
      <p:sp>
        <p:nvSpPr>
          <p:cNvPr id="124" name="Google Shape;124;p18"/>
          <p:cNvSpPr txBox="1">
            <a:spLocks noGrp="1"/>
          </p:cNvSpPr>
          <p:nvPr>
            <p:ph type="body" idx="1"/>
          </p:nvPr>
        </p:nvSpPr>
        <p:spPr>
          <a:xfrm>
            <a:off x="0" y="656493"/>
            <a:ext cx="10683300" cy="1699846"/>
          </a:xfrm>
          <a:prstGeom prst="rect">
            <a:avLst/>
          </a:prstGeom>
        </p:spPr>
        <p:txBody>
          <a:bodyPr spcFirstLastPara="1" wrap="square" lIns="91425" tIns="91425" rIns="91425" bIns="91425" anchor="t" anchorCtr="0">
            <a:noAutofit/>
          </a:bodyPr>
          <a:lstStyle/>
          <a:p>
            <a:pPr marL="0" marR="1981200" lvl="0" indent="0" algn="just" rtl="0">
              <a:lnSpc>
                <a:spcPct val="162500"/>
              </a:lnSpc>
              <a:spcBef>
                <a:spcPts val="4800"/>
              </a:spcBef>
              <a:spcAft>
                <a:spcPts val="0"/>
              </a:spcAft>
              <a:buNone/>
            </a:pPr>
            <a:r>
              <a:rPr lang="bg" sz="1800" dirty="0">
                <a:solidFill>
                  <a:srgbClr val="000000"/>
                </a:solidFill>
                <a:highlight>
                  <a:srgbClr val="FFFFFF"/>
                </a:highlight>
                <a:latin typeface="Arial"/>
                <a:ea typeface="Arial"/>
                <a:cs typeface="Arial"/>
                <a:sym typeface="Arial"/>
              </a:rPr>
              <a:t>French volleyball player </a:t>
            </a:r>
            <a:r>
              <a:rPr lang="bg" sz="1800" dirty="0">
                <a:solidFill>
                  <a:srgbClr val="FF0000"/>
                </a:solidFill>
                <a:highlight>
                  <a:srgbClr val="FFFFFF"/>
                </a:highlight>
                <a:latin typeface="Arial"/>
                <a:ea typeface="Arial"/>
                <a:cs typeface="Arial"/>
                <a:sym typeface="Arial"/>
              </a:rPr>
              <a:t>Earvin N'Gapeth</a:t>
            </a:r>
            <a:r>
              <a:rPr lang="bg" sz="1800" dirty="0">
                <a:solidFill>
                  <a:srgbClr val="000000"/>
                </a:solidFill>
                <a:highlight>
                  <a:srgbClr val="FFFFFF"/>
                </a:highlight>
                <a:latin typeface="Arial"/>
                <a:ea typeface="Arial"/>
                <a:cs typeface="Arial"/>
                <a:sym typeface="Arial"/>
              </a:rPr>
              <a:t> has now returned home safe and sound after contracting the virus, but not without thanking the selfless doctors who helped him through. Sharing a powerful photo on his Instagram, he said, </a:t>
            </a:r>
            <a:r>
              <a:rPr lang="bg" sz="1800" dirty="0" smtClean="0">
                <a:solidFill>
                  <a:srgbClr val="000000"/>
                </a:solidFill>
                <a:highlight>
                  <a:srgbClr val="FFFFFF"/>
                </a:highlight>
                <a:latin typeface="Arial"/>
                <a:ea typeface="Arial"/>
                <a:cs typeface="Arial"/>
                <a:sym typeface="Arial"/>
              </a:rPr>
              <a:t>"</a:t>
            </a:r>
            <a:r>
              <a:rPr lang="bg" sz="1800" dirty="0">
                <a:solidFill>
                  <a:srgbClr val="000000"/>
                </a:solidFill>
                <a:highlight>
                  <a:srgbClr val="FFFFFF"/>
                </a:highlight>
                <a:latin typeface="Arial"/>
                <a:ea typeface="Arial"/>
                <a:cs typeface="Arial"/>
                <a:sym typeface="Arial"/>
              </a:rPr>
              <a:t>It’s time to go home after 15 days in quarantine in the A. F. Agafonov hospital in Kazan. From the bottom of my heart, thanks to all the medical staff. </a:t>
            </a:r>
            <a:r>
              <a:rPr lang="en-US" sz="1800" dirty="0" smtClean="0">
                <a:solidFill>
                  <a:srgbClr val="000000"/>
                </a:solidFill>
                <a:highlight>
                  <a:srgbClr val="FFFFFF"/>
                </a:highlight>
                <a:latin typeface="Arial"/>
                <a:ea typeface="Arial"/>
                <a:cs typeface="Arial"/>
                <a:sym typeface="Arial"/>
              </a:rPr>
              <a:t>	                                                              </a:t>
            </a:r>
            <a:r>
              <a:rPr lang="bg" sz="1800" dirty="0" smtClean="0">
                <a:solidFill>
                  <a:srgbClr val="000000"/>
                </a:solidFill>
                <a:highlight>
                  <a:srgbClr val="FFFFFF"/>
                </a:highlight>
                <a:latin typeface="Arial"/>
                <a:ea typeface="Arial"/>
                <a:cs typeface="Arial"/>
                <a:sym typeface="Arial"/>
              </a:rPr>
              <a:t>Nurses</a:t>
            </a:r>
            <a:r>
              <a:rPr lang="bg" sz="1800" dirty="0">
                <a:solidFill>
                  <a:srgbClr val="000000"/>
                </a:solidFill>
                <a:highlight>
                  <a:srgbClr val="FFFFFF"/>
                </a:highlight>
                <a:latin typeface="Arial"/>
                <a:ea typeface="Arial"/>
                <a:cs typeface="Arial"/>
                <a:sym typeface="Arial"/>
              </a:rPr>
              <a:t>, doctors, cleaning people, cooks and </a:t>
            </a:r>
            <a:r>
              <a:rPr lang="bg" sz="1800" dirty="0" smtClean="0">
                <a:solidFill>
                  <a:srgbClr val="000000"/>
                </a:solidFill>
                <a:highlight>
                  <a:srgbClr val="FFFFFF"/>
                </a:highlight>
                <a:latin typeface="Arial"/>
                <a:ea typeface="Arial"/>
                <a:cs typeface="Arial"/>
                <a:sym typeface="Arial"/>
              </a:rPr>
              <a:t>all</a:t>
            </a:r>
            <a:r>
              <a:rPr lang="en-US" sz="1800" dirty="0" smtClean="0">
                <a:solidFill>
                  <a:srgbClr val="000000"/>
                </a:solidFill>
                <a:highlight>
                  <a:srgbClr val="FFFFFF"/>
                </a:highlight>
                <a:latin typeface="Arial"/>
                <a:ea typeface="Arial"/>
                <a:cs typeface="Arial"/>
                <a:sym typeface="Arial"/>
              </a:rPr>
              <a:t>	</a:t>
            </a:r>
            <a:r>
              <a:rPr lang="bg" sz="1800" dirty="0" smtClean="0">
                <a:solidFill>
                  <a:srgbClr val="000000"/>
                </a:solidFill>
                <a:highlight>
                  <a:srgbClr val="FFFFFF"/>
                </a:highlight>
                <a:latin typeface="Arial"/>
                <a:ea typeface="Arial"/>
                <a:cs typeface="Arial"/>
                <a:sym typeface="Arial"/>
              </a:rPr>
              <a:t> </a:t>
            </a:r>
            <a:r>
              <a:rPr lang="en-US" sz="1800" dirty="0" smtClean="0">
                <a:solidFill>
                  <a:srgbClr val="000000"/>
                </a:solidFill>
                <a:highlight>
                  <a:srgbClr val="FFFFFF"/>
                </a:highlight>
                <a:latin typeface="Arial"/>
                <a:ea typeface="Arial"/>
                <a:cs typeface="Arial"/>
                <a:sym typeface="Arial"/>
              </a:rPr>
              <a:t>                                                                    </a:t>
            </a:r>
            <a:r>
              <a:rPr lang="bg" sz="1800" dirty="0" smtClean="0">
                <a:solidFill>
                  <a:srgbClr val="000000"/>
                </a:solidFill>
                <a:highlight>
                  <a:srgbClr val="FFFFFF"/>
                </a:highlight>
                <a:latin typeface="Arial"/>
                <a:ea typeface="Arial"/>
                <a:cs typeface="Arial"/>
                <a:sym typeface="Arial"/>
              </a:rPr>
              <a:t>of </a:t>
            </a:r>
            <a:r>
              <a:rPr lang="bg" sz="1800" dirty="0">
                <a:solidFill>
                  <a:srgbClr val="000000"/>
                </a:solidFill>
                <a:highlight>
                  <a:srgbClr val="FFFFFF"/>
                </a:highlight>
                <a:latin typeface="Arial"/>
                <a:ea typeface="Arial"/>
                <a:cs typeface="Arial"/>
                <a:sym typeface="Arial"/>
              </a:rPr>
              <a:t>those I’m forgetting."</a:t>
            </a:r>
            <a:endParaRPr sz="1800" dirty="0">
              <a:solidFill>
                <a:srgbClr val="000000"/>
              </a:solidFill>
              <a:highlight>
                <a:srgbClr val="FFFFFF"/>
              </a:highlight>
              <a:latin typeface="Arial"/>
              <a:ea typeface="Arial"/>
              <a:cs typeface="Arial"/>
              <a:sym typeface="Arial"/>
            </a:endParaRPr>
          </a:p>
          <a:p>
            <a:pPr marL="1981200" marR="1981200" lvl="0" indent="0" algn="just" rtl="0">
              <a:spcBef>
                <a:spcPts val="4800"/>
              </a:spcBef>
              <a:spcAft>
                <a:spcPts val="0"/>
              </a:spcAft>
              <a:buNone/>
            </a:pPr>
            <a:endParaRPr sz="2400" dirty="0">
              <a:solidFill>
                <a:srgbClr val="000000"/>
              </a:solidFill>
              <a:highlight>
                <a:srgbClr val="FFFFFF"/>
              </a:highlight>
              <a:latin typeface="Arial"/>
              <a:ea typeface="Arial"/>
              <a:cs typeface="Arial"/>
              <a:sym typeface="Arial"/>
            </a:endParaRPr>
          </a:p>
          <a:p>
            <a:pPr marL="0" lvl="0" indent="0" algn="just" rtl="0">
              <a:spcBef>
                <a:spcPts val="0"/>
              </a:spcBef>
              <a:spcAft>
                <a:spcPts val="1600"/>
              </a:spcAft>
              <a:buNone/>
            </a:pP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1000"/>
                                        <p:tgtEl>
                                          <p:spTgt spid="12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2429875" y="461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 sz="3600" dirty="0"/>
              <a:t>Please stay Safe!</a:t>
            </a:r>
            <a:endParaRPr sz="3600" dirty="0"/>
          </a:p>
        </p:txBody>
      </p:sp>
      <p:sp>
        <p:nvSpPr>
          <p:cNvPr id="130" name="Google Shape;130;p19"/>
          <p:cNvSpPr txBox="1">
            <a:spLocks noGrp="1"/>
          </p:cNvSpPr>
          <p:nvPr>
            <p:ph type="body" idx="1"/>
          </p:nvPr>
        </p:nvSpPr>
        <p:spPr>
          <a:xfrm>
            <a:off x="0" y="1263800"/>
            <a:ext cx="8909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bg" sz="2200" dirty="0">
                <a:solidFill>
                  <a:srgbClr val="FF0000"/>
                </a:solidFill>
              </a:rPr>
              <a:t>Please stay safe!</a:t>
            </a:r>
            <a:r>
              <a:rPr lang="bg" sz="2200" dirty="0"/>
              <a:t> It’s really important and even the smallest things can make the impact! We are in this fight together! The Olympic games got cancelled because of this virus. It’s not just a virus anymore. We can all save the world by just staying </a:t>
            </a:r>
            <a:r>
              <a:rPr lang="en-US" sz="2200" dirty="0" smtClean="0"/>
              <a:t>at</a:t>
            </a:r>
            <a:r>
              <a:rPr lang="bg" sz="2200" dirty="0" smtClean="0"/>
              <a:t> </a:t>
            </a:r>
            <a:r>
              <a:rPr lang="bg" sz="2200" dirty="0"/>
              <a:t>home. People are dying not just because the virus makes big impacts but because there isn’t enough places in the hospitals to be cured all this people that are getting sick at the same time. We can make all better and to have the Olympic games the other year if we follow the rules the governments are setting! And be safe! You and your family. I think this is the most important thing.</a:t>
            </a:r>
            <a:endParaRPr sz="2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p:tgtEl>
                                          <p:spTgt spid="129"/>
                                        </p:tgtEl>
                                        <p:attrNameLst>
                                          <p:attrName>ppt_w</p:attrName>
                                        </p:attrNameLst>
                                      </p:cBhvr>
                                      <p:tavLst>
                                        <p:tav tm="0">
                                          <p:val>
                                            <p:strVal val="0"/>
                                          </p:val>
                                        </p:tav>
                                        <p:tav tm="100000">
                                          <p:val>
                                            <p:strVal val="#ppt_w"/>
                                          </p:val>
                                        </p:tav>
                                      </p:tavLst>
                                    </p:anim>
                                    <p:anim calcmode="lin" valueType="num">
                                      <p:cBhvr additive="base">
                                        <p:cTn id="8" dur="1000"/>
                                        <p:tgtEl>
                                          <p:spTgt spid="12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1000"/>
                                        <p:tgtEl>
                                          <p:spTgt spid="130"/>
                                        </p:tgtEl>
                                        <p:attrNameLst>
                                          <p:attrName>ppt_w</p:attrName>
                                        </p:attrNameLst>
                                      </p:cBhvr>
                                      <p:tavLst>
                                        <p:tav tm="0">
                                          <p:val>
                                            <p:strVal val="0"/>
                                          </p:val>
                                        </p:tav>
                                        <p:tav tm="100000">
                                          <p:val>
                                            <p:strVal val="#ppt_w"/>
                                          </p:val>
                                        </p:tav>
                                      </p:tavLst>
                                    </p:anim>
                                    <p:anim calcmode="lin" valueType="num">
                                      <p:cBhvr additive="base">
                                        <p:cTn id="14" dur="10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602975" y="1235675"/>
            <a:ext cx="84144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bg" sz="3600"/>
              <a:t>Thank you for your attention and be safe!</a:t>
            </a:r>
            <a:endParaRPr sz="3600"/>
          </a:p>
        </p:txBody>
      </p:sp>
      <p:pic>
        <p:nvPicPr>
          <p:cNvPr id="136" name="Google Shape;136;p20"/>
          <p:cNvPicPr preferRelativeResize="0"/>
          <p:nvPr/>
        </p:nvPicPr>
        <p:blipFill>
          <a:blip r:embed="rId3">
            <a:alphaModFix/>
          </a:blip>
          <a:stretch>
            <a:fillRect/>
          </a:stretch>
        </p:blipFill>
        <p:spPr>
          <a:xfrm>
            <a:off x="1405338" y="2215725"/>
            <a:ext cx="6333325" cy="316667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1000"/>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Презентация на цял екран (16:9)</PresentationFormat>
  <Paragraphs>24</Paragraphs>
  <Slides>8</Slides>
  <Notes>8</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8</vt:i4>
      </vt:variant>
    </vt:vector>
  </HeadingPairs>
  <TitlesOfParts>
    <vt:vector size="13" baseType="lpstr">
      <vt:lpstr>Arial</vt:lpstr>
      <vt:lpstr>Times New Roman</vt:lpstr>
      <vt:lpstr>Lato</vt:lpstr>
      <vt:lpstr>Raleway</vt:lpstr>
      <vt:lpstr>Streamline</vt:lpstr>
      <vt:lpstr>HOW OLYMPIC ATHLETES SHARE THEIR  PERSONAL  BATTLES  WITH  COVID-19 </vt:lpstr>
      <vt:lpstr>Even the best get sick</vt:lpstr>
      <vt:lpstr>Messages of hope</vt:lpstr>
      <vt:lpstr>Some of the athlets are alredy better</vt:lpstr>
      <vt:lpstr>Everyone is supporting each other</vt:lpstr>
      <vt:lpstr>Gratitude towards the medical workers </vt:lpstr>
      <vt:lpstr>Please stay Safe!</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OLYMPIC ATHLETES SHARE THEIR  PERSONAL  BATTLES  WITH  COVID-19 </dc:title>
  <cp:lastModifiedBy>Win7</cp:lastModifiedBy>
  <cp:revision>3</cp:revision>
  <dcterms:modified xsi:type="dcterms:W3CDTF">2020-10-01T11:21:44Z</dcterms:modified>
</cp:coreProperties>
</file>