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2" r:id="rId7"/>
    <p:sldId id="261" r:id="rId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32"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7F467B34-E601-464D-8020-C563D8C5EF50}" type="datetimeFigureOut">
              <a:rPr lang="el-GR" smtClean="0"/>
              <a:pPr/>
              <a:t>17/4/2019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9AF1C27-365E-4A56-8B41-5B5CD5EB3D5C}" type="slidenum">
              <a:rPr lang="el-GR" smtClean="0"/>
              <a:pPr/>
              <a:t>‹#›</a:t>
            </a:fld>
            <a:endParaRPr lang="el-GR"/>
          </a:p>
        </p:txBody>
      </p:sp>
    </p:spTree>
    <p:extLst>
      <p:ext uri="{BB962C8B-B14F-4D97-AF65-F5344CB8AC3E}">
        <p14:creationId xmlns:p14="http://schemas.microsoft.com/office/powerpoint/2010/main" xmlns="" val="1288955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F467B34-E601-464D-8020-C563D8C5EF50}" type="datetimeFigureOut">
              <a:rPr lang="el-GR" smtClean="0"/>
              <a:pPr/>
              <a:t>17/4/2019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9AF1C27-365E-4A56-8B41-5B5CD5EB3D5C}" type="slidenum">
              <a:rPr lang="el-GR" smtClean="0"/>
              <a:pPr/>
              <a:t>‹#›</a:t>
            </a:fld>
            <a:endParaRPr lang="el-GR"/>
          </a:p>
        </p:txBody>
      </p:sp>
    </p:spTree>
    <p:extLst>
      <p:ext uri="{BB962C8B-B14F-4D97-AF65-F5344CB8AC3E}">
        <p14:creationId xmlns:p14="http://schemas.microsoft.com/office/powerpoint/2010/main" xmlns="" val="106132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F467B34-E601-464D-8020-C563D8C5EF50}" type="datetimeFigureOut">
              <a:rPr lang="el-GR" smtClean="0"/>
              <a:pPr/>
              <a:t>17/4/2019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9AF1C27-365E-4A56-8B41-5B5CD5EB3D5C}" type="slidenum">
              <a:rPr lang="el-GR" smtClean="0"/>
              <a:pPr/>
              <a:t>‹#›</a:t>
            </a:fld>
            <a:endParaRPr lang="el-GR"/>
          </a:p>
        </p:txBody>
      </p:sp>
    </p:spTree>
    <p:extLst>
      <p:ext uri="{BB962C8B-B14F-4D97-AF65-F5344CB8AC3E}">
        <p14:creationId xmlns:p14="http://schemas.microsoft.com/office/powerpoint/2010/main" xmlns="" val="220331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F467B34-E601-464D-8020-C563D8C5EF50}" type="datetimeFigureOut">
              <a:rPr lang="el-GR" smtClean="0"/>
              <a:pPr/>
              <a:t>17/4/2019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9AF1C27-365E-4A56-8B41-5B5CD5EB3D5C}" type="slidenum">
              <a:rPr lang="el-GR" smtClean="0"/>
              <a:pPr/>
              <a:t>‹#›</a:t>
            </a:fld>
            <a:endParaRPr lang="el-GR"/>
          </a:p>
        </p:txBody>
      </p:sp>
    </p:spTree>
    <p:extLst>
      <p:ext uri="{BB962C8B-B14F-4D97-AF65-F5344CB8AC3E}">
        <p14:creationId xmlns:p14="http://schemas.microsoft.com/office/powerpoint/2010/main" xmlns="" val="3684495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7F467B34-E601-464D-8020-C563D8C5EF50}" type="datetimeFigureOut">
              <a:rPr lang="el-GR" smtClean="0"/>
              <a:pPr/>
              <a:t>17/4/2019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9AF1C27-365E-4A56-8B41-5B5CD5EB3D5C}" type="slidenum">
              <a:rPr lang="el-GR" smtClean="0"/>
              <a:pPr/>
              <a:t>‹#›</a:t>
            </a:fld>
            <a:endParaRPr lang="el-GR"/>
          </a:p>
        </p:txBody>
      </p:sp>
    </p:spTree>
    <p:extLst>
      <p:ext uri="{BB962C8B-B14F-4D97-AF65-F5344CB8AC3E}">
        <p14:creationId xmlns:p14="http://schemas.microsoft.com/office/powerpoint/2010/main" xmlns="" val="4057849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7F467B34-E601-464D-8020-C563D8C5EF50}" type="datetimeFigureOut">
              <a:rPr lang="el-GR" smtClean="0"/>
              <a:pPr/>
              <a:t>17/4/2019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9AF1C27-365E-4A56-8B41-5B5CD5EB3D5C}" type="slidenum">
              <a:rPr lang="el-GR" smtClean="0"/>
              <a:pPr/>
              <a:t>‹#›</a:t>
            </a:fld>
            <a:endParaRPr lang="el-GR"/>
          </a:p>
        </p:txBody>
      </p:sp>
    </p:spTree>
    <p:extLst>
      <p:ext uri="{BB962C8B-B14F-4D97-AF65-F5344CB8AC3E}">
        <p14:creationId xmlns:p14="http://schemas.microsoft.com/office/powerpoint/2010/main" xmlns="" val="2598828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7F467B34-E601-464D-8020-C563D8C5EF50}" type="datetimeFigureOut">
              <a:rPr lang="el-GR" smtClean="0"/>
              <a:pPr/>
              <a:t>17/4/2019</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39AF1C27-365E-4A56-8B41-5B5CD5EB3D5C}" type="slidenum">
              <a:rPr lang="el-GR" smtClean="0"/>
              <a:pPr/>
              <a:t>‹#›</a:t>
            </a:fld>
            <a:endParaRPr lang="el-GR"/>
          </a:p>
        </p:txBody>
      </p:sp>
    </p:spTree>
    <p:extLst>
      <p:ext uri="{BB962C8B-B14F-4D97-AF65-F5344CB8AC3E}">
        <p14:creationId xmlns:p14="http://schemas.microsoft.com/office/powerpoint/2010/main" xmlns="" val="3751568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7F467B34-E601-464D-8020-C563D8C5EF50}" type="datetimeFigureOut">
              <a:rPr lang="el-GR" smtClean="0"/>
              <a:pPr/>
              <a:t>17/4/2019</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39AF1C27-365E-4A56-8B41-5B5CD5EB3D5C}" type="slidenum">
              <a:rPr lang="el-GR" smtClean="0"/>
              <a:pPr/>
              <a:t>‹#›</a:t>
            </a:fld>
            <a:endParaRPr lang="el-GR"/>
          </a:p>
        </p:txBody>
      </p:sp>
    </p:spTree>
    <p:extLst>
      <p:ext uri="{BB962C8B-B14F-4D97-AF65-F5344CB8AC3E}">
        <p14:creationId xmlns:p14="http://schemas.microsoft.com/office/powerpoint/2010/main" xmlns="" val="3052729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F467B34-E601-464D-8020-C563D8C5EF50}" type="datetimeFigureOut">
              <a:rPr lang="el-GR" smtClean="0"/>
              <a:pPr/>
              <a:t>17/4/2019</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39AF1C27-365E-4A56-8B41-5B5CD5EB3D5C}" type="slidenum">
              <a:rPr lang="el-GR" smtClean="0"/>
              <a:pPr/>
              <a:t>‹#›</a:t>
            </a:fld>
            <a:endParaRPr lang="el-GR"/>
          </a:p>
        </p:txBody>
      </p:sp>
    </p:spTree>
    <p:extLst>
      <p:ext uri="{BB962C8B-B14F-4D97-AF65-F5344CB8AC3E}">
        <p14:creationId xmlns:p14="http://schemas.microsoft.com/office/powerpoint/2010/main" xmlns="" val="1506736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F467B34-E601-464D-8020-C563D8C5EF50}" type="datetimeFigureOut">
              <a:rPr lang="el-GR" smtClean="0"/>
              <a:pPr/>
              <a:t>17/4/2019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9AF1C27-365E-4A56-8B41-5B5CD5EB3D5C}" type="slidenum">
              <a:rPr lang="el-GR" smtClean="0"/>
              <a:pPr/>
              <a:t>‹#›</a:t>
            </a:fld>
            <a:endParaRPr lang="el-GR"/>
          </a:p>
        </p:txBody>
      </p:sp>
    </p:spTree>
    <p:extLst>
      <p:ext uri="{BB962C8B-B14F-4D97-AF65-F5344CB8AC3E}">
        <p14:creationId xmlns:p14="http://schemas.microsoft.com/office/powerpoint/2010/main" xmlns="" val="886483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F467B34-E601-464D-8020-C563D8C5EF50}" type="datetimeFigureOut">
              <a:rPr lang="el-GR" smtClean="0"/>
              <a:pPr/>
              <a:t>17/4/2019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9AF1C27-365E-4A56-8B41-5B5CD5EB3D5C}" type="slidenum">
              <a:rPr lang="el-GR" smtClean="0"/>
              <a:pPr/>
              <a:t>‹#›</a:t>
            </a:fld>
            <a:endParaRPr lang="el-GR"/>
          </a:p>
        </p:txBody>
      </p:sp>
    </p:spTree>
    <p:extLst>
      <p:ext uri="{BB962C8B-B14F-4D97-AF65-F5344CB8AC3E}">
        <p14:creationId xmlns:p14="http://schemas.microsoft.com/office/powerpoint/2010/main" xmlns="" val="2500071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67B34-E601-464D-8020-C563D8C5EF50}" type="datetimeFigureOut">
              <a:rPr lang="el-GR" smtClean="0"/>
              <a:pPr/>
              <a:t>17/4/2019</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AF1C27-365E-4A56-8B41-5B5CD5EB3D5C}" type="slidenum">
              <a:rPr lang="el-GR" smtClean="0"/>
              <a:pPr/>
              <a:t>‹#›</a:t>
            </a:fld>
            <a:endParaRPr lang="el-GR"/>
          </a:p>
        </p:txBody>
      </p:sp>
    </p:spTree>
    <p:extLst>
      <p:ext uri="{BB962C8B-B14F-4D97-AF65-F5344CB8AC3E}">
        <p14:creationId xmlns:p14="http://schemas.microsoft.com/office/powerpoint/2010/main" xmlns="" val="367052297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251520" y="188640"/>
            <a:ext cx="4104456" cy="2862322"/>
          </a:xfrm>
          <a:prstGeom prst="rect">
            <a:avLst/>
          </a:prstGeom>
          <a:noFill/>
        </p:spPr>
        <p:txBody>
          <a:bodyPr wrap="square" rtlCol="0">
            <a:spAutoFit/>
          </a:bodyPr>
          <a:lstStyle/>
          <a:p>
            <a:r>
              <a:rPr lang="el-GR" sz="6000" dirty="0">
                <a:effectLst>
                  <a:outerShdw blurRad="38100" dist="38100" dir="2700000" algn="tl">
                    <a:srgbClr val="000000">
                      <a:alpha val="43137"/>
                    </a:srgbClr>
                  </a:outerShdw>
                </a:effectLst>
              </a:rPr>
              <a:t>Επίσκεψη στο Παλέρμο</a:t>
            </a:r>
          </a:p>
        </p:txBody>
      </p:sp>
      <p:sp>
        <p:nvSpPr>
          <p:cNvPr id="5" name="TextBox 4"/>
          <p:cNvSpPr txBox="1"/>
          <p:nvPr/>
        </p:nvSpPr>
        <p:spPr>
          <a:xfrm>
            <a:off x="5940152" y="5901952"/>
            <a:ext cx="2664296" cy="769441"/>
          </a:xfrm>
          <a:prstGeom prst="rect">
            <a:avLst/>
          </a:prstGeom>
          <a:noFill/>
        </p:spPr>
        <p:txBody>
          <a:bodyPr wrap="square" rtlCol="0">
            <a:spAutoFit/>
          </a:bodyPr>
          <a:lstStyle/>
          <a:p>
            <a:r>
              <a:rPr lang="el-GR" sz="4400" dirty="0" smtClean="0">
                <a:solidFill>
                  <a:schemeClr val="bg1"/>
                </a:solidFill>
                <a:effectLst>
                  <a:outerShdw blurRad="38100" dist="38100" dir="2700000" algn="tl">
                    <a:srgbClr val="000000">
                      <a:alpha val="43137"/>
                    </a:srgbClr>
                  </a:outerShdw>
                </a:effectLst>
              </a:rPr>
              <a:t>1/4/19</a:t>
            </a:r>
            <a:endParaRPr lang="el-GR"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058510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Μερικές πληροφορίες για το Παλέρμο</a:t>
            </a:r>
            <a:endParaRPr lang="el-GR" dirty="0"/>
          </a:p>
        </p:txBody>
      </p:sp>
      <p:sp>
        <p:nvSpPr>
          <p:cNvPr id="4" name="TextBox 3"/>
          <p:cNvSpPr txBox="1"/>
          <p:nvPr/>
        </p:nvSpPr>
        <p:spPr>
          <a:xfrm>
            <a:off x="1259632" y="1561656"/>
            <a:ext cx="6408712" cy="830997"/>
          </a:xfrm>
          <a:prstGeom prst="rect">
            <a:avLst/>
          </a:prstGeom>
          <a:noFill/>
        </p:spPr>
        <p:txBody>
          <a:bodyPr wrap="square" rtlCol="0">
            <a:spAutoFit/>
          </a:bodyPr>
          <a:lstStyle/>
          <a:p>
            <a:r>
              <a:rPr lang="el-GR" sz="2400" b="1" dirty="0"/>
              <a:t>Το Παλέρμο ιδρύθηκε τον 8ο αιώνα </a:t>
            </a:r>
            <a:r>
              <a:rPr lang="el-GR" sz="2400" b="1" dirty="0" err="1"/>
              <a:t>π.Χ.</a:t>
            </a:r>
            <a:r>
              <a:rPr lang="el-GR" sz="2400" b="1" dirty="0"/>
              <a:t> από Φοίνικες εμπόρους</a:t>
            </a:r>
          </a:p>
        </p:txBody>
      </p:sp>
      <p:sp>
        <p:nvSpPr>
          <p:cNvPr id="5" name="Ορθογώνιο 4"/>
          <p:cNvSpPr/>
          <p:nvPr/>
        </p:nvSpPr>
        <p:spPr>
          <a:xfrm>
            <a:off x="1259632" y="2708920"/>
            <a:ext cx="7182544" cy="1200329"/>
          </a:xfrm>
          <a:prstGeom prst="rect">
            <a:avLst/>
          </a:prstGeom>
        </p:spPr>
        <p:txBody>
          <a:bodyPr wrap="square">
            <a:spAutoFit/>
          </a:bodyPr>
          <a:lstStyle/>
          <a:p>
            <a:r>
              <a:rPr lang="el-GR" sz="2400" b="1" dirty="0"/>
              <a:t>Το Παλέρμο παρέμεινε φοινικική πόλη μέχρι τον Α΄ Καρχηδονικό Πόλεμο (264 π.Χ.-241 </a:t>
            </a:r>
            <a:r>
              <a:rPr lang="el-GR" sz="2400" b="1" dirty="0" err="1"/>
              <a:t>π.Χ.</a:t>
            </a:r>
            <a:r>
              <a:rPr lang="el-GR" sz="2400" b="1" dirty="0"/>
              <a:t>, όταν η Σικελία πέρασε στον έλεγχο της Ρώμης.</a:t>
            </a:r>
          </a:p>
        </p:txBody>
      </p:sp>
      <p:sp>
        <p:nvSpPr>
          <p:cNvPr id="6" name="Ορθογώνιο 5"/>
          <p:cNvSpPr/>
          <p:nvPr/>
        </p:nvSpPr>
        <p:spPr>
          <a:xfrm>
            <a:off x="1259631" y="3985093"/>
            <a:ext cx="6245041" cy="2308324"/>
          </a:xfrm>
          <a:prstGeom prst="rect">
            <a:avLst/>
          </a:prstGeom>
        </p:spPr>
        <p:txBody>
          <a:bodyPr wrap="square">
            <a:spAutoFit/>
          </a:bodyPr>
          <a:lstStyle/>
          <a:p>
            <a:r>
              <a:rPr lang="el-GR" sz="2400" b="1" dirty="0"/>
              <a:t>Η Σικελία έγινε το 1947 αυτόνομη περιοχή με εκτεταμένη αυτοκυβέρνηση. Αλλά η όποια πρόοδος ματαιώθηκε από την ανερχόμενη δύναμη της Μαφίας, η οποία ακόμη σήμερα είναι δραματικό χαρακτηριστικό της πόλης, όπως και όλης της Νότιας Ιταλίας.</a:t>
            </a:r>
          </a:p>
        </p:txBody>
      </p:sp>
    </p:spTree>
    <p:extLst>
      <p:ext uri="{BB962C8B-B14F-4D97-AF65-F5344CB8AC3E}">
        <p14:creationId xmlns:p14="http://schemas.microsoft.com/office/powerpoint/2010/main" xmlns="" val="3114136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extBox 3"/>
          <p:cNvSpPr txBox="1"/>
          <p:nvPr/>
        </p:nvSpPr>
        <p:spPr>
          <a:xfrm>
            <a:off x="1475656" y="692696"/>
            <a:ext cx="6840760" cy="2677656"/>
          </a:xfrm>
          <a:prstGeom prst="rect">
            <a:avLst/>
          </a:prstGeom>
          <a:noFill/>
        </p:spPr>
        <p:txBody>
          <a:bodyPr wrap="square" rtlCol="0">
            <a:spAutoFit/>
          </a:bodyPr>
          <a:lstStyle/>
          <a:p>
            <a:r>
              <a:rPr lang="el-GR" sz="2400" b="1" dirty="0" smtClean="0">
                <a:effectLst>
                  <a:outerShdw blurRad="38100" dist="38100" dir="2700000" algn="tl">
                    <a:srgbClr val="000000">
                      <a:alpha val="43137"/>
                    </a:srgbClr>
                  </a:outerShdw>
                </a:effectLst>
              </a:rPr>
              <a:t>Μετά από δίωρη διαδρομή με λεωφορείο φτάσαμε στο Παλέρμο και κινήσαμε κατευθείαν για να επισκεφτούμε το Καθεδρικό του Παλέρμο.</a:t>
            </a:r>
          </a:p>
          <a:p>
            <a:r>
              <a:rPr lang="el-GR" sz="2400" b="1" dirty="0" smtClean="0">
                <a:effectLst>
                  <a:outerShdw blurRad="38100" dist="38100" dir="2700000" algn="tl">
                    <a:srgbClr val="000000">
                      <a:alpha val="43137"/>
                    </a:srgbClr>
                  </a:outerShdw>
                </a:effectLst>
              </a:rPr>
              <a:t>Κατά την περιπλάνηση μας προς τον καθεδρικό συναντήσαμε την πλατειά </a:t>
            </a:r>
            <a:r>
              <a:rPr lang="en-US" sz="2400" b="1" dirty="0" smtClean="0">
                <a:effectLst>
                  <a:outerShdw blurRad="38100" dist="38100" dir="2700000" algn="tl">
                    <a:srgbClr val="000000">
                      <a:alpha val="43137"/>
                    </a:srgbClr>
                  </a:outerShdw>
                </a:effectLst>
              </a:rPr>
              <a:t>Quattro </a:t>
            </a:r>
            <a:r>
              <a:rPr lang="en-US" sz="2400" b="1" dirty="0" err="1" smtClean="0">
                <a:effectLst>
                  <a:outerShdw blurRad="38100" dist="38100" dir="2700000" algn="tl">
                    <a:srgbClr val="000000">
                      <a:alpha val="43137"/>
                    </a:srgbClr>
                  </a:outerShdw>
                </a:effectLst>
              </a:rPr>
              <a:t>Canti</a:t>
            </a:r>
            <a:r>
              <a:rPr lang="en-US" sz="2400" b="1" dirty="0" smtClean="0">
                <a:effectLst>
                  <a:outerShdw blurRad="38100" dist="38100" dir="2700000" algn="tl">
                    <a:srgbClr val="000000">
                      <a:alpha val="43137"/>
                    </a:srgbClr>
                  </a:outerShdw>
                </a:effectLst>
              </a:rPr>
              <a:t> </a:t>
            </a:r>
            <a:r>
              <a:rPr lang="el-GR" sz="2400" b="1" dirty="0" smtClean="0">
                <a:effectLst>
                  <a:outerShdw blurRad="38100" dist="38100" dir="2700000" algn="tl">
                    <a:srgbClr val="000000">
                      <a:alpha val="43137"/>
                    </a:srgbClr>
                  </a:outerShdw>
                </a:effectLst>
              </a:rPr>
              <a:t>η όποια περιείχε τέσσερα σιντριβάνια όπου το καθένα συμβόλιζε μια από τις τέσσερις εποχές.</a:t>
            </a:r>
            <a:endParaRPr lang="el-GR" sz="24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63" t="3174" r="19266" b="-3174"/>
          <a:stretch/>
        </p:blipFill>
        <p:spPr bwMode="auto">
          <a:xfrm>
            <a:off x="0" y="4096683"/>
            <a:ext cx="9144000" cy="27887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127047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8000">
              <a:srgbClr val="DDEBCF"/>
            </a:gs>
            <a:gs pos="79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193901" y="258060"/>
            <a:ext cx="8424936" cy="2308324"/>
          </a:xfrm>
          <a:prstGeom prst="rect">
            <a:avLst/>
          </a:prstGeom>
          <a:noFill/>
        </p:spPr>
        <p:txBody>
          <a:bodyPr wrap="square" rtlCol="0">
            <a:spAutoFit/>
          </a:bodyPr>
          <a:lstStyle/>
          <a:p>
            <a:r>
              <a:rPr lang="el-GR" sz="2400" b="1" dirty="0" smtClean="0">
                <a:solidFill>
                  <a:schemeClr val="bg1"/>
                </a:solidFill>
              </a:rPr>
              <a:t>Από τα πιο πολυσύχναστα αξιοθέατα είναι ο καθεδρικός του Παλέρμο.  Ο καθεδρικός κτίστηκε το 1185  και είναι αφιερωμένος στην Ανάληψη της Παρθένου Μαρίας. Μέσω μιας σκάλας μπορούσε να ανεβεί κανείς και να δει την θέα από την « οροφή » του Καθεδρικού αν και δυστυχώς εμείς δεν είχαμε την ευκαιρία.</a:t>
            </a:r>
            <a:endParaRPr lang="el-GR" sz="2400" b="1" dirty="0">
              <a:solidFill>
                <a:schemeClr val="bg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2636912"/>
            <a:ext cx="3024336" cy="40324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2636912"/>
            <a:ext cx="3096344" cy="41284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7106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260648"/>
            <a:ext cx="4615916" cy="6370975"/>
          </a:xfrm>
          <a:prstGeom prst="rect">
            <a:avLst/>
          </a:prstGeom>
          <a:noFill/>
        </p:spPr>
        <p:txBody>
          <a:bodyPr wrap="square" rtlCol="0">
            <a:spAutoFit/>
          </a:bodyPr>
          <a:lstStyle/>
          <a:p>
            <a:r>
              <a:rPr lang="el-GR" sz="2400" dirty="0" smtClean="0"/>
              <a:t>Στη συνέχεια επισκεφτήκαμε το Νορμανδικό Παλάτι που ήταν το βασιλικό ανάκτορο της Σικελίας. Το κτήριο στέκεται στο υψηλότερο σημείο του παλαιού κέντρου της πόλης, λίγο πιο επάνω από τις πρώτες εγκαταστάσεις των Καρχηδονίων, των οποίων υπολείμματα υπάρχουν στη βάση του. Το ανάκτορο περιέχει το ο κτήριο στέκεται στο υψηλότερο σημείο του παλαιού κέντρου της πόλης, λίγο πιο επάνω από τις πρώτες εγκαταστάσεις των Καρχηδονίων, των οποίων υπολείμματα υπάρχουν στη βάση του. </a:t>
            </a:r>
            <a:endParaRPr lang="el-GR" sz="2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30241" y="1954003"/>
            <a:ext cx="3979019" cy="2984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022849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1295636" y="692696"/>
            <a:ext cx="6552728" cy="1815882"/>
          </a:xfrm>
          <a:prstGeom prst="rect">
            <a:avLst/>
          </a:prstGeom>
          <a:noFill/>
        </p:spPr>
        <p:txBody>
          <a:bodyPr wrap="square" rtlCol="0">
            <a:spAutoFit/>
          </a:bodyPr>
          <a:lstStyle/>
          <a:p>
            <a:r>
              <a:rPr lang="el-GR" sz="2800" b="1" dirty="0" smtClean="0">
                <a:solidFill>
                  <a:schemeClr val="bg1"/>
                </a:solidFill>
              </a:rPr>
              <a:t>Παράλληλα μπορέσαμε να δούμε το εσωτερικό του παλατιού και το πώς ζούσαν οι βασιλείς σε αυτό το υπερμέγεθες παλάτι.</a:t>
            </a:r>
            <a:endParaRPr lang="el-GR" sz="2800" b="1" dirty="0">
              <a:solidFill>
                <a:schemeClr val="bg1"/>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140968"/>
            <a:ext cx="9144000" cy="37505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15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alpha val="85000"/>
          </a:srgbClr>
        </a:solidFill>
        <a:effectLst/>
      </p:bgPr>
    </p:bg>
    <p:spTree>
      <p:nvGrpSpPr>
        <p:cNvPr id="1" name=""/>
        <p:cNvGrpSpPr/>
        <p:nvPr/>
      </p:nvGrpSpPr>
      <p:grpSpPr>
        <a:xfrm>
          <a:off x="0" y="0"/>
          <a:ext cx="0" cy="0"/>
          <a:chOff x="0" y="0"/>
          <a:chExt cx="0" cy="0"/>
        </a:xfrm>
      </p:grpSpPr>
      <p:sp>
        <p:nvSpPr>
          <p:cNvPr id="4" name="Ορθογώνιο 3"/>
          <p:cNvSpPr/>
          <p:nvPr/>
        </p:nvSpPr>
        <p:spPr>
          <a:xfrm>
            <a:off x="2201144" y="4306163"/>
            <a:ext cx="2808312" cy="1754326"/>
          </a:xfrm>
          <a:prstGeom prst="rect">
            <a:avLst/>
          </a:prstGeom>
          <a:solidFill>
            <a:schemeClr val="tx1"/>
          </a:solidFill>
        </p:spPr>
        <p:txBody>
          <a:bodyPr wrap="square">
            <a:spAutoFit/>
          </a:bodyPr>
          <a:lstStyle/>
          <a:p>
            <a:r>
              <a:rPr lang="el-GR" b="1" dirty="0">
                <a:ln>
                  <a:solidFill>
                    <a:schemeClr val="bg1"/>
                  </a:solidFill>
                </a:ln>
                <a:solidFill>
                  <a:schemeClr val="bg1"/>
                </a:solidFill>
              </a:rPr>
              <a:t>Το Παλατινό Παρεκκλήσιο, ιταλ. </a:t>
            </a:r>
            <a:r>
              <a:rPr lang="el-GR" b="1" dirty="0" err="1">
                <a:ln>
                  <a:solidFill>
                    <a:schemeClr val="bg1"/>
                  </a:solidFill>
                </a:ln>
                <a:solidFill>
                  <a:schemeClr val="bg1"/>
                </a:solidFill>
              </a:rPr>
              <a:t>Cappella</a:t>
            </a:r>
            <a:r>
              <a:rPr lang="el-GR" b="1" dirty="0">
                <a:ln>
                  <a:solidFill>
                    <a:schemeClr val="bg1"/>
                  </a:solidFill>
                </a:ln>
                <a:solidFill>
                  <a:schemeClr val="bg1"/>
                </a:solidFill>
              </a:rPr>
              <a:t> </a:t>
            </a:r>
            <a:r>
              <a:rPr lang="el-GR" b="1" dirty="0" err="1">
                <a:ln>
                  <a:solidFill>
                    <a:schemeClr val="bg1"/>
                  </a:solidFill>
                </a:ln>
                <a:solidFill>
                  <a:schemeClr val="bg1"/>
                </a:solidFill>
              </a:rPr>
              <a:t>Palatina</a:t>
            </a:r>
            <a:r>
              <a:rPr lang="el-GR" b="1" dirty="0">
                <a:ln>
                  <a:solidFill>
                    <a:schemeClr val="bg1"/>
                  </a:solidFill>
                </a:ln>
                <a:solidFill>
                  <a:schemeClr val="bg1"/>
                </a:solidFill>
              </a:rPr>
              <a:t>, είναι το βασιλικό παρεκκλήσιο των Νορμανδών βασιλέων της </a:t>
            </a:r>
            <a:r>
              <a:rPr lang="el-GR" b="1" dirty="0" smtClean="0">
                <a:ln>
                  <a:solidFill>
                    <a:schemeClr val="bg1"/>
                  </a:solidFill>
                </a:ln>
                <a:solidFill>
                  <a:schemeClr val="bg1"/>
                </a:solidFill>
              </a:rPr>
              <a:t>Σικελίας.</a:t>
            </a:r>
            <a:endParaRPr lang="el-GR" b="1" dirty="0">
              <a:ln>
                <a:solidFill>
                  <a:schemeClr val="bg1"/>
                </a:solidFill>
              </a:ln>
              <a:solidFill>
                <a:schemeClr val="bg1"/>
              </a:solidFill>
            </a:endParaRPr>
          </a:p>
        </p:txBody>
      </p:sp>
      <p:sp>
        <p:nvSpPr>
          <p:cNvPr id="5" name="Ορθογώνιο 4"/>
          <p:cNvSpPr/>
          <p:nvPr/>
        </p:nvSpPr>
        <p:spPr>
          <a:xfrm>
            <a:off x="467544" y="880980"/>
            <a:ext cx="4572000" cy="1938992"/>
          </a:xfrm>
          <a:prstGeom prst="rect">
            <a:avLst/>
          </a:prstGeom>
        </p:spPr>
        <p:txBody>
          <a:bodyPr>
            <a:spAutoFit/>
          </a:bodyPr>
          <a:lstStyle/>
          <a:p>
            <a:r>
              <a:rPr lang="el-GR" sz="2400" b="1" i="1" dirty="0" smtClean="0">
                <a:effectLst>
                  <a:outerShdw blurRad="38100" dist="38100" dir="2700000" algn="tl">
                    <a:srgbClr val="000000">
                      <a:alpha val="43137"/>
                    </a:srgbClr>
                  </a:outerShdw>
                </a:effectLst>
              </a:rPr>
              <a:t>Μέσα στο παλάτι επισκεφτήκαμε το  παρεκκλήσι του και πραγματικά μαγευτήκαμε από το πόσο αριστοτεχνικά και περίτεχνα ήταν διακοσμημένο.</a:t>
            </a:r>
            <a:endParaRPr lang="el-GR" sz="2400" b="1" i="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9544" y="918204"/>
            <a:ext cx="3834426" cy="51125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44187341"/>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TotalTime>
  <Words>323</Words>
  <Application>Microsoft Office PowerPoint</Application>
  <PresentationFormat>Προβολή στην οθόνη (4:3)</PresentationFormat>
  <Paragraphs>13</Paragraphs>
  <Slides>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7</vt:i4>
      </vt:variant>
    </vt:vector>
  </HeadingPairs>
  <TitlesOfParts>
    <vt:vector size="8" baseType="lpstr">
      <vt:lpstr>Θέμα του Office</vt:lpstr>
      <vt:lpstr>Διαφάνεια 1</vt:lpstr>
      <vt:lpstr>Μερικές πληροφορίες για το Παλέρμο</vt:lpstr>
      <vt:lpstr>Διαφάνεια 3</vt:lpstr>
      <vt:lpstr>Διαφάνεια 4</vt:lpstr>
      <vt:lpstr>Διαφάνεια 5</vt:lpstr>
      <vt:lpstr>Διαφάνεια 6</vt:lpstr>
      <vt:lpstr>Διαφάνεια 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santonof</dc:creator>
  <cp:lastModifiedBy>5o</cp:lastModifiedBy>
  <cp:revision>15</cp:revision>
  <dcterms:created xsi:type="dcterms:W3CDTF">2019-04-14T21:05:22Z</dcterms:created>
  <dcterms:modified xsi:type="dcterms:W3CDTF">2019-04-17T08:31:16Z</dcterms:modified>
</cp:coreProperties>
</file>