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50"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bg-BG"/>
              <a:t>Редакт. стил загл. образец</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10/1/2020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341D2AC3-6A0B-4169-B1EA-E3AE8B351BDD}"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D4B9363-8B87-41B7-9F8E-64519CBB8F34}"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bg-BG"/>
              <a:t>Редакт. стил загл. образец</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EAEF5746-5284-4951-9F37-7AE924EDBCB7}"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02398B29-7265-4A65-A2A4-6703C057B7C1}"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bg-BG"/>
              <a:t>Редакт. стил загл. образец</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28FBA082-94DF-4C4B-A041-6624924AB0A8}"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и с картин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bg-BG"/>
              <a:t>Редакт. стил загл. образец</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B27686C4-3AB5-4E0C-86CA-FB108C350AA9}"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bg-BG"/>
              <a:t>Редакт. стил загл. образец</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bg-BG"/>
              <a:t>Редакт. стил загл. образец</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bg-BG"/>
              <a:t>Редакт. стил загл. образец</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0F7F47CF-67C9-420C-80A5-E2069FF0C2DF}"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bg-BG"/>
              <a:t>Редакт. стил загл. образец</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2" name="Content Placeholder 3"/>
          <p:cNvSpPr>
            <a:spLocks noGrp="1"/>
          </p:cNvSpPr>
          <p:nvPr>
            <p:ph sz="quarter" idx="13"/>
          </p:nvPr>
        </p:nvSpPr>
        <p:spPr>
          <a:xfrm>
            <a:off x="685802" y="2861733"/>
            <a:ext cx="5088712" cy="2512852"/>
          </a:xfrm>
        </p:spPr>
        <p:txBody>
          <a:bodyPr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3" name="Content Placeholder 5"/>
          <p:cNvSpPr>
            <a:spLocks noGrp="1"/>
          </p:cNvSpPr>
          <p:nvPr>
            <p:ph sz="quarter" idx="14"/>
          </p:nvPr>
        </p:nvSpPr>
        <p:spPr>
          <a:xfrm>
            <a:off x="5993969" y="2861733"/>
            <a:ext cx="5088713" cy="2512852"/>
          </a:xfrm>
        </p:spPr>
        <p:txBody>
          <a:bodyPr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bg-BG"/>
              <a:t>Редакт. стил загл. образец</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0C3BFE2-83B7-4B0A-B9D3-AB28331082B3}"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12EF78E3-FDA3-4D28-AAA2-0B81F349A39D}"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10/1/2020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04DE534E-EF81-A745-9641-059B46562268}"/>
              </a:ext>
            </a:extLst>
          </p:cNvPr>
          <p:cNvSpPr>
            <a:spLocks noGrp="1"/>
          </p:cNvSpPr>
          <p:nvPr>
            <p:ph type="ctrTitle"/>
          </p:nvPr>
        </p:nvSpPr>
        <p:spPr/>
        <p:txBody>
          <a:bodyPr/>
          <a:lstStyle/>
          <a:p>
            <a:r>
              <a:rPr lang="bg-BG" dirty="0"/>
              <a:t>UNITED IN EUROPE VS COVID-19</a:t>
            </a:r>
          </a:p>
        </p:txBody>
      </p:sp>
      <p:sp>
        <p:nvSpPr>
          <p:cNvPr id="3" name="Подзаглавие 2">
            <a:extLst>
              <a:ext uri="{FF2B5EF4-FFF2-40B4-BE49-F238E27FC236}">
                <a16:creationId xmlns:a16="http://schemas.microsoft.com/office/drawing/2014/main" xmlns="" id="{B80F388E-3DC9-F44F-B8F5-F7F03B4F16B9}"/>
              </a:ext>
            </a:extLst>
          </p:cNvPr>
          <p:cNvSpPr>
            <a:spLocks noGrp="1"/>
          </p:cNvSpPr>
          <p:nvPr>
            <p:ph type="subTitle" idx="1"/>
          </p:nvPr>
        </p:nvSpPr>
        <p:spPr/>
        <p:txBody>
          <a:bodyPr/>
          <a:lstStyle/>
          <a:p>
            <a:pPr algn="l"/>
            <a:r>
              <a:rPr lang="en-US" dirty="0" smtClean="0"/>
              <a:t>                                   </a:t>
            </a:r>
            <a:r>
              <a:rPr lang="bg-BG" dirty="0" smtClean="0"/>
              <a:t> </a:t>
            </a:r>
            <a:r>
              <a:rPr lang="bg-BG" sz="2400" dirty="0">
                <a:solidFill>
                  <a:schemeClr val="tx1"/>
                </a:solidFill>
              </a:rPr>
              <a:t>hristiyan </a:t>
            </a:r>
            <a:r>
              <a:rPr lang="en-US" sz="2400" dirty="0" smtClean="0">
                <a:solidFill>
                  <a:schemeClr val="tx1"/>
                </a:solidFill>
              </a:rPr>
              <a:t>  </a:t>
            </a:r>
            <a:r>
              <a:rPr lang="bg-BG" sz="2400" dirty="0" smtClean="0">
                <a:solidFill>
                  <a:schemeClr val="tx1"/>
                </a:solidFill>
              </a:rPr>
              <a:t>hristo</a:t>
            </a:r>
            <a:r>
              <a:rPr lang="en-US" sz="2400" dirty="0" smtClean="0">
                <a:solidFill>
                  <a:schemeClr val="tx1"/>
                </a:solidFill>
              </a:rPr>
              <a:t>V – 9-th   grade</a:t>
            </a:r>
          </a:p>
          <a:p>
            <a:pPr algn="l"/>
            <a:r>
              <a:rPr lang="en-US" sz="2400" dirty="0" smtClean="0">
                <a:solidFill>
                  <a:schemeClr val="tx1"/>
                </a:solidFill>
              </a:rPr>
              <a:t>                                         Foreign  Language  school – Pleven, Bulgaria</a:t>
            </a:r>
            <a:endParaRPr lang="bg-BG" sz="2400" dirty="0">
              <a:solidFill>
                <a:schemeClr val="tx1"/>
              </a:solidFill>
            </a:endParaRPr>
          </a:p>
        </p:txBody>
      </p:sp>
      <p:pic>
        <p:nvPicPr>
          <p:cNvPr id="4" name="Picture 3" descr="H:\Християн 9.е\IMG_20190926_101455_BURST1.jpg"/>
          <p:cNvPicPr/>
          <p:nvPr/>
        </p:nvPicPr>
        <p:blipFill>
          <a:blip r:embed="rId2"/>
          <a:srcRect/>
          <a:stretch>
            <a:fillRect/>
          </a:stretch>
        </p:blipFill>
        <p:spPr bwMode="auto">
          <a:xfrm rot="21286056">
            <a:off x="1213057" y="2577670"/>
            <a:ext cx="1609327" cy="1993792"/>
          </a:xfrm>
          <a:prstGeom prst="rect">
            <a:avLst/>
          </a:prstGeom>
          <a:noFill/>
          <a:ln w="9525">
            <a:noFill/>
            <a:miter lim="800000"/>
            <a:headEnd/>
            <a:tailEnd/>
          </a:ln>
        </p:spPr>
      </p:pic>
      <p:pic>
        <p:nvPicPr>
          <p:cNvPr id="5" name="Картина 4"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9081">
            <a:off x="5342983" y="4641922"/>
            <a:ext cx="5760720" cy="1042235"/>
          </a:xfrm>
          <a:prstGeom prst="rect">
            <a:avLst/>
          </a:prstGeom>
          <a:noFill/>
          <a:ln>
            <a:noFill/>
          </a:ln>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rot="21387034">
            <a:off x="607027" y="4965046"/>
            <a:ext cx="1776096" cy="1154670"/>
          </a:xfrm>
          <a:prstGeom prst="rect">
            <a:avLst/>
          </a:prstGeom>
          <a:noFill/>
        </p:spPr>
      </p:pic>
    </p:spTree>
    <p:extLst>
      <p:ext uri="{BB962C8B-B14F-4D97-AF65-F5344CB8AC3E}">
        <p14:creationId xmlns:p14="http://schemas.microsoft.com/office/powerpoint/2010/main" val="6633918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04006331-1236-4143-8DBE-3AF8DD41C105}"/>
              </a:ext>
            </a:extLst>
          </p:cNvPr>
          <p:cNvSpPr>
            <a:spLocks noGrp="1"/>
          </p:cNvSpPr>
          <p:nvPr>
            <p:ph type="title"/>
          </p:nvPr>
        </p:nvSpPr>
        <p:spPr/>
        <p:txBody>
          <a:bodyPr/>
          <a:lstStyle/>
          <a:p>
            <a:r>
              <a:rPr lang="bg-BG"/>
              <a:t>Measures taken</a:t>
            </a:r>
          </a:p>
        </p:txBody>
      </p:sp>
      <p:pic>
        <p:nvPicPr>
          <p:cNvPr id="4" name="Картина 4">
            <a:extLst>
              <a:ext uri="{FF2B5EF4-FFF2-40B4-BE49-F238E27FC236}">
                <a16:creationId xmlns:a16="http://schemas.microsoft.com/office/drawing/2014/main" xmlns="" id="{B53F453D-5B75-254A-A0B6-D7E7DC09B895}"/>
              </a:ext>
            </a:extLst>
          </p:cNvPr>
          <p:cNvPicPr>
            <a:picLocks noChangeAspect="1"/>
          </p:cNvPicPr>
          <p:nvPr/>
        </p:nvPicPr>
        <p:blipFill>
          <a:blip r:embed="rId2"/>
          <a:stretch>
            <a:fillRect/>
          </a:stretch>
        </p:blipFill>
        <p:spPr>
          <a:xfrm>
            <a:off x="685801" y="2090194"/>
            <a:ext cx="5524719" cy="31062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Картина 6">
            <a:extLst>
              <a:ext uri="{FF2B5EF4-FFF2-40B4-BE49-F238E27FC236}">
                <a16:creationId xmlns:a16="http://schemas.microsoft.com/office/drawing/2014/main" xmlns="" id="{0A9FB5CE-8B18-EE48-A2DF-EAA843C51AB7}"/>
              </a:ext>
            </a:extLst>
          </p:cNvPr>
          <p:cNvPicPr>
            <a:picLocks noChangeAspect="1"/>
          </p:cNvPicPr>
          <p:nvPr/>
        </p:nvPicPr>
        <p:blipFill>
          <a:blip r:embed="rId3"/>
          <a:stretch>
            <a:fillRect/>
          </a:stretch>
        </p:blipFill>
        <p:spPr>
          <a:xfrm>
            <a:off x="6674741" y="540568"/>
            <a:ext cx="3205894" cy="37479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Текстово поле 7">
            <a:extLst>
              <a:ext uri="{FF2B5EF4-FFF2-40B4-BE49-F238E27FC236}">
                <a16:creationId xmlns:a16="http://schemas.microsoft.com/office/drawing/2014/main" xmlns="" id="{FA58C706-3D1F-054E-A2FF-A7610F9F6941}"/>
              </a:ext>
            </a:extLst>
          </p:cNvPr>
          <p:cNvSpPr txBox="1"/>
          <p:nvPr/>
        </p:nvSpPr>
        <p:spPr>
          <a:xfrm>
            <a:off x="5884242" y="4590542"/>
            <a:ext cx="5942727" cy="92333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l"/>
            <a:r>
              <a:rPr lang="bg-BG" b="1" i="1">
                <a:solidFill>
                  <a:schemeClr val="tx1"/>
                </a:solidFill>
                <a:latin typeface="Century Schoolbook" panose="02040604050505020304" pitchFamily="18" charset="0"/>
                <a:ea typeface="Abadi Extra Light" pitchFamily="2" charset="0"/>
              </a:rPr>
              <a:t>The European Commission coordinates common European measures in response to the COVID-19 pandemic. </a:t>
            </a:r>
          </a:p>
        </p:txBody>
      </p:sp>
    </p:spTree>
    <p:extLst>
      <p:ext uri="{BB962C8B-B14F-4D97-AF65-F5344CB8AC3E}">
        <p14:creationId xmlns:p14="http://schemas.microsoft.com/office/powerpoint/2010/main" val="370200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4">
            <a:extLst>
              <a:ext uri="{FF2B5EF4-FFF2-40B4-BE49-F238E27FC236}">
                <a16:creationId xmlns:a16="http://schemas.microsoft.com/office/drawing/2014/main" xmlns="" id="{6C3AA2BD-C2BF-CD47-A6B9-79D829C47074}"/>
              </a:ext>
            </a:extLst>
          </p:cNvPr>
          <p:cNvPicPr>
            <a:picLocks noChangeAspect="1"/>
          </p:cNvPicPr>
          <p:nvPr/>
        </p:nvPicPr>
        <p:blipFill>
          <a:blip r:embed="rId2"/>
          <a:stretch>
            <a:fillRect/>
          </a:stretch>
        </p:blipFill>
        <p:spPr>
          <a:xfrm>
            <a:off x="5648575" y="1837765"/>
            <a:ext cx="5530209" cy="3110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Заглавие 5">
            <a:extLst>
              <a:ext uri="{FF2B5EF4-FFF2-40B4-BE49-F238E27FC236}">
                <a16:creationId xmlns:a16="http://schemas.microsoft.com/office/drawing/2014/main" xmlns="" id="{DD1D3C0A-2CB3-BF40-B741-AF7E5F075DCB}"/>
              </a:ext>
            </a:extLst>
          </p:cNvPr>
          <p:cNvSpPr>
            <a:spLocks noGrp="1"/>
          </p:cNvSpPr>
          <p:nvPr>
            <p:ph type="title"/>
          </p:nvPr>
        </p:nvSpPr>
        <p:spPr/>
        <p:txBody>
          <a:bodyPr/>
          <a:lstStyle/>
          <a:p>
            <a:r>
              <a:rPr lang="bg-BG"/>
              <a:t>Delay in the spread of the virus</a:t>
            </a:r>
          </a:p>
        </p:txBody>
      </p:sp>
      <p:sp>
        <p:nvSpPr>
          <p:cNvPr id="9" name="Текстово поле 8">
            <a:extLst>
              <a:ext uri="{FF2B5EF4-FFF2-40B4-BE49-F238E27FC236}">
                <a16:creationId xmlns:a16="http://schemas.microsoft.com/office/drawing/2014/main" xmlns="" id="{B34DAA97-83B6-674E-9CCA-091E5FBCCE73}"/>
              </a:ext>
            </a:extLst>
          </p:cNvPr>
          <p:cNvSpPr txBox="1"/>
          <p:nvPr/>
        </p:nvSpPr>
        <p:spPr>
          <a:xfrm>
            <a:off x="445549" y="2090172"/>
            <a:ext cx="4769007" cy="2677656"/>
          </a:xfrm>
          <a:prstGeom prst="rect">
            <a:avLst/>
          </a:prstGeom>
          <a:noFill/>
        </p:spPr>
        <p:txBody>
          <a:bodyPr wrap="square" rtlCol="0">
            <a:spAutoFit/>
          </a:bodyPr>
          <a:lstStyle/>
          <a:p>
            <a:pPr algn="l"/>
            <a:r>
              <a:rPr lang="bg-BG" sz="2800">
                <a:latin typeface="Century Schoolbook" panose="02000000000000000000" pitchFamily="2" charset="0"/>
                <a:ea typeface="Century Schoolbook" panose="02000000000000000000" pitchFamily="2" charset="0"/>
              </a:rPr>
              <a:t>To help reduce the spread of the virus in Europe and beyond, the European Union has closed its external borders for non-essential travel.</a:t>
            </a:r>
          </a:p>
        </p:txBody>
      </p:sp>
    </p:spTree>
    <p:extLst>
      <p:ext uri="{BB962C8B-B14F-4D97-AF65-F5344CB8AC3E}">
        <p14:creationId xmlns:p14="http://schemas.microsoft.com/office/powerpoint/2010/main" val="2045385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E631D0E3-5378-BB47-8F76-3D1922FF61C8}"/>
              </a:ext>
            </a:extLst>
          </p:cNvPr>
          <p:cNvSpPr>
            <a:spLocks noGrp="1"/>
          </p:cNvSpPr>
          <p:nvPr>
            <p:ph type="title"/>
          </p:nvPr>
        </p:nvSpPr>
        <p:spPr/>
        <p:txBody>
          <a:bodyPr/>
          <a:lstStyle/>
          <a:p>
            <a:r>
              <a:rPr lang="bg-BG"/>
              <a:t>Provision of medical equipment</a:t>
            </a:r>
          </a:p>
        </p:txBody>
      </p:sp>
      <p:sp>
        <p:nvSpPr>
          <p:cNvPr id="3" name="Контейнер за съдържание 2">
            <a:extLst>
              <a:ext uri="{FF2B5EF4-FFF2-40B4-BE49-F238E27FC236}">
                <a16:creationId xmlns:a16="http://schemas.microsoft.com/office/drawing/2014/main" xmlns="" id="{472485E9-F21B-7E47-A7F5-D7B158A83E93}"/>
              </a:ext>
            </a:extLst>
          </p:cNvPr>
          <p:cNvSpPr>
            <a:spLocks noGrp="1"/>
          </p:cNvSpPr>
          <p:nvPr>
            <p:ph sz="quarter" idx="13"/>
          </p:nvPr>
        </p:nvSpPr>
        <p:spPr>
          <a:xfrm>
            <a:off x="555046" y="2280506"/>
            <a:ext cx="6401641" cy="2393283"/>
          </a:xfrm>
        </p:spPr>
        <p:txBody>
          <a:bodyPr/>
          <a:lstStyle/>
          <a:p>
            <a:pPr marL="0" indent="0">
              <a:buNone/>
            </a:pPr>
            <a:r>
              <a:rPr lang="bg-BG">
                <a:latin typeface="Century Schoolbook" panose="02040604050505020304" pitchFamily="18" charset="0"/>
              </a:rPr>
              <a:t>All EU countries will have quick access to the first stock of medical equipment under the RescEU program established under the Civil Protection Mechanism to provide the EU with crisis response equipment.</a:t>
            </a:r>
          </a:p>
        </p:txBody>
      </p:sp>
      <p:pic>
        <p:nvPicPr>
          <p:cNvPr id="4" name="Картина 4">
            <a:extLst>
              <a:ext uri="{FF2B5EF4-FFF2-40B4-BE49-F238E27FC236}">
                <a16:creationId xmlns:a16="http://schemas.microsoft.com/office/drawing/2014/main" xmlns="" id="{7DA96860-D08C-434C-A1F8-DB18BD7FCB46}"/>
              </a:ext>
            </a:extLst>
          </p:cNvPr>
          <p:cNvPicPr>
            <a:picLocks noChangeAspect="1"/>
          </p:cNvPicPr>
          <p:nvPr/>
        </p:nvPicPr>
        <p:blipFill>
          <a:blip r:embed="rId2"/>
          <a:stretch>
            <a:fillRect/>
          </a:stretch>
        </p:blipFill>
        <p:spPr>
          <a:xfrm>
            <a:off x="6956688" y="2030132"/>
            <a:ext cx="4181988" cy="2822964"/>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384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C2E4A333-831D-CD44-9B22-DF2F7B450FD2}"/>
              </a:ext>
            </a:extLst>
          </p:cNvPr>
          <p:cNvSpPr>
            <a:spLocks noGrp="1"/>
          </p:cNvSpPr>
          <p:nvPr>
            <p:ph type="title"/>
          </p:nvPr>
        </p:nvSpPr>
        <p:spPr/>
        <p:txBody>
          <a:bodyPr/>
          <a:lstStyle/>
          <a:p>
            <a:r>
              <a:rPr lang="bg-BG"/>
              <a:t>Accelerating economic recovery</a:t>
            </a:r>
          </a:p>
        </p:txBody>
      </p:sp>
      <p:pic>
        <p:nvPicPr>
          <p:cNvPr id="4" name="Картина 4">
            <a:extLst>
              <a:ext uri="{FF2B5EF4-FFF2-40B4-BE49-F238E27FC236}">
                <a16:creationId xmlns:a16="http://schemas.microsoft.com/office/drawing/2014/main" xmlns="" id="{2933838A-35A5-7540-8AD9-D02F5986E39B}"/>
              </a:ext>
            </a:extLst>
          </p:cNvPr>
          <p:cNvPicPr>
            <a:picLocks noChangeAspect="1"/>
          </p:cNvPicPr>
          <p:nvPr/>
        </p:nvPicPr>
        <p:blipFill>
          <a:blip r:embed="rId2"/>
          <a:stretch>
            <a:fillRect/>
          </a:stretch>
        </p:blipFill>
        <p:spPr>
          <a:xfrm>
            <a:off x="5884242" y="1921357"/>
            <a:ext cx="5582925" cy="3140395"/>
          </a:xfrm>
          <a:prstGeom prst="rect">
            <a:avLst/>
          </a:prstGeom>
          <a:ln>
            <a:noFill/>
          </a:ln>
          <a:effectLst>
            <a:softEdge rad="112500"/>
          </a:effectLst>
        </p:spPr>
      </p:pic>
      <p:sp>
        <p:nvSpPr>
          <p:cNvPr id="8" name="Текстово поле 7">
            <a:extLst>
              <a:ext uri="{FF2B5EF4-FFF2-40B4-BE49-F238E27FC236}">
                <a16:creationId xmlns:a16="http://schemas.microsoft.com/office/drawing/2014/main" xmlns="" id="{DD23426B-D7C5-B844-8BD6-FEB91A58A697}"/>
              </a:ext>
            </a:extLst>
          </p:cNvPr>
          <p:cNvSpPr txBox="1"/>
          <p:nvPr/>
        </p:nvSpPr>
        <p:spPr>
          <a:xfrm>
            <a:off x="234927" y="2214283"/>
            <a:ext cx="5861073"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bg-BG" sz="3200">
                <a:latin typeface="Century Schoolbook" panose="02040604050505020304" pitchFamily="18" charset="0"/>
              </a:rPr>
              <a:t>New proposal for a long-term EU budget for 2021-2027, including a package of measures to stimulate the economy.</a:t>
            </a:r>
          </a:p>
        </p:txBody>
      </p:sp>
    </p:spTree>
    <p:extLst>
      <p:ext uri="{BB962C8B-B14F-4D97-AF65-F5344CB8AC3E}">
        <p14:creationId xmlns:p14="http://schemas.microsoft.com/office/powerpoint/2010/main" val="84645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6">
            <a:extLst>
              <a:ext uri="{FF2B5EF4-FFF2-40B4-BE49-F238E27FC236}">
                <a16:creationId xmlns:a16="http://schemas.microsoft.com/office/drawing/2014/main" xmlns="" id="{84EC7F4B-8B0F-4F47-B651-400B50FF590D}"/>
              </a:ext>
            </a:extLst>
          </p:cNvPr>
          <p:cNvPicPr>
            <a:picLocks noChangeAspect="1"/>
          </p:cNvPicPr>
          <p:nvPr/>
        </p:nvPicPr>
        <p:blipFill>
          <a:blip r:embed="rId2"/>
          <a:stretch>
            <a:fillRect/>
          </a:stretch>
        </p:blipFill>
        <p:spPr>
          <a:xfrm>
            <a:off x="6578267" y="1506134"/>
            <a:ext cx="4799466" cy="2699699"/>
          </a:xfrm>
          <a:prstGeom prst="rect">
            <a:avLst/>
          </a:prstGeom>
          <a:ln>
            <a:noFill/>
          </a:ln>
          <a:effectLst>
            <a:softEdge rad="112500"/>
          </a:effectLst>
        </p:spPr>
      </p:pic>
      <p:sp>
        <p:nvSpPr>
          <p:cNvPr id="2" name="Заглавие 1">
            <a:extLst>
              <a:ext uri="{FF2B5EF4-FFF2-40B4-BE49-F238E27FC236}">
                <a16:creationId xmlns:a16="http://schemas.microsoft.com/office/drawing/2014/main" xmlns="" id="{54E81161-F2B6-4E4D-A056-C59160A321A9}"/>
              </a:ext>
            </a:extLst>
          </p:cNvPr>
          <p:cNvSpPr>
            <a:spLocks noGrp="1"/>
          </p:cNvSpPr>
          <p:nvPr>
            <p:ph type="title"/>
          </p:nvPr>
        </p:nvSpPr>
        <p:spPr/>
        <p:txBody>
          <a:bodyPr/>
          <a:lstStyle/>
          <a:p>
            <a:r>
              <a:rPr lang="bg-BG" dirty="0"/>
              <a:t>Support </a:t>
            </a:r>
            <a:r>
              <a:rPr lang="en-US" dirty="0" smtClean="0"/>
              <a:t> </a:t>
            </a:r>
            <a:r>
              <a:rPr lang="bg-BG" dirty="0" smtClean="0"/>
              <a:t>for</a:t>
            </a:r>
            <a:r>
              <a:rPr lang="en-US" dirty="0" smtClean="0"/>
              <a:t> </a:t>
            </a:r>
            <a:r>
              <a:rPr lang="bg-BG" dirty="0" smtClean="0"/>
              <a:t> the</a:t>
            </a:r>
            <a:r>
              <a:rPr lang="en-US" dirty="0" smtClean="0"/>
              <a:t> </a:t>
            </a:r>
            <a:r>
              <a:rPr lang="bg-BG" dirty="0" smtClean="0"/>
              <a:t> econom</a:t>
            </a:r>
            <a:r>
              <a:rPr lang="en-US" dirty="0" err="1" smtClean="0"/>
              <a:t>ics</a:t>
            </a:r>
            <a:endParaRPr lang="bg-BG" dirty="0"/>
          </a:p>
        </p:txBody>
      </p:sp>
      <p:sp>
        <p:nvSpPr>
          <p:cNvPr id="3" name="Контейнер за съдържание 2">
            <a:extLst>
              <a:ext uri="{FF2B5EF4-FFF2-40B4-BE49-F238E27FC236}">
                <a16:creationId xmlns:a16="http://schemas.microsoft.com/office/drawing/2014/main" xmlns="" id="{F07CE78A-8C73-D54F-B6A6-B47F37C67934}"/>
              </a:ext>
            </a:extLst>
          </p:cNvPr>
          <p:cNvSpPr>
            <a:spLocks noGrp="1"/>
          </p:cNvSpPr>
          <p:nvPr>
            <p:ph sz="quarter" idx="13"/>
          </p:nvPr>
        </p:nvSpPr>
        <p:spPr>
          <a:xfrm>
            <a:off x="847569" y="1773405"/>
            <a:ext cx="5248431" cy="3311189"/>
          </a:xfrm>
        </p:spPr>
        <p:txBody>
          <a:bodyPr/>
          <a:lstStyle/>
          <a:p>
            <a:pPr marL="0" indent="0">
              <a:buNone/>
            </a:pPr>
            <a:r>
              <a:rPr lang="bg-BG">
                <a:latin typeface="Century Schoolbook" panose="02040604050505020304" pitchFamily="18" charset="0"/>
              </a:rPr>
              <a:t>The European Central Bank has said it will buy € 750bn in crisis relief, in addition to another € 120bn quantitative easing program.</a:t>
            </a:r>
          </a:p>
        </p:txBody>
      </p:sp>
      <p:pic>
        <p:nvPicPr>
          <p:cNvPr id="4" name="Картина 4">
            <a:extLst>
              <a:ext uri="{FF2B5EF4-FFF2-40B4-BE49-F238E27FC236}">
                <a16:creationId xmlns:a16="http://schemas.microsoft.com/office/drawing/2014/main" xmlns="" id="{83DD5BD2-3F17-6D41-A055-9B6E54FD0E11}"/>
              </a:ext>
            </a:extLst>
          </p:cNvPr>
          <p:cNvPicPr>
            <a:picLocks noChangeAspect="1"/>
          </p:cNvPicPr>
          <p:nvPr/>
        </p:nvPicPr>
        <p:blipFill>
          <a:blip r:embed="rId3"/>
          <a:stretch>
            <a:fillRect/>
          </a:stretch>
        </p:blipFill>
        <p:spPr>
          <a:xfrm>
            <a:off x="6096000" y="3428999"/>
            <a:ext cx="3626673" cy="1922867"/>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29490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6">
            <a:extLst>
              <a:ext uri="{FF2B5EF4-FFF2-40B4-BE49-F238E27FC236}">
                <a16:creationId xmlns:a16="http://schemas.microsoft.com/office/drawing/2014/main" xmlns="" id="{BF2CC45E-84B2-4348-8141-6B30807CB7B4}"/>
              </a:ext>
            </a:extLst>
          </p:cNvPr>
          <p:cNvPicPr>
            <a:picLocks noChangeAspect="1"/>
          </p:cNvPicPr>
          <p:nvPr/>
        </p:nvPicPr>
        <p:blipFill>
          <a:blip r:embed="rId2"/>
          <a:stretch>
            <a:fillRect/>
          </a:stretch>
        </p:blipFill>
        <p:spPr>
          <a:xfrm>
            <a:off x="5822105" y="3654632"/>
            <a:ext cx="2538673" cy="2002914"/>
          </a:xfrm>
          <a:prstGeom prst="ellipse">
            <a:avLst/>
          </a:prstGeom>
          <a:ln>
            <a:noFill/>
          </a:ln>
          <a:effectLst>
            <a:softEdge rad="112500"/>
          </a:effectLst>
        </p:spPr>
      </p:pic>
      <p:sp>
        <p:nvSpPr>
          <p:cNvPr id="2" name="Заглавие 1">
            <a:extLst>
              <a:ext uri="{FF2B5EF4-FFF2-40B4-BE49-F238E27FC236}">
                <a16:creationId xmlns:a16="http://schemas.microsoft.com/office/drawing/2014/main" xmlns="" id="{A8180D04-AD2B-1248-8DD9-C3C22123DD5B}"/>
              </a:ext>
            </a:extLst>
          </p:cNvPr>
          <p:cNvSpPr>
            <a:spLocks noGrp="1"/>
          </p:cNvSpPr>
          <p:nvPr>
            <p:ph type="title"/>
          </p:nvPr>
        </p:nvSpPr>
        <p:spPr/>
        <p:txBody>
          <a:bodyPr/>
          <a:lstStyle/>
          <a:p>
            <a:r>
              <a:rPr lang="bg-BG"/>
              <a:t>European solidarity</a:t>
            </a:r>
          </a:p>
        </p:txBody>
      </p:sp>
      <p:sp>
        <p:nvSpPr>
          <p:cNvPr id="3" name="Контейнер за съдържание 2">
            <a:extLst>
              <a:ext uri="{FF2B5EF4-FFF2-40B4-BE49-F238E27FC236}">
                <a16:creationId xmlns:a16="http://schemas.microsoft.com/office/drawing/2014/main" xmlns="" id="{5F75D68A-DD8B-414A-BA8F-26CE3ED64495}"/>
              </a:ext>
            </a:extLst>
          </p:cNvPr>
          <p:cNvSpPr>
            <a:spLocks noGrp="1"/>
          </p:cNvSpPr>
          <p:nvPr>
            <p:ph sz="quarter" idx="13"/>
          </p:nvPr>
        </p:nvSpPr>
        <p:spPr>
          <a:xfrm>
            <a:off x="685801" y="2063397"/>
            <a:ext cx="6113338" cy="2956840"/>
          </a:xfrm>
        </p:spPr>
        <p:txBody>
          <a:bodyPr/>
          <a:lstStyle/>
          <a:p>
            <a:pPr marL="0" indent="0">
              <a:buNone/>
            </a:pPr>
            <a:r>
              <a:rPr lang="bg-BG">
                <a:latin typeface="Century Schoolbook" panose="02040604050505020304" pitchFamily="18" charset="0"/>
              </a:rPr>
              <a:t>The European Parliament has endorsed rules that allow Member States to request financial assistance from the EU Solidarity Fund for health crises.</a:t>
            </a:r>
          </a:p>
        </p:txBody>
      </p:sp>
      <p:pic>
        <p:nvPicPr>
          <p:cNvPr id="4" name="Картина 4">
            <a:extLst>
              <a:ext uri="{FF2B5EF4-FFF2-40B4-BE49-F238E27FC236}">
                <a16:creationId xmlns:a16="http://schemas.microsoft.com/office/drawing/2014/main" xmlns="" id="{2AA3BDC0-3C6D-5D45-BA89-B3DFBD6FC331}"/>
              </a:ext>
            </a:extLst>
          </p:cNvPr>
          <p:cNvPicPr>
            <a:picLocks noChangeAspect="1"/>
          </p:cNvPicPr>
          <p:nvPr/>
        </p:nvPicPr>
        <p:blipFill>
          <a:blip r:embed="rId3"/>
          <a:stretch>
            <a:fillRect/>
          </a:stretch>
        </p:blipFill>
        <p:spPr>
          <a:xfrm>
            <a:off x="7348685" y="727337"/>
            <a:ext cx="3890162" cy="27016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91220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B67C95EC-5AB0-B34C-8A0B-582E5011CC03}"/>
              </a:ext>
            </a:extLst>
          </p:cNvPr>
          <p:cNvSpPr>
            <a:spLocks noGrp="1"/>
          </p:cNvSpPr>
          <p:nvPr>
            <p:ph type="title"/>
          </p:nvPr>
        </p:nvSpPr>
        <p:spPr/>
        <p:txBody>
          <a:bodyPr/>
          <a:lstStyle/>
          <a:p>
            <a:r>
              <a:rPr lang="bg-BG" dirty="0"/>
              <a:t>Return </a:t>
            </a:r>
            <a:r>
              <a:rPr lang="en-US" dirty="0" smtClean="0"/>
              <a:t> </a:t>
            </a:r>
            <a:r>
              <a:rPr lang="bg-BG" dirty="0" smtClean="0"/>
              <a:t>of</a:t>
            </a:r>
            <a:r>
              <a:rPr lang="en-US" dirty="0" smtClean="0"/>
              <a:t> </a:t>
            </a:r>
            <a:r>
              <a:rPr lang="bg-BG" dirty="0" smtClean="0"/>
              <a:t> </a:t>
            </a:r>
            <a:r>
              <a:rPr lang="bg-BG" dirty="0"/>
              <a:t>people </a:t>
            </a:r>
            <a:r>
              <a:rPr lang="en-US" dirty="0" smtClean="0"/>
              <a:t> </a:t>
            </a:r>
            <a:r>
              <a:rPr lang="bg-BG" dirty="0" smtClean="0"/>
              <a:t>to </a:t>
            </a:r>
            <a:r>
              <a:rPr lang="en-US" dirty="0" smtClean="0"/>
              <a:t> </a:t>
            </a:r>
            <a:r>
              <a:rPr lang="bg-BG" dirty="0" smtClean="0"/>
              <a:t>the</a:t>
            </a:r>
            <a:r>
              <a:rPr lang="en-US" dirty="0" smtClean="0"/>
              <a:t> </a:t>
            </a:r>
            <a:r>
              <a:rPr lang="bg-BG" dirty="0" smtClean="0"/>
              <a:t> </a:t>
            </a:r>
            <a:r>
              <a:rPr lang="bg-BG" dirty="0"/>
              <a:t>EU</a:t>
            </a:r>
          </a:p>
        </p:txBody>
      </p:sp>
      <p:sp>
        <p:nvSpPr>
          <p:cNvPr id="3" name="Контейнер за съдържание 2">
            <a:extLst>
              <a:ext uri="{FF2B5EF4-FFF2-40B4-BE49-F238E27FC236}">
                <a16:creationId xmlns:a16="http://schemas.microsoft.com/office/drawing/2014/main" xmlns="" id="{F741FA45-D362-E442-81F8-80040C1DAC93}"/>
              </a:ext>
            </a:extLst>
          </p:cNvPr>
          <p:cNvSpPr>
            <a:spLocks noGrp="1"/>
          </p:cNvSpPr>
          <p:nvPr>
            <p:ph sz="quarter" idx="13"/>
          </p:nvPr>
        </p:nvSpPr>
        <p:spPr>
          <a:xfrm>
            <a:off x="685800" y="2063396"/>
            <a:ext cx="4275409" cy="2585485"/>
          </a:xfrm>
        </p:spPr>
        <p:txBody>
          <a:bodyPr>
            <a:normAutofit/>
          </a:bodyPr>
          <a:lstStyle/>
          <a:p>
            <a:pPr marL="0" indent="0">
              <a:buNone/>
            </a:pPr>
            <a:r>
              <a:rPr lang="bg-BG" sz="2400">
                <a:latin typeface="Century Schoolbook" panose="02040604050505020304" pitchFamily="18" charset="0"/>
              </a:rPr>
              <a:t>More than 20,000 Europeans have been returned to the EU</a:t>
            </a:r>
          </a:p>
        </p:txBody>
      </p:sp>
      <p:pic>
        <p:nvPicPr>
          <p:cNvPr id="4" name="Картина 4">
            <a:extLst>
              <a:ext uri="{FF2B5EF4-FFF2-40B4-BE49-F238E27FC236}">
                <a16:creationId xmlns:a16="http://schemas.microsoft.com/office/drawing/2014/main" xmlns="" id="{E9D94F45-EF9D-BE4A-9715-66F27408E1E2}"/>
              </a:ext>
            </a:extLst>
          </p:cNvPr>
          <p:cNvPicPr>
            <a:picLocks noChangeAspect="1"/>
          </p:cNvPicPr>
          <p:nvPr/>
        </p:nvPicPr>
        <p:blipFill>
          <a:blip r:embed="rId2"/>
          <a:stretch>
            <a:fillRect/>
          </a:stretch>
        </p:blipFill>
        <p:spPr>
          <a:xfrm>
            <a:off x="4961209" y="1775258"/>
            <a:ext cx="6160821" cy="287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3459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4">
            <a:extLst>
              <a:ext uri="{FF2B5EF4-FFF2-40B4-BE49-F238E27FC236}">
                <a16:creationId xmlns:a16="http://schemas.microsoft.com/office/drawing/2014/main" xmlns="" id="{1FAC89F5-5124-6A4F-B868-C3D18B4DDD69}"/>
              </a:ext>
            </a:extLst>
          </p:cNvPr>
          <p:cNvPicPr>
            <a:picLocks noChangeAspect="1"/>
          </p:cNvPicPr>
          <p:nvPr/>
        </p:nvPicPr>
        <p:blipFill>
          <a:blip r:embed="rId2"/>
          <a:stretch>
            <a:fillRect/>
          </a:stretch>
        </p:blipFill>
        <p:spPr>
          <a:xfrm>
            <a:off x="1564695" y="1033084"/>
            <a:ext cx="9062610" cy="4096300"/>
          </a:xfrm>
          <a:prstGeom prst="rect">
            <a:avLst/>
          </a:prstGeom>
          <a:ln>
            <a:noFill/>
          </a:ln>
          <a:effectLst>
            <a:softEdge rad="112500"/>
          </a:effectLst>
        </p:spPr>
      </p:pic>
    </p:spTree>
    <p:extLst>
      <p:ext uri="{BB962C8B-B14F-4D97-AF65-F5344CB8AC3E}">
        <p14:creationId xmlns:p14="http://schemas.microsoft.com/office/powerpoint/2010/main" val="4613645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новно съби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2</TotalTime>
  <Words>199</Words>
  <Application>Microsoft Office PowerPoint</Application>
  <PresentationFormat>По избор</PresentationFormat>
  <Paragraphs>17</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Основно събитие</vt:lpstr>
      <vt:lpstr>UNITED IN EUROPE VS COVID-19</vt:lpstr>
      <vt:lpstr>Measures taken</vt:lpstr>
      <vt:lpstr>Delay in the spread of the virus</vt:lpstr>
      <vt:lpstr>Provision of medical equipment</vt:lpstr>
      <vt:lpstr>Accelerating economic recovery</vt:lpstr>
      <vt:lpstr>Support  for  the  economics</vt:lpstr>
      <vt:lpstr>European solidarity</vt:lpstr>
      <vt:lpstr>Return  of  people  to  the  EU</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IN EUROPE VS COVID-19</dc:title>
  <dc:creator>Неизвестен потребител</dc:creator>
  <cp:lastModifiedBy>Win7</cp:lastModifiedBy>
  <cp:revision>4</cp:revision>
  <dcterms:created xsi:type="dcterms:W3CDTF">2020-04-14T17:47:45Z</dcterms:created>
  <dcterms:modified xsi:type="dcterms:W3CDTF">2020-10-01T11:16:29Z</dcterms:modified>
</cp:coreProperties>
</file>