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256" r:id="rId2"/>
    <p:sldId id="257" r:id="rId3"/>
    <p:sldId id="286" r:id="rId4"/>
    <p:sldId id="287" r:id="rId5"/>
    <p:sldId id="289" r:id="rId6"/>
    <p:sldId id="316" r:id="rId7"/>
    <p:sldId id="317" r:id="rId8"/>
    <p:sldId id="318" r:id="rId9"/>
    <p:sldId id="319" r:id="rId10"/>
    <p:sldId id="290" r:id="rId11"/>
    <p:sldId id="291" r:id="rId12"/>
    <p:sldId id="288" r:id="rId13"/>
    <p:sldId id="292" r:id="rId14"/>
    <p:sldId id="293" r:id="rId15"/>
    <p:sldId id="294" r:id="rId16"/>
    <p:sldId id="295" r:id="rId17"/>
    <p:sldId id="296" r:id="rId18"/>
    <p:sldId id="298" r:id="rId19"/>
    <p:sldId id="297" r:id="rId20"/>
    <p:sldId id="299" r:id="rId21"/>
    <p:sldId id="300" r:id="rId22"/>
    <p:sldId id="301" r:id="rId23"/>
    <p:sldId id="302" r:id="rId24"/>
    <p:sldId id="304" r:id="rId25"/>
    <p:sldId id="305" r:id="rId26"/>
    <p:sldId id="303" r:id="rId27"/>
    <p:sldId id="307" r:id="rId28"/>
    <p:sldId id="308" r:id="rId29"/>
    <p:sldId id="309" r:id="rId30"/>
    <p:sldId id="310" r:id="rId31"/>
    <p:sldId id="306" r:id="rId32"/>
    <p:sldId id="311" r:id="rId33"/>
    <p:sldId id="312" r:id="rId34"/>
    <p:sldId id="313" r:id="rId35"/>
    <p:sldId id="315" r:id="rId36"/>
    <p:sldId id="314" r:id="rId37"/>
    <p:sldId id="28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6" d="100"/>
          <a:sy n="106" d="100"/>
        </p:scale>
        <p:origin x="-176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54534D-550F-421A-85AB-BB85CE95B20A}" type="datetimeFigureOut">
              <a:rPr lang="en-US" smtClean="0"/>
              <a:pPr/>
              <a:t>3/31/2021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F3CF10-4811-47CE-9D7F-49CD1CAC49E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3A933B-E848-4B5F-BB26-023C83498DEA}" type="datetime1">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8AD712-78A8-43D3-83FE-CC377BAF874C}" type="datetime1">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8D6421-15CB-48DE-89B2-C7B2B40894A0}" type="datetime1">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664519-E9AC-4501-9E14-AAA13EC07B37}" type="datetime1">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4E13AC-6CCA-4B94-A1F5-1596E2012A61}" type="datetime1">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E2EE3D-59D9-4138-9680-F39AF237F705}" type="datetime1">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E7D962-AB70-4527-AB68-45974744012E}" type="datetime1">
              <a:rPr lang="en-US" smtClean="0"/>
              <a:pPr/>
              <a:t>3/31/2021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F607FC-9EBD-4FA7-9B2A-493A2879C90B}" type="datetime1">
              <a:rPr lang="en-US" smtClean="0"/>
              <a:pPr/>
              <a:t>3/31/2021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4E83BE-F01E-496D-A212-FD7EB13C53FE}" type="datetime1">
              <a:rPr lang="en-US" smtClean="0"/>
              <a:pPr/>
              <a:t>3/31/2021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79FDF-7BDA-4E13-9A33-1BA47368333D}" type="datetime1">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4A588C-07F8-4E31-8F60-E7BCC4DE9E01}" type="datetime1">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1EE1CE-E70B-4BE2-A10A-5F6268738567}" type="datetime1">
              <a:rPr lang="en-US" smtClean="0"/>
              <a:pPr/>
              <a:t>3/31/2021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http://www.erasmusplus.ro/images/erasmus.jp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https://www.issuesonline.co.uk/cms-files/5e5d/5e5d4a3a74632.jpg"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http://www.erasmusplus.ro/images/erasmus.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5" descr="Bez tytułu.png"/>
          <p:cNvPicPr/>
          <p:nvPr/>
        </p:nvPicPr>
        <p:blipFill>
          <a:blip r:embed="rId2" cstate="print"/>
          <a:srcRect t="-3846" b="-10256"/>
          <a:stretch>
            <a:fillRect/>
          </a:stretch>
        </p:blipFill>
        <p:spPr>
          <a:xfrm>
            <a:off x="609600" y="304800"/>
            <a:ext cx="1600200" cy="1371600"/>
          </a:xfrm>
          <a:prstGeom prst="rect">
            <a:avLst/>
          </a:prstGeom>
        </p:spPr>
      </p:pic>
      <p:pic>
        <p:nvPicPr>
          <p:cNvPr id="5" name="Picture 4" descr="http://www.erasmusplus.ro/images/erasmus.jpg"/>
          <p:cNvPicPr>
            <a:picLocks noChangeAspect="1" noChangeArrowheads="1"/>
          </p:cNvPicPr>
          <p:nvPr/>
        </p:nvPicPr>
        <p:blipFill>
          <a:blip r:embed="rId3" r:link="rId4"/>
          <a:srcRect/>
          <a:stretch>
            <a:fillRect/>
          </a:stretch>
        </p:blipFill>
        <p:spPr bwMode="auto">
          <a:xfrm>
            <a:off x="6096000" y="457200"/>
            <a:ext cx="2731325" cy="904504"/>
          </a:xfrm>
          <a:prstGeom prst="rect">
            <a:avLst/>
          </a:prstGeom>
          <a:noFill/>
          <a:ln w="9525">
            <a:noFill/>
            <a:miter lim="800000"/>
            <a:headEnd/>
            <a:tailEnd/>
          </a:ln>
        </p:spPr>
      </p:pic>
      <p:sp>
        <p:nvSpPr>
          <p:cNvPr id="6" name="Rectangle 5"/>
          <p:cNvSpPr/>
          <p:nvPr/>
        </p:nvSpPr>
        <p:spPr>
          <a:xfrm>
            <a:off x="1905000" y="533400"/>
            <a:ext cx="4572000" cy="1231106"/>
          </a:xfrm>
          <a:prstGeom prst="rect">
            <a:avLst/>
          </a:prstGeom>
        </p:spPr>
        <p:txBody>
          <a:bodyPr>
            <a:spAutoFit/>
          </a:bodyPr>
          <a:lstStyle/>
          <a:p>
            <a:pPr algn="ctr">
              <a:defRPr/>
            </a:pPr>
            <a:r>
              <a:rPr lang="ro-RO" sz="2800" b="1" dirty="0" smtClean="0">
                <a:solidFill>
                  <a:srgbClr val="C00000"/>
                </a:solidFill>
              </a:rPr>
              <a:t>”Get in shape for Europe” (GISE)</a:t>
            </a:r>
            <a:endParaRPr lang="en-US" sz="2800" b="1" dirty="0" smtClean="0">
              <a:solidFill>
                <a:srgbClr val="C00000"/>
              </a:solidFill>
            </a:endParaRPr>
          </a:p>
          <a:p>
            <a:pPr algn="ctr">
              <a:defRPr/>
            </a:pPr>
            <a:r>
              <a:rPr lang="ro-RO" b="1" dirty="0" smtClean="0">
                <a:solidFill>
                  <a:srgbClr val="C00000"/>
                </a:solidFill>
              </a:rPr>
              <a:t> </a:t>
            </a:r>
            <a:endParaRPr lang="en-US" b="1" dirty="0" smtClean="0">
              <a:solidFill>
                <a:srgbClr val="C00000"/>
              </a:solidFill>
            </a:endParaRPr>
          </a:p>
        </p:txBody>
      </p:sp>
      <p:sp>
        <p:nvSpPr>
          <p:cNvPr id="8" name="Rectangle 7"/>
          <p:cNvSpPr/>
          <p:nvPr/>
        </p:nvSpPr>
        <p:spPr>
          <a:xfrm>
            <a:off x="1066800" y="1981200"/>
            <a:ext cx="7162800" cy="1107996"/>
          </a:xfrm>
          <a:prstGeom prst="rect">
            <a:avLst/>
          </a:prstGeom>
        </p:spPr>
        <p:txBody>
          <a:bodyPr wrap="square">
            <a:spAutoFit/>
          </a:bodyPr>
          <a:lstStyle/>
          <a:p>
            <a:pPr algn="ctr"/>
            <a:r>
              <a:rPr lang="ro-RO" sz="6600" b="1" dirty="0" smtClean="0">
                <a:solidFill>
                  <a:schemeClr val="tx2"/>
                </a:solidFill>
              </a:rPr>
              <a:t>GENDER EQUALITY</a:t>
            </a:r>
            <a:endParaRPr lang="en-US" sz="6600" dirty="0">
              <a:solidFill>
                <a:schemeClr val="tx2"/>
              </a:solidFill>
            </a:endParaRPr>
          </a:p>
        </p:txBody>
      </p:sp>
      <p:sp>
        <p:nvSpPr>
          <p:cNvPr id="24578" name="AutoShape 2" descr="Falschnachrichten: Fake New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0" name="Picture 2" descr="The Role Of Gender Equality In Ensuring Economic Growth"/>
          <p:cNvPicPr>
            <a:picLocks noChangeAspect="1" noChangeArrowheads="1"/>
          </p:cNvPicPr>
          <p:nvPr/>
        </p:nvPicPr>
        <p:blipFill>
          <a:blip r:embed="rId5"/>
          <a:srcRect/>
          <a:stretch>
            <a:fillRect/>
          </a:stretch>
        </p:blipFill>
        <p:spPr bwMode="auto">
          <a:xfrm>
            <a:off x="2057400" y="3352800"/>
            <a:ext cx="5372100" cy="28003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35841" name="Rectangle 1"/>
          <p:cNvSpPr>
            <a:spLocks noChangeArrowheads="1"/>
          </p:cNvSpPr>
          <p:nvPr/>
        </p:nvSpPr>
        <p:spPr bwMode="auto">
          <a:xfrm>
            <a:off x="304800" y="381000"/>
            <a:ext cx="85344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Schools and the education system in general are not immune to discrimination and prejudice. The perceptions, attitudes and expectations of students, but also of teachers include gender stereotypes. In addition, stereotypical perceptions of gender roles are presented, directly or indirectly, through the school curriculum, textbooks, the way language is used and the general discourse in educational institutions, as well as through the “hidden” curriculum (daily activities in schools, carried out outside the official program).</a:t>
            </a:r>
            <a:r>
              <a:rPr lang="ro-RO" sz="2000" dirty="0" smtClean="0">
                <a:latin typeface="Times New Roman" pitchFamily="18" charset="0"/>
                <a:ea typeface="Times New Roman" pitchFamily="18" charset="0"/>
                <a:cs typeface="Times New Roman" pitchFamily="18" charset="0"/>
              </a:rPr>
              <a:t> </a:t>
            </a:r>
            <a:r>
              <a:rPr kumimoji="0" lang="ro-RO"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 is believed that boys and girls have different traits, skills and abilities; therefore, they are assigned different tasks.</a:t>
            </a:r>
            <a:endParaRPr kumimoji="0" lang="ro-RO" sz="200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5843" name="Picture 3" descr="Schools must publish gender pay gap in 12 months"/>
          <p:cNvPicPr>
            <a:picLocks noChangeAspect="1" noChangeArrowheads="1"/>
          </p:cNvPicPr>
          <p:nvPr/>
        </p:nvPicPr>
        <p:blipFill>
          <a:blip r:embed="rId2"/>
          <a:srcRect/>
          <a:stretch>
            <a:fillRect/>
          </a:stretch>
        </p:blipFill>
        <p:spPr bwMode="auto">
          <a:xfrm>
            <a:off x="1600200" y="3276600"/>
            <a:ext cx="5715000" cy="313372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36865" name="Rectangle 1"/>
          <p:cNvSpPr>
            <a:spLocks noChangeArrowheads="1"/>
          </p:cNvSpPr>
          <p:nvPr/>
        </p:nvSpPr>
        <p:spPr bwMode="auto">
          <a:xfrm>
            <a:off x="609600" y="228600"/>
            <a:ext cx="8153400" cy="95410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Attitudes, perceptions and stereotypical expectations of teachers</a:t>
            </a:r>
            <a:endParaRPr kumimoji="0" lang="ro-RO"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6" name="Rectangle 2"/>
          <p:cNvSpPr>
            <a:spLocks noChangeArrowheads="1"/>
          </p:cNvSpPr>
          <p:nvPr/>
        </p:nvSpPr>
        <p:spPr bwMode="auto">
          <a:xfrm>
            <a:off x="228600" y="1600200"/>
            <a:ext cx="3733800"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6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Research involving teachers and students from schools in Romania showed the following: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o-RO"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Teachers think that girls are calmer and, therefore, often ignore their disruptive behavior in class, rarely reprimanding them. On the other hand, the tendency is for boys to be considered restless in class, being scolded faster and punished more severely. Boys are also "service suspects" when something is broken or stolen.</a:t>
            </a:r>
            <a:endParaRPr kumimoji="0" lang="ro-RO"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6868" name="Picture 4" descr="http://www.artizans.com/images/previews/ART137.pvw.jpg"/>
          <p:cNvPicPr>
            <a:picLocks noChangeAspect="1" noChangeArrowheads="1"/>
          </p:cNvPicPr>
          <p:nvPr/>
        </p:nvPicPr>
        <p:blipFill>
          <a:blip r:embed="rId2"/>
          <a:srcRect/>
          <a:stretch>
            <a:fillRect/>
          </a:stretch>
        </p:blipFill>
        <p:spPr bwMode="auto">
          <a:xfrm>
            <a:off x="4114800" y="2133600"/>
            <a:ext cx="4648200" cy="31432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Rectangle 1"/>
          <p:cNvSpPr>
            <a:spLocks noChangeArrowheads="1"/>
          </p:cNvSpPr>
          <p:nvPr/>
        </p:nvSpPr>
        <p:spPr bwMode="auto">
          <a:xfrm>
            <a:off x="609600" y="228600"/>
            <a:ext cx="8153400" cy="95410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Attitudes, perceptions and stereotypical expectations of teachers (in Romania)</a:t>
            </a:r>
            <a:endParaRPr kumimoji="0" lang="ro-RO"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17" name="Rectangle 1"/>
          <p:cNvSpPr>
            <a:spLocks noChangeArrowheads="1"/>
          </p:cNvSpPr>
          <p:nvPr/>
        </p:nvSpPr>
        <p:spPr bwMode="auto">
          <a:xfrm>
            <a:off x="533400" y="1676400"/>
            <a:ext cx="35814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Char char="•"/>
              <a:tabLst/>
            </a:pPr>
            <a:r>
              <a:rPr kumimoji="0" lang="ro-RO"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Outside the program, girls are usually given "light" tasks, namely cleaning or decorating a room or accompanying guests during school events. In comparison, boys are given tasks that involve moving objects (whether heavy or not) and other tasks in the field of construction, repair or technology.</a:t>
            </a:r>
            <a:endParaRPr kumimoji="0" lang="ro-RO"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4819" name="Picture 3" descr="Boys moving things icon free vector illustration material png image_picture  free download 401470172_lovepik.com"/>
          <p:cNvPicPr>
            <a:picLocks noChangeAspect="1" noChangeArrowheads="1"/>
          </p:cNvPicPr>
          <p:nvPr/>
        </p:nvPicPr>
        <p:blipFill>
          <a:blip r:embed="rId2"/>
          <a:srcRect/>
          <a:stretch>
            <a:fillRect/>
          </a:stretch>
        </p:blipFill>
        <p:spPr bwMode="auto">
          <a:xfrm>
            <a:off x="4724400" y="2057400"/>
            <a:ext cx="3810000" cy="3733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5" name="Rectangle 1"/>
          <p:cNvSpPr>
            <a:spLocks noChangeArrowheads="1"/>
          </p:cNvSpPr>
          <p:nvPr/>
        </p:nvSpPr>
        <p:spPr bwMode="auto">
          <a:xfrm>
            <a:off x="609600" y="228600"/>
            <a:ext cx="8153400" cy="95410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Attitudes, perceptions and stereotypical expectations of teachers (in Romania)</a:t>
            </a:r>
            <a:endParaRPr kumimoji="0" lang="ro-RO"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17" name="Rectangle 1"/>
          <p:cNvSpPr>
            <a:spLocks noChangeArrowheads="1"/>
          </p:cNvSpPr>
          <p:nvPr/>
        </p:nvSpPr>
        <p:spPr bwMode="auto">
          <a:xfrm>
            <a:off x="533400" y="1676400"/>
            <a:ext cx="39624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ro-RO" sz="2400" dirty="0" smtClean="0"/>
              <a:t>It seems that teachers 'expectations related to girls' school performance are higher. Although they realize that girls have higher grades, they interpret boys' success differently: they believe that, in the case of boys, their school performance reflects their intelligence, while in the case of girls, they are the result of diligence and effort.</a:t>
            </a:r>
            <a:endParaRPr lang="en-US" sz="2400" dirty="0"/>
          </a:p>
        </p:txBody>
      </p:sp>
      <p:pic>
        <p:nvPicPr>
          <p:cNvPr id="37890" name="Picture 2" descr="GIRLS ARE MORE INTELLIGENT THAN BOYS — Steemit"/>
          <p:cNvPicPr>
            <a:picLocks noChangeAspect="1" noChangeArrowheads="1"/>
          </p:cNvPicPr>
          <p:nvPr/>
        </p:nvPicPr>
        <p:blipFill>
          <a:blip r:embed="rId2"/>
          <a:srcRect/>
          <a:stretch>
            <a:fillRect/>
          </a:stretch>
        </p:blipFill>
        <p:spPr bwMode="auto">
          <a:xfrm>
            <a:off x="4572000" y="2514600"/>
            <a:ext cx="4362450" cy="28860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Rectangle 1"/>
          <p:cNvSpPr>
            <a:spLocks noChangeArrowheads="1"/>
          </p:cNvSpPr>
          <p:nvPr/>
        </p:nvSpPr>
        <p:spPr bwMode="auto">
          <a:xfrm>
            <a:off x="609600" y="228600"/>
            <a:ext cx="8153400" cy="95410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Attitudes, perceptions and stereotypical expectations of teachers (in Romania)</a:t>
            </a:r>
            <a:endParaRPr kumimoji="0" lang="ro-RO"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17" name="Rectangle 1"/>
          <p:cNvSpPr>
            <a:spLocks noChangeArrowheads="1"/>
          </p:cNvSpPr>
          <p:nvPr/>
        </p:nvSpPr>
        <p:spPr bwMode="auto">
          <a:xfrm>
            <a:off x="457200" y="1447800"/>
            <a:ext cx="82296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ro-RO" sz="2400" dirty="0" smtClean="0"/>
              <a:t>Although they are aware that girls and boys have similar results in science and mathematics, teachers still consider that boys have "innate" skills for these subjects.</a:t>
            </a:r>
            <a:endParaRPr lang="en-US" sz="2400" dirty="0"/>
          </a:p>
        </p:txBody>
      </p:sp>
      <p:pic>
        <p:nvPicPr>
          <p:cNvPr id="38914" name="Picture 2" descr="How to Engage More Girls in STEM - YouTube"/>
          <p:cNvPicPr>
            <a:picLocks noChangeAspect="1" noChangeArrowheads="1"/>
          </p:cNvPicPr>
          <p:nvPr/>
        </p:nvPicPr>
        <p:blipFill>
          <a:blip r:embed="rId2"/>
          <a:srcRect/>
          <a:stretch>
            <a:fillRect/>
          </a:stretch>
        </p:blipFill>
        <p:spPr bwMode="auto">
          <a:xfrm>
            <a:off x="1143000" y="2895600"/>
            <a:ext cx="6705600" cy="320040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39937" name="Rectangle 1"/>
          <p:cNvSpPr>
            <a:spLocks noChangeArrowheads="1"/>
          </p:cNvSpPr>
          <p:nvPr/>
        </p:nvSpPr>
        <p:spPr bwMode="auto">
          <a:xfrm>
            <a:off x="609600" y="1371600"/>
            <a:ext cx="79248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Char char="•"/>
              <a:tabLst/>
            </a:pPr>
            <a:r>
              <a:rPr lang="ro-RO" dirty="0" smtClean="0">
                <a:latin typeface="Times New Roman" pitchFamily="18" charset="0"/>
                <a:ea typeface="Times New Roman" pitchFamily="18" charset="0"/>
                <a:cs typeface="Times New Roman" pitchFamily="18" charset="0"/>
              </a:rPr>
              <a:t>M</a:t>
            </a:r>
            <a:r>
              <a:rPr kumimoji="0" lang="ro-RO"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ale/female teachers recognize social expectations and stereotypes about the roles they play. For example, there is a perception that  male teachers are stricter and can impose classroom discipline better than  female teachers. Many teachers are "stuck in this role", while, by extension,  female teachers will seek the help of a colleague to manage a very disobedient class. On the other hand, female  teachers are expected to assume a rather "maternal" role towards students, to be more patient and approachable, to show empathy and to support those who face a personal problem. </a:t>
            </a:r>
            <a:endParaRPr kumimoji="0" lang="ro-RO"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609600" y="228600"/>
            <a:ext cx="8153400" cy="95410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Attitudes, perceptions and stereotypical expectations of teachers (in Romania)</a:t>
            </a:r>
            <a:endParaRPr kumimoji="0" lang="ro-RO"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9939" name="Picture 3" descr="Cute Female Teacher stock vector. Illustration of character - 54360443"/>
          <p:cNvPicPr>
            <a:picLocks noChangeAspect="1" noChangeArrowheads="1"/>
          </p:cNvPicPr>
          <p:nvPr/>
        </p:nvPicPr>
        <p:blipFill>
          <a:blip r:embed="rId2"/>
          <a:srcRect/>
          <a:stretch>
            <a:fillRect/>
          </a:stretch>
        </p:blipFill>
        <p:spPr bwMode="auto">
          <a:xfrm>
            <a:off x="2362200" y="3505200"/>
            <a:ext cx="4114800" cy="2895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40961" name="Rectangle 1"/>
          <p:cNvSpPr>
            <a:spLocks noChangeArrowheads="1"/>
          </p:cNvSpPr>
          <p:nvPr/>
        </p:nvSpPr>
        <p:spPr bwMode="auto">
          <a:xfrm>
            <a:off x="1219200" y="304800"/>
            <a:ext cx="7315200" cy="107721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Stereotypes in  the school textbooks</a:t>
            </a:r>
          </a:p>
          <a:p>
            <a:pPr marL="0" marR="0" lvl="0" indent="0" algn="ctr" defTabSz="914400" rtl="0" eaLnBrk="1" fontAlgn="base" latinLnBrk="0" hangingPunct="1">
              <a:lnSpc>
                <a:spcPct val="100000"/>
              </a:lnSpc>
              <a:spcBef>
                <a:spcPct val="0"/>
              </a:spcBef>
              <a:spcAft>
                <a:spcPct val="0"/>
              </a:spcAft>
              <a:buClrTx/>
              <a:buSzTx/>
              <a:buFontTx/>
              <a:buNone/>
              <a:tabLst/>
            </a:pPr>
            <a:r>
              <a:rPr kumimoji="0" lang="ro-RO"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in Romania</a:t>
            </a:r>
            <a:endParaRPr kumimoji="0" lang="ro-RO"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40962" name="Rectangle 2"/>
          <p:cNvSpPr>
            <a:spLocks noChangeArrowheads="1"/>
          </p:cNvSpPr>
          <p:nvPr/>
        </p:nvSpPr>
        <p:spPr bwMode="auto">
          <a:xfrm>
            <a:off x="762000" y="2057400"/>
            <a:ext cx="35814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Char char="•"/>
              <a:tabLst/>
            </a:pPr>
            <a:r>
              <a:rPr kumimoji="0" lang="ro-RO"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general, textbooks represent women and men in stereotypical roles. Men are statesmen in public office, while women are mostly portrayed as wives, mothers, or housewives.</a:t>
            </a:r>
            <a:endParaRPr kumimoji="0" lang="ro-RO"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64" name="Picture 4" descr="Educație financiară prin joc – APPE"/>
          <p:cNvPicPr>
            <a:picLocks noChangeAspect="1" noChangeArrowheads="1"/>
          </p:cNvPicPr>
          <p:nvPr/>
        </p:nvPicPr>
        <p:blipFill>
          <a:blip r:embed="rId2"/>
          <a:srcRect/>
          <a:stretch>
            <a:fillRect/>
          </a:stretch>
        </p:blipFill>
        <p:spPr bwMode="auto">
          <a:xfrm>
            <a:off x="4800600" y="1676400"/>
            <a:ext cx="3705225" cy="4572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40961" name="Rectangle 1"/>
          <p:cNvSpPr>
            <a:spLocks noChangeArrowheads="1"/>
          </p:cNvSpPr>
          <p:nvPr/>
        </p:nvSpPr>
        <p:spPr bwMode="auto">
          <a:xfrm>
            <a:off x="1219200" y="304800"/>
            <a:ext cx="7315200" cy="107721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Stereotypes in  the school textbooks</a:t>
            </a:r>
          </a:p>
          <a:p>
            <a:pPr marL="0" marR="0" lvl="0" indent="0" algn="ctr" defTabSz="914400" rtl="0" eaLnBrk="1" fontAlgn="base" latinLnBrk="0" hangingPunct="1">
              <a:lnSpc>
                <a:spcPct val="100000"/>
              </a:lnSpc>
              <a:spcBef>
                <a:spcPct val="0"/>
              </a:spcBef>
              <a:spcAft>
                <a:spcPct val="0"/>
              </a:spcAft>
              <a:buClrTx/>
              <a:buSzTx/>
              <a:buFontTx/>
              <a:buNone/>
              <a:tabLst/>
            </a:pPr>
            <a:r>
              <a:rPr kumimoji="0" lang="ro-RO"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in Romania</a:t>
            </a:r>
            <a:endParaRPr kumimoji="0" lang="ro-RO"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40962" name="Rectangle 2"/>
          <p:cNvSpPr>
            <a:spLocks noChangeArrowheads="1"/>
          </p:cNvSpPr>
          <p:nvPr/>
        </p:nvSpPr>
        <p:spPr bwMode="auto">
          <a:xfrm>
            <a:off x="304800" y="1828800"/>
            <a:ext cx="40386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ro-RO" sz="2000" dirty="0" smtClean="0"/>
              <a:t>The male gender dominates both quantitatively and qualitatively. In the stories in the textbooks, the male protagonists predominate, and in the history books most of the outstanding personalities presented are men. </a:t>
            </a:r>
            <a:endParaRPr lang="ro-RO" sz="2000" dirty="0" smtClean="0"/>
          </a:p>
          <a:p>
            <a:pPr lvl="0" algn="ctr"/>
            <a:endParaRPr lang="ro-RO" sz="2000" dirty="0" smtClean="0"/>
          </a:p>
          <a:p>
            <a:pPr lvl="0" algn="ctr"/>
            <a:r>
              <a:rPr lang="ro-RO" sz="2000" dirty="0" smtClean="0"/>
              <a:t>Women </a:t>
            </a:r>
            <a:r>
              <a:rPr lang="ro-RO" sz="2000" dirty="0" smtClean="0"/>
              <a:t>appear in school literature rarely in important roles, most often being presented in terms of the relationship they have with a man.</a:t>
            </a:r>
            <a:endParaRPr lang="en-US" sz="2000" dirty="0"/>
          </a:p>
        </p:txBody>
      </p:sp>
      <p:pic>
        <p:nvPicPr>
          <p:cNvPr id="44035" name="Picture 3" descr="Gender stereotypes in Bangladeshi, Indonesian, Malaysian and Pakistani  textbooks | World Education Blog"/>
          <p:cNvPicPr>
            <a:picLocks noChangeAspect="1" noChangeArrowheads="1"/>
          </p:cNvPicPr>
          <p:nvPr/>
        </p:nvPicPr>
        <p:blipFill>
          <a:blip r:embed="rId2"/>
          <a:srcRect/>
          <a:stretch>
            <a:fillRect/>
          </a:stretch>
        </p:blipFill>
        <p:spPr bwMode="auto">
          <a:xfrm>
            <a:off x="4419600" y="1905000"/>
            <a:ext cx="4610100" cy="3962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40961" name="Rectangle 1"/>
          <p:cNvSpPr>
            <a:spLocks noChangeArrowheads="1"/>
          </p:cNvSpPr>
          <p:nvPr/>
        </p:nvSpPr>
        <p:spPr bwMode="auto">
          <a:xfrm>
            <a:off x="1219200" y="304800"/>
            <a:ext cx="7315200" cy="107721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Stereotypes in  the school textbooks</a:t>
            </a:r>
          </a:p>
          <a:p>
            <a:pPr marL="0" marR="0" lvl="0" indent="0" algn="ctr" defTabSz="914400" rtl="0" eaLnBrk="1" fontAlgn="base" latinLnBrk="0" hangingPunct="1">
              <a:lnSpc>
                <a:spcPct val="100000"/>
              </a:lnSpc>
              <a:spcBef>
                <a:spcPct val="0"/>
              </a:spcBef>
              <a:spcAft>
                <a:spcPct val="0"/>
              </a:spcAft>
              <a:buClrTx/>
              <a:buSzTx/>
              <a:buFontTx/>
              <a:buNone/>
              <a:tabLst/>
            </a:pPr>
            <a:r>
              <a:rPr kumimoji="0" lang="ro-RO"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in Romania</a:t>
            </a:r>
            <a:endParaRPr kumimoji="0" lang="ro-RO"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40962" name="Rectangle 2"/>
          <p:cNvSpPr>
            <a:spLocks noChangeArrowheads="1"/>
          </p:cNvSpPr>
          <p:nvPr/>
        </p:nvSpPr>
        <p:spPr bwMode="auto">
          <a:xfrm>
            <a:off x="1143000" y="2438400"/>
            <a:ext cx="32004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ro-RO" sz="2800" b="1" dirty="0" smtClean="0"/>
              <a:t>Men predominate in images that illustrate textbooks</a:t>
            </a:r>
            <a:endParaRPr lang="en-US" sz="2800" b="1" dirty="0" smtClean="0"/>
          </a:p>
          <a:p>
            <a:pPr lvl="0" algn="ctr"/>
            <a:r>
              <a:rPr lang="ro-RO" sz="2800" b="1" dirty="0" smtClean="0"/>
              <a:t>The quotes in the textbook mostly belong to men.</a:t>
            </a:r>
            <a:endParaRPr lang="en-US" sz="2800" b="1" dirty="0"/>
          </a:p>
        </p:txBody>
      </p:sp>
      <p:pic>
        <p:nvPicPr>
          <p:cNvPr id="41986" name="Picture 2" descr="Interviu cu Ligia Goloșoiu, APPE: Peste 400.000 de copii, de la gradiniță  până la liceu, au beneficiat de educație financiară în cadrul proiectului -  Financial Intelligence"/>
          <p:cNvPicPr>
            <a:picLocks noChangeAspect="1" noChangeArrowheads="1"/>
          </p:cNvPicPr>
          <p:nvPr/>
        </p:nvPicPr>
        <p:blipFill>
          <a:blip r:embed="rId2"/>
          <a:srcRect/>
          <a:stretch>
            <a:fillRect/>
          </a:stretch>
        </p:blipFill>
        <p:spPr bwMode="auto">
          <a:xfrm>
            <a:off x="4876800" y="1676400"/>
            <a:ext cx="3390900" cy="441960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5" name="Rectangle 4"/>
          <p:cNvSpPr/>
          <p:nvPr/>
        </p:nvSpPr>
        <p:spPr>
          <a:xfrm>
            <a:off x="2057400" y="304800"/>
            <a:ext cx="5593198" cy="707886"/>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4000" b="1" dirty="0" smtClean="0"/>
              <a:t>Occupational segregation</a:t>
            </a:r>
            <a:endParaRPr lang="en-US" sz="4000" dirty="0"/>
          </a:p>
        </p:txBody>
      </p:sp>
      <p:sp>
        <p:nvSpPr>
          <p:cNvPr id="43009" name="Rectangle 1"/>
          <p:cNvSpPr>
            <a:spLocks noChangeArrowheads="1"/>
          </p:cNvSpPr>
          <p:nvPr/>
        </p:nvSpPr>
        <p:spPr bwMode="auto">
          <a:xfrm>
            <a:off x="609600" y="1219200"/>
            <a:ext cx="83058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Gender-based occupational segregation refers to the concentration of women and men in different economic sectors and in different positions in the same sector: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o-RO"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humanities, social work, education, health and services are sectors dominated mainly by women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o-RO"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technology, engineering and natural sciences are considered rather "masculine" fields.</a:t>
            </a:r>
            <a:endParaRPr kumimoji="0" lang="ro-RO"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3011" name="Picture 3" descr="Women in the Workplace | Chelsia's Blog"/>
          <p:cNvPicPr>
            <a:picLocks noChangeAspect="1" noChangeArrowheads="1"/>
          </p:cNvPicPr>
          <p:nvPr/>
        </p:nvPicPr>
        <p:blipFill>
          <a:blip r:embed="rId2"/>
          <a:srcRect/>
          <a:stretch>
            <a:fillRect/>
          </a:stretch>
        </p:blipFill>
        <p:spPr bwMode="auto">
          <a:xfrm>
            <a:off x="2362200" y="3276600"/>
            <a:ext cx="4286250" cy="31623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0" y="609600"/>
            <a:ext cx="4343400" cy="5715000"/>
          </a:xfrm>
        </p:spPr>
        <p:txBody>
          <a:bodyPr>
            <a:normAutofit/>
          </a:bodyPr>
          <a:lstStyle/>
          <a:p>
            <a:pPr algn="ctr">
              <a:buNone/>
            </a:pPr>
            <a:r>
              <a:rPr lang="en-US" sz="7800" b="1" dirty="0" smtClean="0">
                <a:solidFill>
                  <a:srgbClr val="C00000"/>
                </a:solidFill>
              </a:rPr>
              <a:t>Contents</a:t>
            </a:r>
            <a:endParaRPr lang="ro-RO" sz="7800" b="1" dirty="0" smtClean="0">
              <a:solidFill>
                <a:srgbClr val="C00000"/>
              </a:solidFill>
            </a:endParaRPr>
          </a:p>
          <a:p>
            <a:pPr algn="ctr">
              <a:buNone/>
            </a:pPr>
            <a:endParaRPr lang="en-US" dirty="0" smtClean="0">
              <a:solidFill>
                <a:srgbClr val="C00000"/>
              </a:solidFill>
            </a:endParaRPr>
          </a:p>
          <a:p>
            <a:r>
              <a:rPr lang="en-GB" b="1" dirty="0" smtClean="0"/>
              <a:t>I.GENDER: A SOCIAL CONSTRUCTION</a:t>
            </a:r>
            <a:endParaRPr lang="en-US" dirty="0" smtClean="0"/>
          </a:p>
          <a:p>
            <a:r>
              <a:rPr lang="en-US" b="1" dirty="0" smtClean="0"/>
              <a:t>II. GENDER AND LABOR MARKET</a:t>
            </a:r>
            <a:endParaRPr lang="en-US" dirty="0" smtClean="0"/>
          </a:p>
          <a:p>
            <a:r>
              <a:rPr lang="ro-RO" b="1" dirty="0" smtClean="0"/>
              <a:t>III. </a:t>
            </a:r>
            <a:r>
              <a:rPr lang="en-US" b="1" dirty="0" smtClean="0"/>
              <a:t>STATISTICAL INDICATORS</a:t>
            </a:r>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16386" name="Picture 2" descr="It's time to get serious about gender equality in the workplace |  BusinessWorld"/>
          <p:cNvPicPr>
            <a:picLocks noChangeAspect="1" noChangeArrowheads="1"/>
          </p:cNvPicPr>
          <p:nvPr/>
        </p:nvPicPr>
        <p:blipFill>
          <a:blip r:embed="rId2"/>
          <a:srcRect/>
          <a:stretch>
            <a:fillRect/>
          </a:stretch>
        </p:blipFill>
        <p:spPr bwMode="auto">
          <a:xfrm>
            <a:off x="304800" y="1371600"/>
            <a:ext cx="4076700" cy="428625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5" name="Rectangle 4"/>
          <p:cNvSpPr/>
          <p:nvPr/>
        </p:nvSpPr>
        <p:spPr>
          <a:xfrm>
            <a:off x="2057400" y="304800"/>
            <a:ext cx="5593198" cy="707886"/>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4000" b="1" dirty="0" smtClean="0"/>
              <a:t>Occupational segregation</a:t>
            </a:r>
            <a:endParaRPr lang="en-US" sz="4000" dirty="0"/>
          </a:p>
        </p:txBody>
      </p:sp>
      <p:sp>
        <p:nvSpPr>
          <p:cNvPr id="43009" name="Rectangle 1"/>
          <p:cNvSpPr>
            <a:spLocks noChangeArrowheads="1"/>
          </p:cNvSpPr>
          <p:nvPr/>
        </p:nvSpPr>
        <p:spPr bwMode="auto">
          <a:xfrm>
            <a:off x="685800" y="1676400"/>
            <a:ext cx="39624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o-RO" sz="2000" dirty="0" smtClean="0">
                <a:latin typeface="Times New Roman" pitchFamily="18" charset="0"/>
                <a:cs typeface="Times New Roman" pitchFamily="18" charset="0"/>
              </a:rPr>
              <a:t>The focus of women and men on the "feminine" and "masculine" sectors seems to be a clear consequence of gender socialization and stereotypical ideals about masculinity and femininity. We can hardly imagine a male educator, a female Formula 1 driver or an aviation engineer, being still totally surprised when we realize that the flight captain's voice is a woman's voice or when we are carefully cared for by a male nurse.</a:t>
            </a:r>
            <a:endParaRPr lang="en-US" sz="2000" dirty="0">
              <a:latin typeface="Times New Roman" pitchFamily="18" charset="0"/>
              <a:cs typeface="Times New Roman" pitchFamily="18" charset="0"/>
            </a:endParaRPr>
          </a:p>
        </p:txBody>
      </p:sp>
      <p:pic>
        <p:nvPicPr>
          <p:cNvPr id="45058" name="Picture 2" descr="Cartoon - gender stereotypes (Subject Matter) | Gender stereotypes, Gender,  Cartoon"/>
          <p:cNvPicPr>
            <a:picLocks noChangeAspect="1" noChangeArrowheads="1"/>
          </p:cNvPicPr>
          <p:nvPr/>
        </p:nvPicPr>
        <p:blipFill>
          <a:blip r:embed="rId2"/>
          <a:srcRect/>
          <a:stretch>
            <a:fillRect/>
          </a:stretch>
        </p:blipFill>
        <p:spPr bwMode="auto">
          <a:xfrm>
            <a:off x="4953000" y="1143000"/>
            <a:ext cx="3810000" cy="512445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Rectangle 4"/>
          <p:cNvSpPr/>
          <p:nvPr/>
        </p:nvSpPr>
        <p:spPr>
          <a:xfrm>
            <a:off x="2057400" y="304800"/>
            <a:ext cx="5593198" cy="707886"/>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4000" b="1" dirty="0" smtClean="0"/>
              <a:t>Occupational segregation</a:t>
            </a:r>
            <a:endParaRPr lang="en-US" sz="4000" dirty="0"/>
          </a:p>
        </p:txBody>
      </p:sp>
      <p:sp>
        <p:nvSpPr>
          <p:cNvPr id="43009" name="Rectangle 1"/>
          <p:cNvSpPr>
            <a:spLocks noChangeArrowheads="1"/>
          </p:cNvSpPr>
          <p:nvPr/>
        </p:nvSpPr>
        <p:spPr bwMode="auto">
          <a:xfrm>
            <a:off x="381000" y="1752600"/>
            <a:ext cx="39624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o-RO" sz="2400" dirty="0" smtClean="0">
                <a:latin typeface="Times New Roman" pitchFamily="18" charset="0"/>
                <a:cs typeface="Times New Roman" pitchFamily="18" charset="0"/>
              </a:rPr>
              <a:t>Occupational segregation is so deeply rooted that women and men who "cross the border" and choose professions that do not conform to their gender face major obstacles, both in terms of access to a position and its preservation in an environment that can be considered "hostile" to them.</a:t>
            </a:r>
            <a:endParaRPr lang="en-US" sz="2400" dirty="0">
              <a:latin typeface="Times New Roman" pitchFamily="18" charset="0"/>
              <a:cs typeface="Times New Roman" pitchFamily="18" charset="0"/>
            </a:endParaRPr>
          </a:p>
        </p:txBody>
      </p:sp>
      <p:pic>
        <p:nvPicPr>
          <p:cNvPr id="46082" name="Picture 2" descr="Female Stereotypes: Representation in Popular Culture"/>
          <p:cNvPicPr>
            <a:picLocks noChangeAspect="1" noChangeArrowheads="1"/>
          </p:cNvPicPr>
          <p:nvPr/>
        </p:nvPicPr>
        <p:blipFill>
          <a:blip r:embed="rId2"/>
          <a:srcRect/>
          <a:stretch>
            <a:fillRect/>
          </a:stretch>
        </p:blipFill>
        <p:spPr bwMode="auto">
          <a:xfrm>
            <a:off x="4495800" y="1752600"/>
            <a:ext cx="4343400" cy="37338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
        <p:nvSpPr>
          <p:cNvPr id="5" name="Rectangle 4"/>
          <p:cNvSpPr/>
          <p:nvPr/>
        </p:nvSpPr>
        <p:spPr>
          <a:xfrm>
            <a:off x="2057400" y="304800"/>
            <a:ext cx="5593198" cy="707886"/>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4000" b="1" dirty="0" smtClean="0"/>
              <a:t>Occupational segregation</a:t>
            </a:r>
            <a:endParaRPr lang="en-US" sz="4000" dirty="0"/>
          </a:p>
        </p:txBody>
      </p:sp>
      <p:sp>
        <p:nvSpPr>
          <p:cNvPr id="43009" name="Rectangle 1"/>
          <p:cNvSpPr>
            <a:spLocks noChangeArrowheads="1"/>
          </p:cNvSpPr>
          <p:nvPr/>
        </p:nvSpPr>
        <p:spPr bwMode="auto">
          <a:xfrm>
            <a:off x="457200" y="1219200"/>
            <a:ext cx="8534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o-RO" sz="2400" dirty="0" smtClean="0">
                <a:latin typeface="Times New Roman" pitchFamily="18" charset="0"/>
                <a:cs typeface="Times New Roman" pitchFamily="18" charset="0"/>
              </a:rPr>
              <a:t>Occupational segregation can lead to choices that may not reflect the person's skills, interests or aspirations, preventing both genders from reaching their full potential. </a:t>
            </a:r>
            <a:endParaRPr lang="en-US" sz="2400" dirty="0">
              <a:latin typeface="Times New Roman" pitchFamily="18" charset="0"/>
              <a:cs typeface="Times New Roman" pitchFamily="18" charset="0"/>
            </a:endParaRPr>
          </a:p>
        </p:txBody>
      </p:sp>
      <p:pic>
        <p:nvPicPr>
          <p:cNvPr id="47106" name="Picture 2" descr="OII | Challenging gender stereotypes in cybersecurity: a feminist  perspective"/>
          <p:cNvPicPr>
            <a:picLocks noChangeAspect="1" noChangeArrowheads="1"/>
          </p:cNvPicPr>
          <p:nvPr/>
        </p:nvPicPr>
        <p:blipFill>
          <a:blip r:embed="rId2"/>
          <a:srcRect/>
          <a:stretch>
            <a:fillRect/>
          </a:stretch>
        </p:blipFill>
        <p:spPr bwMode="auto">
          <a:xfrm>
            <a:off x="1600200" y="2438400"/>
            <a:ext cx="6210300" cy="39624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5" name="Rectangle 4"/>
          <p:cNvSpPr/>
          <p:nvPr/>
        </p:nvSpPr>
        <p:spPr>
          <a:xfrm>
            <a:off x="2057400" y="304800"/>
            <a:ext cx="5593198" cy="707886"/>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4000" b="1" dirty="0" smtClean="0"/>
              <a:t>Occupational segregation</a:t>
            </a:r>
            <a:endParaRPr lang="en-US" sz="4000" dirty="0"/>
          </a:p>
        </p:txBody>
      </p:sp>
      <p:sp>
        <p:nvSpPr>
          <p:cNvPr id="43009" name="Rectangle 1"/>
          <p:cNvSpPr>
            <a:spLocks noChangeArrowheads="1"/>
          </p:cNvSpPr>
          <p:nvPr/>
        </p:nvSpPr>
        <p:spPr bwMode="auto">
          <a:xfrm>
            <a:off x="457200" y="1219200"/>
            <a:ext cx="8534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o-RO" sz="2400" dirty="0" smtClean="0">
                <a:latin typeface="Times New Roman" pitchFamily="18" charset="0"/>
                <a:cs typeface="Times New Roman" pitchFamily="18" charset="0"/>
              </a:rPr>
              <a:t>Occupational segregation can lead to choices that may not reflect the person's skills, interests or aspirations, preventing both genders from reaching their full potential. </a:t>
            </a:r>
            <a:endParaRPr lang="en-US" sz="2400" dirty="0">
              <a:latin typeface="Times New Roman" pitchFamily="18" charset="0"/>
              <a:cs typeface="Times New Roman" pitchFamily="18" charset="0"/>
            </a:endParaRPr>
          </a:p>
        </p:txBody>
      </p:sp>
      <p:pic>
        <p:nvPicPr>
          <p:cNvPr id="47106" name="Picture 2" descr="OII | Challenging gender stereotypes in cybersecurity: a feminist  perspective"/>
          <p:cNvPicPr>
            <a:picLocks noChangeAspect="1" noChangeArrowheads="1"/>
          </p:cNvPicPr>
          <p:nvPr/>
        </p:nvPicPr>
        <p:blipFill>
          <a:blip r:embed="rId2"/>
          <a:srcRect/>
          <a:stretch>
            <a:fillRect/>
          </a:stretch>
        </p:blipFill>
        <p:spPr bwMode="auto">
          <a:xfrm>
            <a:off x="1600200" y="2438400"/>
            <a:ext cx="6210300" cy="39624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5" name="Rectangle 4"/>
          <p:cNvSpPr/>
          <p:nvPr/>
        </p:nvSpPr>
        <p:spPr>
          <a:xfrm>
            <a:off x="2057400" y="304800"/>
            <a:ext cx="5593198" cy="707886"/>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4000" b="1" dirty="0" smtClean="0"/>
              <a:t>Occupational segregation</a:t>
            </a:r>
            <a:endParaRPr lang="en-US" sz="4000" dirty="0"/>
          </a:p>
        </p:txBody>
      </p:sp>
      <p:sp>
        <p:nvSpPr>
          <p:cNvPr id="43009" name="Rectangle 1"/>
          <p:cNvSpPr>
            <a:spLocks noChangeArrowheads="1"/>
          </p:cNvSpPr>
          <p:nvPr/>
        </p:nvSpPr>
        <p:spPr bwMode="auto">
          <a:xfrm>
            <a:off x="381000" y="1295400"/>
            <a:ext cx="3886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o-RO" sz="2400" dirty="0" smtClean="0"/>
              <a:t>Occupational segregation gives rise to major inequalities in the labor market, with significant negative effects on women. There is a tendency for a large number of women to choose low-paid jobs or professions with little chance of promotion. On the other hand, well-paid jobs and leadership positions or leadership are dominated by men.</a:t>
            </a:r>
            <a:endParaRPr lang="en-US" sz="2400" dirty="0"/>
          </a:p>
        </p:txBody>
      </p:sp>
      <p:pic>
        <p:nvPicPr>
          <p:cNvPr id="50178" name="Picture 2" descr="Gender Inequality: Where does it start?: Gender Roles in Political Cartoons"/>
          <p:cNvPicPr>
            <a:picLocks noChangeAspect="1" noChangeArrowheads="1"/>
          </p:cNvPicPr>
          <p:nvPr/>
        </p:nvPicPr>
        <p:blipFill>
          <a:blip r:embed="rId2"/>
          <a:srcRect/>
          <a:stretch>
            <a:fillRect/>
          </a:stretch>
        </p:blipFill>
        <p:spPr bwMode="auto">
          <a:xfrm>
            <a:off x="4191000" y="1752600"/>
            <a:ext cx="4524375" cy="387667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5" name="Rectangle 4"/>
          <p:cNvSpPr/>
          <p:nvPr/>
        </p:nvSpPr>
        <p:spPr>
          <a:xfrm>
            <a:off x="2057400" y="304800"/>
            <a:ext cx="5593198" cy="707886"/>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4000" b="1" dirty="0" smtClean="0"/>
              <a:t>Occupational segregation</a:t>
            </a:r>
            <a:endParaRPr lang="en-US" sz="4000" dirty="0"/>
          </a:p>
        </p:txBody>
      </p:sp>
      <p:sp>
        <p:nvSpPr>
          <p:cNvPr id="43009" name="Rectangle 1"/>
          <p:cNvSpPr>
            <a:spLocks noChangeArrowheads="1"/>
          </p:cNvSpPr>
          <p:nvPr/>
        </p:nvSpPr>
        <p:spPr bwMode="auto">
          <a:xfrm>
            <a:off x="533400" y="1143000"/>
            <a:ext cx="83058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o-RO" sz="2400" dirty="0" smtClean="0"/>
              <a:t>Occupational segregation is also the main cause of the pay gap between women and men, with women receiving lower wages than men for the same work. As a result, women are less financially independent, have lower pensions, more limited access to social services and face a higher risk of poverty.</a:t>
            </a:r>
            <a:endParaRPr lang="en-US" sz="2400" dirty="0"/>
          </a:p>
        </p:txBody>
      </p:sp>
      <p:pic>
        <p:nvPicPr>
          <p:cNvPr id="51203" name="Picture 3" descr="How to beat gender stereotypes: learn, speak up and react - Gender Equality  - Issues Online"/>
          <p:cNvPicPr>
            <a:picLocks noChangeAspect="1" noChangeArrowheads="1"/>
          </p:cNvPicPr>
          <p:nvPr/>
        </p:nvPicPr>
        <p:blipFill>
          <a:blip r:embed="rId2" r:link="rId3"/>
          <a:srcRect/>
          <a:stretch>
            <a:fillRect/>
          </a:stretch>
        </p:blipFill>
        <p:spPr bwMode="auto">
          <a:xfrm>
            <a:off x="2286000" y="3200400"/>
            <a:ext cx="4800600" cy="32893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6" name="Rectangle 5"/>
          <p:cNvSpPr/>
          <p:nvPr/>
        </p:nvSpPr>
        <p:spPr>
          <a:xfrm>
            <a:off x="1066800" y="381000"/>
            <a:ext cx="7543800"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200" b="1" dirty="0" smtClean="0">
                <a:solidFill>
                  <a:schemeClr val="tx1"/>
                </a:solidFill>
              </a:rPr>
              <a:t>The balance between personal and professional life</a:t>
            </a:r>
            <a:endParaRPr lang="en-US" sz="3200" dirty="0">
              <a:solidFill>
                <a:schemeClr val="tx1"/>
              </a:solidFill>
            </a:endParaRPr>
          </a:p>
        </p:txBody>
      </p:sp>
      <p:sp>
        <p:nvSpPr>
          <p:cNvPr id="48130" name="Rectangle 2"/>
          <p:cNvSpPr>
            <a:spLocks noChangeArrowheads="1"/>
          </p:cNvSpPr>
          <p:nvPr/>
        </p:nvSpPr>
        <p:spPr bwMode="auto">
          <a:xfrm>
            <a:off x="685800" y="2209800"/>
            <a:ext cx="36576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 great challenge for women: achieving a balance between personal and professional life, between family responsibilities and professional responsibilities. According to statistics, at EU level, women continue to provide care to the family, children and the elderly, to a much greater extent than men.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8131" name="Picture 3"/>
          <p:cNvPicPr>
            <a:picLocks noChangeAspect="1" noChangeArrowheads="1"/>
          </p:cNvPicPr>
          <p:nvPr/>
        </p:nvPicPr>
        <p:blipFill>
          <a:blip r:embed="rId2"/>
          <a:srcRect/>
          <a:stretch>
            <a:fillRect/>
          </a:stretch>
        </p:blipFill>
        <p:spPr bwMode="auto">
          <a:xfrm>
            <a:off x="4495800" y="1600200"/>
            <a:ext cx="4191000" cy="43434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
        <p:nvSpPr>
          <p:cNvPr id="6" name="Rectangle 5"/>
          <p:cNvSpPr/>
          <p:nvPr/>
        </p:nvSpPr>
        <p:spPr>
          <a:xfrm>
            <a:off x="1066800" y="381000"/>
            <a:ext cx="7543800"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200" b="1" dirty="0" smtClean="0">
                <a:solidFill>
                  <a:schemeClr val="tx1"/>
                </a:solidFill>
              </a:rPr>
              <a:t>The balance between personal and professional life</a:t>
            </a:r>
            <a:endParaRPr lang="en-US" sz="3200" dirty="0">
              <a:solidFill>
                <a:schemeClr val="tx1"/>
              </a:solidFill>
            </a:endParaRPr>
          </a:p>
        </p:txBody>
      </p:sp>
      <p:sp>
        <p:nvSpPr>
          <p:cNvPr id="48130" name="Rectangle 2"/>
          <p:cNvSpPr>
            <a:spLocks noChangeArrowheads="1"/>
          </p:cNvSpPr>
          <p:nvPr/>
        </p:nvSpPr>
        <p:spPr bwMode="auto">
          <a:xfrm>
            <a:off x="533400" y="1676400"/>
            <a:ext cx="83058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400" dirty="0" smtClean="0">
                <a:latin typeface="Times New Roman" pitchFamily="18" charset="0"/>
                <a:cs typeface="Times New Roman" pitchFamily="18" charset="0"/>
              </a:rPr>
              <a:t>On the one hand, women are expected to be economically and professionally successful, but at the same time, there is also the expectation or "unwritten obligation" that they put motherhood and family care above professional choices.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2228" name="Picture 4" descr="Free Vector | Gender equality illustration theme"/>
          <p:cNvPicPr>
            <a:picLocks noChangeAspect="1" noChangeArrowheads="1"/>
          </p:cNvPicPr>
          <p:nvPr/>
        </p:nvPicPr>
        <p:blipFill>
          <a:blip r:embed="rId2"/>
          <a:srcRect/>
          <a:stretch>
            <a:fillRect/>
          </a:stretch>
        </p:blipFill>
        <p:spPr bwMode="auto">
          <a:xfrm>
            <a:off x="1981200" y="3276600"/>
            <a:ext cx="5353050" cy="313372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
        <p:nvSpPr>
          <p:cNvPr id="6" name="Rectangle 5"/>
          <p:cNvSpPr/>
          <p:nvPr/>
        </p:nvSpPr>
        <p:spPr>
          <a:xfrm>
            <a:off x="1066800" y="381000"/>
            <a:ext cx="7543800"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200" b="1" dirty="0" smtClean="0">
                <a:solidFill>
                  <a:schemeClr val="tx1"/>
                </a:solidFill>
              </a:rPr>
              <a:t>The balance between personal and professional life</a:t>
            </a:r>
            <a:endParaRPr lang="en-US" sz="3200" dirty="0">
              <a:solidFill>
                <a:schemeClr val="tx1"/>
              </a:solidFill>
            </a:endParaRPr>
          </a:p>
        </p:txBody>
      </p:sp>
      <p:sp>
        <p:nvSpPr>
          <p:cNvPr id="48130" name="Rectangle 2"/>
          <p:cNvSpPr>
            <a:spLocks noChangeArrowheads="1"/>
          </p:cNvSpPr>
          <p:nvPr/>
        </p:nvSpPr>
        <p:spPr bwMode="auto">
          <a:xfrm>
            <a:off x="533400" y="1676400"/>
            <a:ext cx="83058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400" dirty="0" smtClean="0">
                <a:latin typeface="Times New Roman" pitchFamily="18" charset="0"/>
                <a:cs typeface="Times New Roman" pitchFamily="18" charset="0"/>
              </a:rPr>
              <a:t>The difficulty for women to find a balance between family and professional responsibilities is all the greater, given the lack of adequate support measures, such as strategies, policies, programs, flexible programs, accessible day care services for children and the elderly, the opportunity to work from home, etc.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2226" name="Picture 2" descr="Enhancing Work-Life Balance and Gender Equality – Voice of the Workers  Weekly"/>
          <p:cNvPicPr>
            <a:picLocks noChangeAspect="1" noChangeArrowheads="1"/>
          </p:cNvPicPr>
          <p:nvPr/>
        </p:nvPicPr>
        <p:blipFill>
          <a:blip r:embed="rId2"/>
          <a:srcRect/>
          <a:stretch>
            <a:fillRect/>
          </a:stretch>
        </p:blipFill>
        <p:spPr bwMode="auto">
          <a:xfrm>
            <a:off x="2209800" y="3810000"/>
            <a:ext cx="4876800" cy="24384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6" name="Rectangle 5"/>
          <p:cNvSpPr/>
          <p:nvPr/>
        </p:nvSpPr>
        <p:spPr>
          <a:xfrm>
            <a:off x="1066800" y="381000"/>
            <a:ext cx="7543800"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200" b="1" dirty="0" smtClean="0">
                <a:solidFill>
                  <a:schemeClr val="tx1"/>
                </a:solidFill>
              </a:rPr>
              <a:t>The balance between personal and professional life</a:t>
            </a:r>
            <a:endParaRPr lang="en-US" sz="3200" dirty="0">
              <a:solidFill>
                <a:schemeClr val="tx1"/>
              </a:solidFill>
            </a:endParaRPr>
          </a:p>
        </p:txBody>
      </p:sp>
      <p:sp>
        <p:nvSpPr>
          <p:cNvPr id="48130" name="Rectangle 2"/>
          <p:cNvSpPr>
            <a:spLocks noChangeArrowheads="1"/>
          </p:cNvSpPr>
          <p:nvPr/>
        </p:nvSpPr>
        <p:spPr bwMode="auto">
          <a:xfrm>
            <a:off x="533400" y="1676400"/>
            <a:ext cx="83058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dirty="0" smtClean="0"/>
              <a:t>Reconciling family and professional life is an important goal of the EU. As a result, in 2019, the EU proposed several measures in this </a:t>
            </a:r>
            <a:r>
              <a:rPr lang="en-US" sz="2400" dirty="0" smtClean="0"/>
              <a:t>regard:</a:t>
            </a:r>
            <a:endParaRPr lang="ro-RO" sz="2400" dirty="0" smtClean="0"/>
          </a:p>
          <a:p>
            <a:pPr algn="ctr">
              <a:buFont typeface="Wingdings" pitchFamily="2" charset="2"/>
              <a:buChar char="v"/>
            </a:pPr>
            <a:r>
              <a:rPr lang="en-US" sz="2400" b="1" dirty="0" smtClean="0"/>
              <a:t>Division </a:t>
            </a:r>
            <a:r>
              <a:rPr lang="en-US" sz="2400" b="1" dirty="0" smtClean="0"/>
              <a:t>of childcare leave between women and </a:t>
            </a:r>
            <a:r>
              <a:rPr lang="en-US" sz="2400" b="1" dirty="0" smtClean="0"/>
              <a:t>men</a:t>
            </a:r>
            <a:endParaRPr lang="ro-RO" sz="2400" b="1" dirty="0" smtClean="0"/>
          </a:p>
          <a:p>
            <a:pPr algn="ctr">
              <a:buFont typeface="Wingdings" pitchFamily="2" charset="2"/>
              <a:buChar char="v"/>
            </a:pPr>
            <a:r>
              <a:rPr lang="en-US" sz="2400" b="1" dirty="0" smtClean="0"/>
              <a:t>Childcare services</a:t>
            </a:r>
            <a:endParaRPr lang="ro-RO" sz="2400" b="1" dirty="0" smtClean="0"/>
          </a:p>
          <a:p>
            <a:pPr algn="ctr">
              <a:buFont typeface="Wingdings" pitchFamily="2" charset="2"/>
              <a:buChar char="v"/>
            </a:pPr>
            <a:r>
              <a:rPr lang="en-US" sz="2400" b="1" dirty="0" smtClean="0"/>
              <a:t>Elderly </a:t>
            </a:r>
            <a:r>
              <a:rPr lang="en-US" sz="2400" b="1" dirty="0" smtClean="0"/>
              <a:t>care services</a:t>
            </a:r>
            <a:r>
              <a:rPr lang="en-US" sz="2400" dirty="0" smtClean="0"/>
              <a:t> </a:t>
            </a:r>
            <a:endParaRPr lang="ro-RO" sz="2400" b="1" dirty="0" smtClean="0"/>
          </a:p>
          <a:p>
            <a:endParaRPr lang="ro-RO" sz="2400" b="1" dirty="0" smtClean="0"/>
          </a:p>
          <a:p>
            <a:r>
              <a:rPr lang="en-US" sz="2400" dirty="0" smtClean="0"/>
              <a:t> </a:t>
            </a:r>
            <a:endParaRPr lang="ro-RO" sz="2400" b="1" dirty="0" smtClean="0"/>
          </a:p>
          <a:p>
            <a:r>
              <a:rPr lang="en-US" sz="2400" b="1" dirty="0" smtClean="0"/>
              <a:t> </a:t>
            </a:r>
            <a:endParaRPr lang="ro-RO" sz="2400" dirty="0" smtClean="0"/>
          </a:p>
          <a:p>
            <a:endParaRPr lang="en-US" sz="2400" dirty="0"/>
          </a:p>
        </p:txBody>
      </p:sp>
      <p:pic>
        <p:nvPicPr>
          <p:cNvPr id="55298" name="Picture 2" descr="Balancing Personal and Professional Life is Difficult, not Impossible | My  Travel Tracks"/>
          <p:cNvPicPr>
            <a:picLocks noChangeAspect="1" noChangeArrowheads="1"/>
          </p:cNvPicPr>
          <p:nvPr/>
        </p:nvPicPr>
        <p:blipFill>
          <a:blip r:embed="rId2"/>
          <a:srcRect/>
          <a:stretch>
            <a:fillRect/>
          </a:stretch>
        </p:blipFill>
        <p:spPr bwMode="auto">
          <a:xfrm>
            <a:off x="2438400" y="4267200"/>
            <a:ext cx="4086225" cy="188595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31745" name="Rectangle 1"/>
          <p:cNvSpPr>
            <a:spLocks noChangeArrowheads="1"/>
          </p:cNvSpPr>
          <p:nvPr/>
        </p:nvSpPr>
        <p:spPr bwMode="auto">
          <a:xfrm>
            <a:off x="457200" y="304800"/>
            <a:ext cx="83058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Although societies have evolved over the years, gender socialization and social expectations of men and women, boys and girls are still deeply rooted. Family, colleagues, the media, culture and religion inspire various messages about how each gender should look and behave, affecting or "shaping" the beliefs, attitudes, perceptions and behaviors of young people.</a:t>
            </a:r>
            <a:endParaRPr kumimoji="0" lang="ro-RO" sz="2400" i="0" u="none" strike="noStrike" cap="none" normalizeH="0" baseline="0" dirty="0" smtClean="0">
              <a:ln>
                <a:noFill/>
              </a:ln>
              <a:solidFill>
                <a:schemeClr val="tx1"/>
              </a:solidFill>
              <a:effectLst/>
              <a:latin typeface="Arial" pitchFamily="34" charset="0"/>
              <a:cs typeface="Arial" pitchFamily="34" charset="0"/>
            </a:endParaRPr>
          </a:p>
        </p:txBody>
      </p:sp>
      <p:pic>
        <p:nvPicPr>
          <p:cNvPr id="31747" name="Picture 3" descr="Summary of Social Construction of Gender(F) (BS 2)"/>
          <p:cNvPicPr>
            <a:picLocks noChangeAspect="1" noChangeArrowheads="1"/>
          </p:cNvPicPr>
          <p:nvPr/>
        </p:nvPicPr>
        <p:blipFill>
          <a:blip r:embed="rId2"/>
          <a:srcRect/>
          <a:stretch>
            <a:fillRect/>
          </a:stretch>
        </p:blipFill>
        <p:spPr bwMode="auto">
          <a:xfrm>
            <a:off x="1981200" y="2971800"/>
            <a:ext cx="5410200" cy="28956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
        <p:nvSpPr>
          <p:cNvPr id="6" name="Rectangle 5"/>
          <p:cNvSpPr/>
          <p:nvPr/>
        </p:nvSpPr>
        <p:spPr>
          <a:xfrm>
            <a:off x="1066800" y="381000"/>
            <a:ext cx="7543800"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200" b="1" dirty="0" smtClean="0">
                <a:solidFill>
                  <a:schemeClr val="tx1"/>
                </a:solidFill>
              </a:rPr>
              <a:t>The balance between personal and professional life</a:t>
            </a:r>
            <a:endParaRPr lang="en-US" sz="3200" dirty="0">
              <a:solidFill>
                <a:schemeClr val="tx1"/>
              </a:solidFill>
            </a:endParaRPr>
          </a:p>
        </p:txBody>
      </p:sp>
      <p:sp>
        <p:nvSpPr>
          <p:cNvPr id="48130" name="Rectangle 2"/>
          <p:cNvSpPr>
            <a:spLocks noChangeArrowheads="1"/>
          </p:cNvSpPr>
          <p:nvPr/>
        </p:nvSpPr>
        <p:spPr bwMode="auto">
          <a:xfrm>
            <a:off x="533400" y="1676400"/>
            <a:ext cx="83058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o-RO" sz="2400" b="1" dirty="0" smtClean="0"/>
              <a:t>Regarding ”</a:t>
            </a:r>
            <a:r>
              <a:rPr lang="en-US" sz="2400" b="1" dirty="0" smtClean="0"/>
              <a:t>Division </a:t>
            </a:r>
            <a:r>
              <a:rPr lang="en-US" sz="2400" b="1" dirty="0" smtClean="0"/>
              <a:t>of childcare leave between women and men </a:t>
            </a:r>
            <a:r>
              <a:rPr lang="ro-RO" sz="2400" b="1" dirty="0" smtClean="0"/>
              <a:t>”</a:t>
            </a:r>
            <a:r>
              <a:rPr lang="en-US" sz="2400" dirty="0" smtClean="0"/>
              <a:t>- </a:t>
            </a:r>
            <a:r>
              <a:rPr lang="en-US" sz="2400" dirty="0" smtClean="0"/>
              <a:t>The European Commission has introduced a package of measures to extend childcare leave from three to four months, of which at least one month cannot be transferred to the other parent, encouraging so that fathers can take leave.</a:t>
            </a:r>
            <a:endParaRPr lang="ro-RO" sz="2400" b="1" dirty="0" smtClean="0"/>
          </a:p>
          <a:p>
            <a:r>
              <a:rPr lang="en-US" sz="2400" dirty="0" smtClean="0"/>
              <a:t> </a:t>
            </a:r>
            <a:endParaRPr lang="ro-RO" sz="2400" b="1" dirty="0" smtClean="0"/>
          </a:p>
          <a:p>
            <a:r>
              <a:rPr lang="en-US" sz="2400" b="1" dirty="0" smtClean="0"/>
              <a:t> </a:t>
            </a:r>
            <a:endParaRPr lang="ro-RO" sz="2400" dirty="0" smtClean="0"/>
          </a:p>
          <a:p>
            <a:endParaRPr lang="en-US" sz="2400" dirty="0"/>
          </a:p>
        </p:txBody>
      </p:sp>
      <p:pic>
        <p:nvPicPr>
          <p:cNvPr id="56322" name="Picture 2" descr="News: Vodafone employees will get four months fully-paid parental leave"/>
          <p:cNvPicPr>
            <a:picLocks noChangeAspect="1" noChangeArrowheads="1"/>
          </p:cNvPicPr>
          <p:nvPr/>
        </p:nvPicPr>
        <p:blipFill>
          <a:blip r:embed="rId2"/>
          <a:srcRect/>
          <a:stretch>
            <a:fillRect/>
          </a:stretch>
        </p:blipFill>
        <p:spPr bwMode="auto">
          <a:xfrm>
            <a:off x="2667000" y="3886200"/>
            <a:ext cx="3581400" cy="220027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
        <p:nvSpPr>
          <p:cNvPr id="5" name="Rectangle 4"/>
          <p:cNvSpPr/>
          <p:nvPr/>
        </p:nvSpPr>
        <p:spPr>
          <a:xfrm>
            <a:off x="1447800" y="304800"/>
            <a:ext cx="6964022"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ctr"/>
            <a:r>
              <a:rPr lang="en-US" sz="3200" b="1" dirty="0" smtClean="0">
                <a:solidFill>
                  <a:schemeClr val="tx1"/>
                </a:solidFill>
              </a:rPr>
              <a:t>STATISTICAL </a:t>
            </a:r>
            <a:r>
              <a:rPr lang="en-US" sz="3200" b="1" dirty="0" smtClean="0">
                <a:solidFill>
                  <a:schemeClr val="tx1"/>
                </a:solidFill>
              </a:rPr>
              <a:t>INDICATORS</a:t>
            </a:r>
            <a:r>
              <a:rPr lang="ro-RO" sz="3200" b="1" dirty="0" smtClean="0">
                <a:solidFill>
                  <a:schemeClr val="tx1"/>
                </a:solidFill>
              </a:rPr>
              <a:t> </a:t>
            </a:r>
            <a:r>
              <a:rPr lang="ro-RO" sz="3200" b="1" dirty="0" smtClean="0">
                <a:solidFill>
                  <a:schemeClr val="tx1"/>
                </a:solidFill>
              </a:rPr>
              <a:t> - Demography</a:t>
            </a:r>
            <a:endParaRPr lang="en-US" sz="3200" dirty="0">
              <a:solidFill>
                <a:schemeClr val="tx1"/>
              </a:solidFill>
            </a:endParaRPr>
          </a:p>
        </p:txBody>
      </p:sp>
      <p:sp>
        <p:nvSpPr>
          <p:cNvPr id="53249" name="Rectangle 1"/>
          <p:cNvSpPr>
            <a:spLocks noChangeArrowheads="1"/>
          </p:cNvSpPr>
          <p:nvPr/>
        </p:nvSpPr>
        <p:spPr bwMode="auto">
          <a:xfrm>
            <a:off x="533400" y="2133600"/>
            <a:ext cx="41148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population of the European Union is balanced by sex, with a slightly higher share of women (51.1%).</a:t>
            </a:r>
          </a:p>
          <a:p>
            <a:pPr marL="0" marR="0" lvl="0" indent="0" algn="ctr" defTabSz="914400" rtl="0" eaLnBrk="1" fontAlgn="base" latinLnBrk="0" hangingPunct="1">
              <a:lnSpc>
                <a:spcPct val="100000"/>
              </a:lnSpc>
              <a:spcBef>
                <a:spcPct val="0"/>
              </a:spcBef>
              <a:spcAft>
                <a:spcPct val="0"/>
              </a:spcAft>
              <a:buClrTx/>
              <a:buSzTx/>
              <a:buFontTx/>
              <a:buNone/>
              <a:tabLst/>
            </a:pPr>
            <a:endParaRPr lang="ro-RO" sz="2000" dirty="0" smtClean="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On January 1, 2018, the resident population of Romania was 19.52 million inhabitants (48.9% - men and 51.1% - women).</a:t>
            </a:r>
            <a:endParaRPr kumimoji="0" lang="ro-RO"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3251" name="Picture 3" descr="Questions to Ponder... | Gender Stereotypes, Gender Identity, and Gender  Portrayal. How do they all relate?"/>
          <p:cNvPicPr>
            <a:picLocks noChangeAspect="1" noChangeArrowheads="1"/>
          </p:cNvPicPr>
          <p:nvPr/>
        </p:nvPicPr>
        <p:blipFill>
          <a:blip r:embed="rId2"/>
          <a:srcRect/>
          <a:stretch>
            <a:fillRect/>
          </a:stretch>
        </p:blipFill>
        <p:spPr bwMode="auto">
          <a:xfrm>
            <a:off x="4876800" y="1371600"/>
            <a:ext cx="3943350" cy="44958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
        <p:nvSpPr>
          <p:cNvPr id="6" name="Rectangle 5"/>
          <p:cNvSpPr/>
          <p:nvPr/>
        </p:nvSpPr>
        <p:spPr>
          <a:xfrm>
            <a:off x="990600" y="381000"/>
            <a:ext cx="7848600" cy="954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2800" b="1" dirty="0" smtClean="0">
                <a:solidFill>
                  <a:schemeClr val="tx1"/>
                </a:solidFill>
              </a:rPr>
              <a:t>STATISTICAL INDICATORS</a:t>
            </a:r>
            <a:r>
              <a:rPr lang="ro-RO" sz="2800" b="1" dirty="0" smtClean="0">
                <a:solidFill>
                  <a:schemeClr val="tx1"/>
                </a:solidFill>
              </a:rPr>
              <a:t> </a:t>
            </a:r>
          </a:p>
          <a:p>
            <a:pPr algn="ctr"/>
            <a:r>
              <a:rPr lang="en-US" sz="2800" b="1" dirty="0" smtClean="0"/>
              <a:t>Teaching staff in Romania</a:t>
            </a:r>
            <a:endParaRPr lang="ro-RO" sz="2800" b="1" dirty="0" smtClean="0">
              <a:solidFill>
                <a:schemeClr val="tx1"/>
              </a:solidFill>
            </a:endParaRPr>
          </a:p>
        </p:txBody>
      </p:sp>
      <p:sp>
        <p:nvSpPr>
          <p:cNvPr id="57345" name="Rectangle 1"/>
          <p:cNvSpPr>
            <a:spLocks noChangeArrowheads="1"/>
          </p:cNvSpPr>
          <p:nvPr/>
        </p:nvSpPr>
        <p:spPr bwMode="auto">
          <a:xfrm>
            <a:off x="228600" y="1676400"/>
            <a:ext cx="8763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In Romania, as in almost all European countries, the profession of teacher in pre-university education is mostly held by women (77.3%).</a:t>
            </a:r>
            <a:endParaRPr kumimoji="0" lang="ro-RO"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As the level of education increases, the share of female teachers decreases. </a:t>
            </a:r>
            <a:endParaRPr kumimoji="0" lang="ro-RO"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o-RO" sz="2000" dirty="0" smtClean="0">
              <a:solidFill>
                <a:srgbClr val="000000"/>
              </a:solidFill>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Thus, in pre-school and pre-school education, the share of women is 99.7%, in primary and secondary school, 80.1%, and for high school it was 71.5%.</a:t>
            </a:r>
            <a:endParaRPr kumimoji="0" lang="ro-RO"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Higher education is notable for a balance in terms of gender teaching staff (51.3%).</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2" descr="Impact of women teachers | Greater Kashmir"/>
          <p:cNvPicPr>
            <a:picLocks noChangeAspect="1" noChangeArrowheads="1"/>
          </p:cNvPicPr>
          <p:nvPr/>
        </p:nvPicPr>
        <p:blipFill>
          <a:blip r:embed="rId2"/>
          <a:srcRect/>
          <a:stretch>
            <a:fillRect/>
          </a:stretch>
        </p:blipFill>
        <p:spPr bwMode="auto">
          <a:xfrm>
            <a:off x="3429000" y="4572000"/>
            <a:ext cx="2590800" cy="198120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
        <p:nvSpPr>
          <p:cNvPr id="6" name="Rectangle 5"/>
          <p:cNvSpPr/>
          <p:nvPr/>
        </p:nvSpPr>
        <p:spPr>
          <a:xfrm>
            <a:off x="914400" y="381000"/>
            <a:ext cx="7848600" cy="954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2800" b="1" dirty="0" smtClean="0">
                <a:solidFill>
                  <a:schemeClr val="tx1"/>
                </a:solidFill>
              </a:rPr>
              <a:t>STATISTICAL INDICATORS</a:t>
            </a:r>
            <a:r>
              <a:rPr lang="ro-RO" sz="2800" b="1" dirty="0" smtClean="0">
                <a:solidFill>
                  <a:schemeClr val="tx1"/>
                </a:solidFill>
              </a:rPr>
              <a:t> </a:t>
            </a:r>
          </a:p>
          <a:p>
            <a:pPr algn="ctr"/>
            <a:r>
              <a:rPr lang="en-US" sz="2800" b="1" dirty="0" smtClean="0"/>
              <a:t>The level of education of the population in Romania</a:t>
            </a:r>
            <a:endParaRPr lang="ro-RO" sz="2800" b="1" dirty="0" smtClean="0">
              <a:solidFill>
                <a:schemeClr val="tx1"/>
              </a:solidFill>
            </a:endParaRPr>
          </a:p>
        </p:txBody>
      </p:sp>
      <p:sp>
        <p:nvSpPr>
          <p:cNvPr id="57345" name="Rectangle 1"/>
          <p:cNvSpPr>
            <a:spLocks noChangeArrowheads="1"/>
          </p:cNvSpPr>
          <p:nvPr/>
        </p:nvSpPr>
        <p:spPr bwMode="auto">
          <a:xfrm>
            <a:off x="4191000" y="1676400"/>
            <a:ext cx="4572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o-RO" sz="2400" dirty="0" smtClean="0"/>
              <a:t>In </a:t>
            </a:r>
            <a:r>
              <a:rPr lang="ro-RO" sz="2400" dirty="0" smtClean="0"/>
              <a:t>terms of gender gaps, there are differences between the adult male and female population (25-64 years), in terms of structure by level of education, especially for lower levels. While men with an average level of education have a higher share than women (63.3%, compared to 57.4%), in the case of people with at most a higher level of education, women have a higher frequency.</a:t>
            </a:r>
            <a:endParaRPr lang="en-US" sz="2400" dirty="0" smtClean="0"/>
          </a:p>
          <a:p>
            <a:pPr algn="ctr"/>
            <a:endParaRPr lang="en-US" sz="2400" dirty="0">
              <a:latin typeface="Times New Roman" pitchFamily="18" charset="0"/>
              <a:cs typeface="Times New Roman" pitchFamily="18" charset="0"/>
            </a:endParaRPr>
          </a:p>
        </p:txBody>
      </p:sp>
      <p:pic>
        <p:nvPicPr>
          <p:cNvPr id="58372" name="Picture 4" descr="Escola - Graduation Girl Clipart Png , Free Transparent Clipart - ClipartKey"/>
          <p:cNvPicPr>
            <a:picLocks noChangeAspect="1" noChangeArrowheads="1"/>
          </p:cNvPicPr>
          <p:nvPr/>
        </p:nvPicPr>
        <p:blipFill>
          <a:blip r:embed="rId2"/>
          <a:srcRect/>
          <a:stretch>
            <a:fillRect/>
          </a:stretch>
        </p:blipFill>
        <p:spPr bwMode="auto">
          <a:xfrm>
            <a:off x="533400" y="1447801"/>
            <a:ext cx="3657600" cy="4953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
        <p:nvSpPr>
          <p:cNvPr id="6" name="Rectangle 5"/>
          <p:cNvSpPr/>
          <p:nvPr/>
        </p:nvSpPr>
        <p:spPr>
          <a:xfrm>
            <a:off x="914400" y="381000"/>
            <a:ext cx="7848600" cy="954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2800" b="1" dirty="0" smtClean="0">
                <a:solidFill>
                  <a:schemeClr val="tx1"/>
                </a:solidFill>
              </a:rPr>
              <a:t>STATISTICAL INDICATORS</a:t>
            </a:r>
            <a:r>
              <a:rPr lang="ro-RO" sz="2800" b="1" dirty="0" smtClean="0">
                <a:solidFill>
                  <a:schemeClr val="tx1"/>
                </a:solidFill>
              </a:rPr>
              <a:t> </a:t>
            </a:r>
          </a:p>
          <a:p>
            <a:pPr algn="ctr"/>
            <a:r>
              <a:rPr lang="ro-RO" sz="2800" b="1" dirty="0" smtClean="0"/>
              <a:t>Gender differences in the field of health</a:t>
            </a:r>
            <a:endParaRPr lang="ro-RO" sz="2800" b="1" dirty="0" smtClean="0">
              <a:solidFill>
                <a:schemeClr val="tx1"/>
              </a:solidFill>
            </a:endParaRPr>
          </a:p>
        </p:txBody>
      </p:sp>
      <p:sp>
        <p:nvSpPr>
          <p:cNvPr id="57345" name="Rectangle 1"/>
          <p:cNvSpPr>
            <a:spLocks noChangeArrowheads="1"/>
          </p:cNvSpPr>
          <p:nvPr/>
        </p:nvSpPr>
        <p:spPr bwMode="auto">
          <a:xfrm>
            <a:off x="685800" y="1676400"/>
            <a:ext cx="80772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o-RO" sz="2400" dirty="0" smtClean="0">
                <a:latin typeface="Times New Roman" pitchFamily="18" charset="0"/>
                <a:cs typeface="Times New Roman" pitchFamily="18" charset="0"/>
              </a:rPr>
              <a:t>The chances of a longer life are higher in all EU countries for women. European </a:t>
            </a:r>
            <a:r>
              <a:rPr lang="ro-RO" sz="2400" dirty="0" smtClean="0">
                <a:latin typeface="Times New Roman" pitchFamily="18" charset="0"/>
                <a:cs typeface="Times New Roman" pitchFamily="18" charset="0"/>
              </a:rPr>
              <a:t>statistics show </a:t>
            </a:r>
            <a:r>
              <a:rPr lang="ro-RO" sz="2400" dirty="0" smtClean="0">
                <a:latin typeface="Times New Roman" pitchFamily="18" charset="0"/>
                <a:cs typeface="Times New Roman" pitchFamily="18" charset="0"/>
              </a:rPr>
              <a:t>that women in the European Union live, on average, 83.6 years, while the average life expectancy of men is 78.2 years</a:t>
            </a:r>
            <a:r>
              <a:rPr lang="ro-RO" sz="2400" dirty="0" smtClean="0">
                <a:latin typeface="Times New Roman" pitchFamily="18" charset="0"/>
                <a:cs typeface="Times New Roman" pitchFamily="18" charset="0"/>
              </a:rPr>
              <a:t>.</a:t>
            </a:r>
          </a:p>
          <a:p>
            <a:pPr algn="ctr"/>
            <a:endParaRPr lang="ro-RO" sz="2400" dirty="0" smtClean="0">
              <a:latin typeface="Times New Roman" pitchFamily="18" charset="0"/>
              <a:cs typeface="Times New Roman" pitchFamily="18" charset="0"/>
            </a:endParaRPr>
          </a:p>
          <a:p>
            <a:pPr algn="ctr"/>
            <a:r>
              <a:rPr lang="ro-RO" sz="2400" dirty="0" smtClean="0">
                <a:latin typeface="Times New Roman" pitchFamily="18" charset="0"/>
                <a:cs typeface="Times New Roman" pitchFamily="18" charset="0"/>
              </a:rPr>
              <a:t> </a:t>
            </a:r>
            <a:r>
              <a:rPr lang="ro-RO" sz="2400" dirty="0" smtClean="0">
                <a:latin typeface="Times New Roman" pitchFamily="18" charset="0"/>
                <a:cs typeface="Times New Roman" pitchFamily="18" charset="0"/>
              </a:rPr>
              <a:t>The researchers say that this difference is largely explained by the different lifestyles and occupations of the two sexes.</a:t>
            </a:r>
            <a:endParaRPr lang="en-US" sz="2400" dirty="0" smtClean="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p:txBody>
      </p:sp>
      <p:pic>
        <p:nvPicPr>
          <p:cNvPr id="59396" name="Picture 4" descr="Women live longer than men, but there's a downside"/>
          <p:cNvPicPr>
            <a:picLocks noChangeAspect="1" noChangeArrowheads="1"/>
          </p:cNvPicPr>
          <p:nvPr/>
        </p:nvPicPr>
        <p:blipFill>
          <a:blip r:embed="rId2"/>
          <a:srcRect/>
          <a:stretch>
            <a:fillRect/>
          </a:stretch>
        </p:blipFill>
        <p:spPr bwMode="auto">
          <a:xfrm>
            <a:off x="2514600" y="4724400"/>
            <a:ext cx="4591050" cy="1485901"/>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
        <p:nvSpPr>
          <p:cNvPr id="5" name="Rectangle 4"/>
          <p:cNvSpPr/>
          <p:nvPr/>
        </p:nvSpPr>
        <p:spPr>
          <a:xfrm>
            <a:off x="1371600" y="304800"/>
            <a:ext cx="6772495" cy="523220"/>
          </a:xfrm>
          <a:prstGeom prst="rect">
            <a:avLst/>
          </a:prstGeom>
        </p:spPr>
        <p:txBody>
          <a:bodyPr wrap="none">
            <a:spAutoFit/>
          </a:bodyPr>
          <a:lstStyle/>
          <a:p>
            <a:pPr algn="ctr"/>
            <a:r>
              <a:rPr lang="en-US" sz="2800" b="1" dirty="0" smtClean="0">
                <a:solidFill>
                  <a:srgbClr val="C00000"/>
                </a:solidFill>
              </a:rPr>
              <a:t>Women earn on average </a:t>
            </a:r>
            <a:r>
              <a:rPr lang="en-US" sz="2800" b="1" dirty="0" smtClean="0">
                <a:solidFill>
                  <a:srgbClr val="C00000"/>
                </a:solidFill>
              </a:rPr>
              <a:t>15% </a:t>
            </a:r>
            <a:r>
              <a:rPr lang="en-US" sz="2800" b="1" dirty="0" smtClean="0">
                <a:solidFill>
                  <a:srgbClr val="C00000"/>
                </a:solidFill>
              </a:rPr>
              <a:t>less than men</a:t>
            </a:r>
            <a:endParaRPr lang="en-US" sz="2800" dirty="0">
              <a:solidFill>
                <a:srgbClr val="C00000"/>
              </a:solidFill>
            </a:endParaRPr>
          </a:p>
        </p:txBody>
      </p:sp>
      <p:sp>
        <p:nvSpPr>
          <p:cNvPr id="6" name="Rectangle 5"/>
          <p:cNvSpPr/>
          <p:nvPr/>
        </p:nvSpPr>
        <p:spPr>
          <a:xfrm>
            <a:off x="304800" y="914400"/>
            <a:ext cx="8534400" cy="2308324"/>
          </a:xfrm>
          <a:prstGeom prst="rect">
            <a:avLst/>
          </a:prstGeom>
        </p:spPr>
        <p:txBody>
          <a:bodyPr wrap="square">
            <a:spAutoFit/>
          </a:bodyPr>
          <a:lstStyle/>
          <a:p>
            <a:pPr algn="ctr"/>
            <a:r>
              <a:rPr lang="en-US" dirty="0" smtClean="0">
                <a:latin typeface="Times New Roman" pitchFamily="18" charset="0"/>
                <a:cs typeface="Times New Roman" pitchFamily="18" charset="0"/>
              </a:rPr>
              <a:t>In the EU in 2018, women earned 14.8 % less than men when comparing their average gross hourly earnings. On average, women earned less than men in all Member States, however this gender pay gap varies. </a:t>
            </a:r>
            <a:endParaRPr lang="ro-RO" dirty="0" smtClean="0">
              <a:latin typeface="Times New Roman" pitchFamily="18" charset="0"/>
              <a:cs typeface="Times New Roman" pitchFamily="18" charset="0"/>
            </a:endParaRPr>
          </a:p>
          <a:p>
            <a:pPr algn="ctr"/>
            <a:endParaRPr lang="ro-RO"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largest differences were observed in Estonia (22.7 %), Germany (20.9 %), </a:t>
            </a:r>
            <a:r>
              <a:rPr lang="en-US" dirty="0" err="1" smtClean="0">
                <a:latin typeface="Times New Roman" pitchFamily="18" charset="0"/>
                <a:cs typeface="Times New Roman" pitchFamily="18" charset="0"/>
              </a:rPr>
              <a:t>Czechia</a:t>
            </a:r>
            <a:r>
              <a:rPr lang="en-US" dirty="0" smtClean="0">
                <a:latin typeface="Times New Roman" pitchFamily="18" charset="0"/>
                <a:cs typeface="Times New Roman" pitchFamily="18" charset="0"/>
              </a:rPr>
              <a:t> (20.1 %), Austria (19.6 %) and Slovakia (19.4 %). On the other hand, the smallest differences in earnings between women and men were found in Romania (3.0 %), Luxembourg (4.6 %), Italy (5.0 % in 2017) and Belgium (6.0 %).</a:t>
            </a:r>
            <a:endParaRPr lang="en-US" dirty="0">
              <a:latin typeface="Times New Roman" pitchFamily="18" charset="0"/>
              <a:cs typeface="Times New Roman" pitchFamily="18" charset="0"/>
            </a:endParaRPr>
          </a:p>
        </p:txBody>
      </p:sp>
      <p:pic>
        <p:nvPicPr>
          <p:cNvPr id="7" name="imageModal1" descr="Difference between average gross hourly earnings of male and female employees"/>
          <p:cNvPicPr/>
          <p:nvPr/>
        </p:nvPicPr>
        <p:blipFill>
          <a:blip r:embed="rId2"/>
          <a:srcRect/>
          <a:stretch>
            <a:fillRect/>
          </a:stretch>
        </p:blipFill>
        <p:spPr bwMode="auto">
          <a:xfrm>
            <a:off x="1371600" y="3429000"/>
            <a:ext cx="6172200" cy="282571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
        <p:nvSpPr>
          <p:cNvPr id="57345" name="Rectangle 1"/>
          <p:cNvSpPr>
            <a:spLocks noChangeArrowheads="1"/>
          </p:cNvSpPr>
          <p:nvPr/>
        </p:nvSpPr>
        <p:spPr bwMode="auto">
          <a:xfrm>
            <a:off x="457200" y="381000"/>
            <a:ext cx="8077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800" b="1" dirty="0" smtClean="0">
                <a:latin typeface="Times New Roman" pitchFamily="18" charset="0"/>
                <a:cs typeface="Times New Roman" pitchFamily="18" charset="0"/>
              </a:rPr>
              <a:t>For more information about such statistics, </a:t>
            </a:r>
            <a:endParaRPr lang="ro-RO" sz="2800" b="1" dirty="0" smtClean="0">
              <a:latin typeface="Times New Roman" pitchFamily="18" charset="0"/>
              <a:cs typeface="Times New Roman" pitchFamily="18" charset="0"/>
            </a:endParaRPr>
          </a:p>
          <a:p>
            <a:pPr algn="ctr"/>
            <a:r>
              <a:rPr lang="en-US" sz="2800" b="1" dirty="0" smtClean="0">
                <a:latin typeface="Times New Roman" pitchFamily="18" charset="0"/>
                <a:cs typeface="Times New Roman" pitchFamily="18" charset="0"/>
              </a:rPr>
              <a:t>we </a:t>
            </a:r>
            <a:r>
              <a:rPr lang="en-US" sz="2800" b="1" dirty="0" smtClean="0">
                <a:latin typeface="Times New Roman" pitchFamily="18" charset="0"/>
                <a:cs typeface="Times New Roman" pitchFamily="18" charset="0"/>
              </a:rPr>
              <a:t>recommend </a:t>
            </a:r>
            <a:r>
              <a:rPr lang="ro-RO" sz="2800" b="1" dirty="0" smtClean="0">
                <a:latin typeface="Times New Roman" pitchFamily="18" charset="0"/>
                <a:cs typeface="Times New Roman" pitchFamily="18" charset="0"/>
              </a:rPr>
              <a:t>you </a:t>
            </a:r>
            <a:r>
              <a:rPr lang="en-US" sz="2800" b="1" dirty="0" smtClean="0">
                <a:latin typeface="Times New Roman" pitchFamily="18" charset="0"/>
                <a:cs typeface="Times New Roman" pitchFamily="18" charset="0"/>
              </a:rPr>
              <a:t>2 </a:t>
            </a:r>
            <a:r>
              <a:rPr lang="en-US" sz="2800" b="1" dirty="0" smtClean="0">
                <a:latin typeface="Times New Roman" pitchFamily="18" charset="0"/>
                <a:cs typeface="Times New Roman" pitchFamily="18" charset="0"/>
              </a:rPr>
              <a:t>resources</a:t>
            </a:r>
            <a:endParaRPr lang="en-US" sz="2800" b="1" dirty="0">
              <a:latin typeface="Times New Roman" pitchFamily="18" charset="0"/>
              <a:cs typeface="Times New Roman" pitchFamily="18" charset="0"/>
            </a:endParaRPr>
          </a:p>
        </p:txBody>
      </p:sp>
      <p:sp>
        <p:nvSpPr>
          <p:cNvPr id="60417" name="Rectangle 1"/>
          <p:cNvSpPr>
            <a:spLocks noChangeArrowheads="1"/>
          </p:cNvSpPr>
          <p:nvPr/>
        </p:nvSpPr>
        <p:spPr bwMode="auto">
          <a:xfrm>
            <a:off x="457200" y="1676400"/>
            <a:ext cx="5181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Gender Equality Index, developed by EIGE, is a comprehensive tool for measuring gender equality in all EU Member States.</a:t>
            </a:r>
            <a:r>
              <a:rPr kumimoji="0" lang="ro-RO"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o-RO"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index identifies gender differences in six main sectors: education, employment, finance, time, health and power).</a:t>
            </a:r>
            <a:endParaRPr kumimoji="0" lang="ro-RO"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0419" name="Picture 3" descr="European Institute for Gender Equality | European Institute for Gender  Equality"/>
          <p:cNvPicPr>
            <a:picLocks noChangeAspect="1" noChangeArrowheads="1"/>
          </p:cNvPicPr>
          <p:nvPr/>
        </p:nvPicPr>
        <p:blipFill>
          <a:blip r:embed="rId2"/>
          <a:srcRect/>
          <a:stretch>
            <a:fillRect/>
          </a:stretch>
        </p:blipFill>
        <p:spPr bwMode="auto">
          <a:xfrm>
            <a:off x="5791200" y="1219200"/>
            <a:ext cx="2857500" cy="2857500"/>
          </a:xfrm>
          <a:prstGeom prst="rect">
            <a:avLst/>
          </a:prstGeom>
          <a:noFill/>
        </p:spPr>
      </p:pic>
      <p:sp>
        <p:nvSpPr>
          <p:cNvPr id="60420" name="Rectangle 4"/>
          <p:cNvSpPr>
            <a:spLocks noChangeArrowheads="1"/>
          </p:cNvSpPr>
          <p:nvPr/>
        </p:nvSpPr>
        <p:spPr bwMode="auto">
          <a:xfrm>
            <a:off x="762000" y="4114800"/>
            <a:ext cx="7620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This digital publication </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life of women and men in Europe – a statistical portrait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aims at comparing women and men in their daily lives. </a:t>
            </a:r>
            <a:r>
              <a:rPr lang="en-US" sz="2000" dirty="0" smtClean="0">
                <a:latin typeface="Times New Roman" pitchFamily="18" charset="0"/>
                <a:cs typeface="Times New Roman" pitchFamily="18" charset="0"/>
              </a:rPr>
              <a:t>This </a:t>
            </a:r>
            <a:r>
              <a:rPr lang="en-US" sz="2000" dirty="0" smtClean="0">
                <a:latin typeface="Times New Roman" pitchFamily="18" charset="0"/>
                <a:cs typeface="Times New Roman" pitchFamily="18" charset="0"/>
              </a:rPr>
              <a:t>digital publication containing short texts, interactive </a:t>
            </a:r>
            <a:r>
              <a:rPr lang="en-US" sz="2000" dirty="0" err="1" smtClean="0">
                <a:latin typeface="Times New Roman" pitchFamily="18" charset="0"/>
                <a:cs typeface="Times New Roman" pitchFamily="18" charset="0"/>
              </a:rPr>
              <a:t>visualisation</a:t>
            </a:r>
            <a:r>
              <a:rPr lang="en-US" sz="2000" dirty="0" smtClean="0">
                <a:latin typeface="Times New Roman" pitchFamily="18" charset="0"/>
                <a:cs typeface="Times New Roman" pitchFamily="18" charset="0"/>
              </a:rPr>
              <a:t> tools, </a:t>
            </a:r>
            <a:r>
              <a:rPr lang="en-US" sz="2000" dirty="0" err="1" smtClean="0">
                <a:latin typeface="Times New Roman" pitchFamily="18" charset="0"/>
                <a:cs typeface="Times New Roman" pitchFamily="18" charset="0"/>
              </a:rPr>
              <a:t>infographics</a:t>
            </a:r>
            <a:r>
              <a:rPr lang="en-US" sz="2000" dirty="0" smtClean="0">
                <a:latin typeface="Times New Roman" pitchFamily="18" charset="0"/>
                <a:cs typeface="Times New Roman" pitchFamily="18" charset="0"/>
              </a:rPr>
              <a:t>, photos, etc. has been developed by </a:t>
            </a:r>
            <a:r>
              <a:rPr lang="en-US" sz="2000" dirty="0" err="1" smtClean="0">
                <a:latin typeface="Times New Roman" pitchFamily="18" charset="0"/>
                <a:cs typeface="Times New Roman" pitchFamily="18" charset="0"/>
              </a:rPr>
              <a:t>Eurostat</a:t>
            </a:r>
            <a:r>
              <a:rPr lang="en-US" sz="2000" dirty="0" smtClean="0">
                <a:latin typeface="Times New Roman" pitchFamily="18" charset="0"/>
                <a:cs typeface="Times New Roman" pitchFamily="18" charset="0"/>
              </a:rPr>
              <a:t> in collaboration with the National Statistical Institutes of the EU Member </a:t>
            </a:r>
            <a:r>
              <a:rPr lang="en-US" sz="2000" dirty="0" smtClean="0">
                <a:latin typeface="Times New Roman" pitchFamily="18" charset="0"/>
                <a:cs typeface="Times New Roman" pitchFamily="18" charset="0"/>
              </a:rPr>
              <a:t>States</a:t>
            </a:r>
            <a:r>
              <a:rPr lang="ro-RO" sz="2000" dirty="0" smtClean="0">
                <a:latin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erasmusplus.ro/images/erasmus.jpg"/>
          <p:cNvPicPr>
            <a:picLocks noChangeAspect="1" noChangeArrowheads="1"/>
          </p:cNvPicPr>
          <p:nvPr/>
        </p:nvPicPr>
        <p:blipFill>
          <a:blip r:embed="rId2" r:link="rId3"/>
          <a:srcRect/>
          <a:stretch>
            <a:fillRect/>
          </a:stretch>
        </p:blipFill>
        <p:spPr bwMode="auto">
          <a:xfrm>
            <a:off x="2514600" y="762000"/>
            <a:ext cx="4724400" cy="1600200"/>
          </a:xfrm>
          <a:prstGeom prst="rect">
            <a:avLst/>
          </a:prstGeom>
          <a:noFill/>
          <a:ln w="9525">
            <a:noFill/>
            <a:miter lim="800000"/>
            <a:headEnd/>
            <a:tailEnd/>
          </a:ln>
        </p:spPr>
      </p:pic>
      <p:sp>
        <p:nvSpPr>
          <p:cNvPr id="5" name="Rectangle 1"/>
          <p:cNvSpPr>
            <a:spLocks noChangeArrowheads="1"/>
          </p:cNvSpPr>
          <p:nvPr/>
        </p:nvSpPr>
        <p:spPr bwMode="auto">
          <a:xfrm>
            <a:off x="457200" y="2667000"/>
            <a:ext cx="8458200" cy="138499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rgbClr val="000000"/>
                </a:solidFill>
                <a:effectLst/>
                <a:latin typeface="Times New Roman" pitchFamily="18" charset="0"/>
                <a:cs typeface="Times New Roman" pitchFamily="18" charset="0"/>
              </a:rPr>
              <a:t>Material made with the financial support of the European Commission.</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imes New Roman" pitchFamily="18" charset="0"/>
                <a:cs typeface="Times New Roman" pitchFamily="18" charset="0"/>
              </a:rPr>
              <a:t>The content of this material represents the exclusive responsibility of the authors and the National Agency and the European Commission are not responsible for the way  in which the content of the information will be used.</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32769" name="Rectangle 1"/>
          <p:cNvSpPr>
            <a:spLocks noChangeArrowheads="1"/>
          </p:cNvSpPr>
          <p:nvPr/>
        </p:nvSpPr>
        <p:spPr bwMode="auto">
          <a:xfrm>
            <a:off x="381000" y="609600"/>
            <a:ext cx="84582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 may be difficult for boys and girls to accept that there are inequalities between women and men, because I think it is "natural" for women and men to be treated differently. It is important to challenge these beliefs, helping young people to understand the notions of social privilege and social power.</a:t>
            </a:r>
            <a:endParaRPr kumimoji="0" lang="ro-RO" sz="2400" i="0" u="none" strike="noStrike" cap="none" normalizeH="0" baseline="0" dirty="0" smtClean="0">
              <a:ln>
                <a:noFill/>
              </a:ln>
              <a:solidFill>
                <a:schemeClr val="tx1"/>
              </a:solidFill>
              <a:effectLst/>
              <a:latin typeface="Arial" pitchFamily="34" charset="0"/>
              <a:cs typeface="Arial" pitchFamily="34" charset="0"/>
            </a:endParaRPr>
          </a:p>
        </p:txBody>
      </p:sp>
      <p:pic>
        <p:nvPicPr>
          <p:cNvPr id="32771" name="Picture 3" descr="Gender Fluidity &amp; Social Construction | Philosophy Talk"/>
          <p:cNvPicPr>
            <a:picLocks noChangeAspect="1" noChangeArrowheads="1"/>
          </p:cNvPicPr>
          <p:nvPr/>
        </p:nvPicPr>
        <p:blipFill>
          <a:blip r:embed="rId2"/>
          <a:srcRect/>
          <a:stretch>
            <a:fillRect/>
          </a:stretch>
        </p:blipFill>
        <p:spPr bwMode="auto">
          <a:xfrm>
            <a:off x="1295400" y="3276600"/>
            <a:ext cx="6286500" cy="2743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33793" name="Rectangle 1"/>
          <p:cNvSpPr>
            <a:spLocks noChangeArrowheads="1"/>
          </p:cNvSpPr>
          <p:nvPr/>
        </p:nvSpPr>
        <p:spPr bwMode="auto">
          <a:xfrm>
            <a:off x="381000" y="457201"/>
            <a:ext cx="85344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n-GB"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family plays the main role in the construction of gender, and  the other factors (school, entourage, social environment, etc.) contribute to the  maintaining and enhancing attitudes and behaviours towards gender learned in the family. </a:t>
            </a:r>
            <a:r>
              <a:rPr lang="en-GB" sz="2400" dirty="0" smtClean="0">
                <a:latin typeface="Times New Roman" pitchFamily="18" charset="0"/>
                <a:cs typeface="Times New Roman" pitchFamily="18" charset="0"/>
              </a:rPr>
              <a:t>According to studies, parents treat their children differently depending also  on their gender.</a:t>
            </a:r>
            <a:endParaRPr lang="en-US" sz="2400" dirty="0" smtClean="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3796" name="Picture 4" descr="How to Raise a Gender-Neutral Baby | Parents"/>
          <p:cNvPicPr>
            <a:picLocks noChangeAspect="1" noChangeArrowheads="1"/>
          </p:cNvPicPr>
          <p:nvPr/>
        </p:nvPicPr>
        <p:blipFill>
          <a:blip r:embed="rId2" cstate="print"/>
          <a:srcRect/>
          <a:stretch>
            <a:fillRect/>
          </a:stretch>
        </p:blipFill>
        <p:spPr bwMode="auto">
          <a:xfrm>
            <a:off x="2362200" y="2819400"/>
            <a:ext cx="4200525" cy="37528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62465" name="Rectangle 1"/>
          <p:cNvSpPr>
            <a:spLocks noChangeArrowheads="1"/>
          </p:cNvSpPr>
          <p:nvPr/>
        </p:nvSpPr>
        <p:spPr bwMode="auto">
          <a:xfrm>
            <a:off x="914400" y="381000"/>
            <a:ext cx="8001000" cy="46166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Some Expectations and messages with which boys grow up</a:t>
            </a:r>
            <a:endParaRPr kumimoji="0" lang="ro-RO"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762000" y="1447800"/>
            <a:ext cx="3429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Char char="•"/>
              <a:tabLst/>
            </a:pPr>
            <a:r>
              <a:rPr kumimoji="0" lang="ro-RO"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Boys' rooms are usually decorated with jungle animals, dinosaurs, superheroes: elements that indicate strength. In addition, their toys include trucks, cars, tools, dinosaurs, action heroes; in general, toys that teach them that they need to be strong, wilder, tough, and that they need to fight and defend themselves and others.</a:t>
            </a:r>
          </a:p>
          <a:p>
            <a:pPr marL="0" marR="0" lvl="0" indent="0" algn="ctr" defTabSz="914400" rtl="0" eaLnBrk="1" fontAlgn="base" latinLnBrk="0" hangingPunct="1">
              <a:lnSpc>
                <a:spcPct val="100000"/>
              </a:lnSpc>
              <a:spcBef>
                <a:spcPct val="0"/>
              </a:spcBef>
              <a:spcAft>
                <a:spcPct val="0"/>
              </a:spcAft>
              <a:buClrTx/>
              <a:buSzTx/>
              <a:buFontTx/>
              <a:buChar char="•"/>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o-RO"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We assume that all boys like sports and that they prefer to play outside, in nature, to get dirty.</a:t>
            </a:r>
            <a:endParaRPr kumimoji="0" lang="ro-RO" b="0" i="0" u="none" strike="noStrike" cap="none" normalizeH="0" baseline="0" dirty="0" smtClean="0">
              <a:ln>
                <a:noFill/>
              </a:ln>
              <a:solidFill>
                <a:schemeClr val="tx1"/>
              </a:solidFill>
              <a:effectLst/>
              <a:latin typeface="Arial" pitchFamily="34" charset="0"/>
              <a:cs typeface="Arial" pitchFamily="34" charset="0"/>
            </a:endParaRPr>
          </a:p>
        </p:txBody>
      </p:sp>
      <p:pic>
        <p:nvPicPr>
          <p:cNvPr id="62468" name="Picture 4" descr="FutureChallenges » What will our children think about gender?"/>
          <p:cNvPicPr>
            <a:picLocks noChangeAspect="1" noChangeArrowheads="1"/>
          </p:cNvPicPr>
          <p:nvPr/>
        </p:nvPicPr>
        <p:blipFill>
          <a:blip r:embed="rId2"/>
          <a:srcRect/>
          <a:stretch>
            <a:fillRect/>
          </a:stretch>
        </p:blipFill>
        <p:spPr bwMode="auto">
          <a:xfrm>
            <a:off x="4191000" y="1828800"/>
            <a:ext cx="4762500" cy="337185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62465" name="Rectangle 1"/>
          <p:cNvSpPr>
            <a:spLocks noChangeArrowheads="1"/>
          </p:cNvSpPr>
          <p:nvPr/>
        </p:nvSpPr>
        <p:spPr bwMode="auto">
          <a:xfrm>
            <a:off x="914400" y="381000"/>
            <a:ext cx="8001000" cy="46166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Some Expectations and messages with which boys grow up</a:t>
            </a:r>
            <a:endParaRPr kumimoji="0" lang="ro-RO"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762000" y="1447800"/>
            <a:ext cx="3429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ro-RO" sz="2000" dirty="0" smtClean="0">
                <a:latin typeface="Times New Roman" pitchFamily="18" charset="0"/>
                <a:cs typeface="Times New Roman" pitchFamily="18" charset="0"/>
              </a:rPr>
              <a:t>We push them more easily to group sports (eg football) and other sports. We also encourage them to get involved in activities related to construction, engineering, robotics and martial arts, rather than arts, dance, theater and expression</a:t>
            </a:r>
            <a:r>
              <a:rPr lang="ro-RO" sz="2000" dirty="0" smtClean="0">
                <a:latin typeface="Times New Roman" pitchFamily="18" charset="0"/>
                <a:cs typeface="Times New Roman" pitchFamily="18" charset="0"/>
              </a:rPr>
              <a:t>.</a:t>
            </a:r>
          </a:p>
          <a:p>
            <a:pPr lvl="0" algn="ctr"/>
            <a:endParaRPr lang="en-US" sz="2000" dirty="0" smtClean="0">
              <a:latin typeface="Times New Roman" pitchFamily="18" charset="0"/>
              <a:cs typeface="Times New Roman" pitchFamily="18" charset="0"/>
            </a:endParaRPr>
          </a:p>
          <a:p>
            <a:pPr lvl="0" algn="ctr"/>
            <a:r>
              <a:rPr lang="ro-RO" sz="2000" dirty="0" smtClean="0">
                <a:latin typeface="Times New Roman" pitchFamily="18" charset="0"/>
                <a:cs typeface="Times New Roman" pitchFamily="18" charset="0"/>
              </a:rPr>
              <a:t>Most parents admit that they do not teach their boys to do household chores, but to fix various things.</a:t>
            </a:r>
            <a:endParaRPr lang="en-US" sz="2000" dirty="0">
              <a:latin typeface="Times New Roman" pitchFamily="18" charset="0"/>
              <a:cs typeface="Times New Roman" pitchFamily="18" charset="0"/>
            </a:endParaRPr>
          </a:p>
        </p:txBody>
      </p:sp>
      <p:pic>
        <p:nvPicPr>
          <p:cNvPr id="63490" name="Picture 2" descr="Premium Vector | Cartoon of a little boy putting stack of folded clothes in  closet. kids doing housework chores at home concept."/>
          <p:cNvPicPr>
            <a:picLocks noChangeAspect="1" noChangeArrowheads="1"/>
          </p:cNvPicPr>
          <p:nvPr/>
        </p:nvPicPr>
        <p:blipFill>
          <a:blip r:embed="rId2"/>
          <a:srcRect/>
          <a:stretch>
            <a:fillRect/>
          </a:stretch>
        </p:blipFill>
        <p:spPr bwMode="auto">
          <a:xfrm>
            <a:off x="4724400" y="1524000"/>
            <a:ext cx="3600450" cy="45910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62465" name="Rectangle 1"/>
          <p:cNvSpPr>
            <a:spLocks noChangeArrowheads="1"/>
          </p:cNvSpPr>
          <p:nvPr/>
        </p:nvSpPr>
        <p:spPr bwMode="auto">
          <a:xfrm>
            <a:off x="914400" y="381000"/>
            <a:ext cx="8001000" cy="46166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Some Expectations and messages with which girls grow up</a:t>
            </a:r>
            <a:endParaRPr kumimoji="0" lang="ro-RO"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533400" y="1447800"/>
            <a:ext cx="41148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ro-RO" sz="2000" dirty="0" smtClean="0">
                <a:latin typeface="Times New Roman" pitchFamily="18" charset="0"/>
                <a:cs typeface="Times New Roman" pitchFamily="18" charset="0"/>
              </a:rPr>
              <a:t>Their toys usually include dolls, dollhouses, tea sets, kitchens, jewelry sets, care sets (mirrors, combs, hair dryers, makeup kits) and other household items (e.g</a:t>
            </a:r>
            <a:r>
              <a:rPr lang="ro-RO" sz="2000" dirty="0" smtClean="0">
                <a:latin typeface="Times New Roman" pitchFamily="18" charset="0"/>
                <a:cs typeface="Times New Roman" pitchFamily="18" charset="0"/>
              </a:rPr>
              <a:t>., </a:t>
            </a:r>
            <a:r>
              <a:rPr lang="ro-RO" sz="2000" dirty="0" smtClean="0">
                <a:latin typeface="Times New Roman" pitchFamily="18" charset="0"/>
                <a:cs typeface="Times New Roman" pitchFamily="18" charset="0"/>
              </a:rPr>
              <a:t>washing machines, irons, vacuum cleaners, etc.). </a:t>
            </a:r>
            <a:endParaRPr lang="ro-RO" sz="2000" dirty="0" smtClean="0">
              <a:latin typeface="Times New Roman" pitchFamily="18" charset="0"/>
              <a:cs typeface="Times New Roman" pitchFamily="18" charset="0"/>
            </a:endParaRPr>
          </a:p>
          <a:p>
            <a:pPr lvl="0" algn="ctr"/>
            <a:endParaRPr lang="ro-RO" sz="2000" dirty="0" smtClean="0">
              <a:latin typeface="Times New Roman" pitchFamily="18" charset="0"/>
              <a:cs typeface="Times New Roman" pitchFamily="18" charset="0"/>
            </a:endParaRPr>
          </a:p>
          <a:p>
            <a:pPr lvl="0" algn="ctr"/>
            <a:r>
              <a:rPr lang="ro-RO" sz="2000" dirty="0" smtClean="0">
                <a:latin typeface="Times New Roman" pitchFamily="18" charset="0"/>
                <a:cs typeface="Times New Roman" pitchFamily="18" charset="0"/>
              </a:rPr>
              <a:t>As </a:t>
            </a:r>
            <a:r>
              <a:rPr lang="ro-RO" sz="2000" dirty="0" smtClean="0">
                <a:latin typeface="Times New Roman" pitchFamily="18" charset="0"/>
                <a:cs typeface="Times New Roman" pitchFamily="18" charset="0"/>
              </a:rPr>
              <a:t>a result, girls are told that they are expected to be cared for, to serve food, to help with household chores and to take care of younger children. This is the most common stereotype that society imposes on women. </a:t>
            </a:r>
            <a:endParaRPr lang="en-US" sz="2000" dirty="0">
              <a:latin typeface="Times New Roman" pitchFamily="18" charset="0"/>
              <a:cs typeface="Times New Roman" pitchFamily="18" charset="0"/>
            </a:endParaRPr>
          </a:p>
        </p:txBody>
      </p:sp>
      <p:pic>
        <p:nvPicPr>
          <p:cNvPr id="65538" name="Picture 2" descr="Girl playing with toy cars at home - Stock Photo - Dissolve"/>
          <p:cNvPicPr>
            <a:picLocks noChangeAspect="1" noChangeArrowheads="1"/>
          </p:cNvPicPr>
          <p:nvPr/>
        </p:nvPicPr>
        <p:blipFill>
          <a:blip r:embed="rId2"/>
          <a:srcRect/>
          <a:stretch>
            <a:fillRect/>
          </a:stretch>
        </p:blipFill>
        <p:spPr bwMode="auto">
          <a:xfrm>
            <a:off x="5029200" y="1447800"/>
            <a:ext cx="3505200" cy="4343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62465" name="Rectangle 1"/>
          <p:cNvSpPr>
            <a:spLocks noChangeArrowheads="1"/>
          </p:cNvSpPr>
          <p:nvPr/>
        </p:nvSpPr>
        <p:spPr bwMode="auto">
          <a:xfrm>
            <a:off x="914400" y="381000"/>
            <a:ext cx="8001000" cy="46166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Some Expectations and messages with which girls grow up</a:t>
            </a:r>
            <a:endParaRPr kumimoji="0" lang="ro-RO"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533400" y="1447800"/>
            <a:ext cx="4114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ro-RO" sz="2400" dirty="0" smtClean="0">
                <a:latin typeface="Times New Roman" pitchFamily="18" charset="0"/>
                <a:cs typeface="Times New Roman" pitchFamily="18" charset="0"/>
              </a:rPr>
              <a:t>We tend to assume that girls need more help, support and protection</a:t>
            </a:r>
            <a:endParaRPr lang="en-US" sz="2400" dirty="0" smtClean="0">
              <a:latin typeface="Times New Roman" pitchFamily="18" charset="0"/>
              <a:cs typeface="Times New Roman" pitchFamily="18" charset="0"/>
            </a:endParaRPr>
          </a:p>
          <a:p>
            <a:pPr lvl="0" algn="ctr"/>
            <a:r>
              <a:rPr lang="ro-RO" sz="2400" dirty="0" smtClean="0">
                <a:latin typeface="Times New Roman" pitchFamily="18" charset="0"/>
                <a:cs typeface="Times New Roman" pitchFamily="18" charset="0"/>
              </a:rPr>
              <a:t>We expect them to be more emotional and easier to express.</a:t>
            </a:r>
            <a:endParaRPr lang="en-US" sz="2400" dirty="0" smtClean="0">
              <a:latin typeface="Times New Roman" pitchFamily="18" charset="0"/>
              <a:cs typeface="Times New Roman" pitchFamily="18" charset="0"/>
            </a:endParaRPr>
          </a:p>
          <a:p>
            <a:pPr lvl="0" algn="ctr"/>
            <a:r>
              <a:rPr lang="ro-RO" sz="2400" dirty="0" smtClean="0">
                <a:latin typeface="Times New Roman" pitchFamily="18" charset="0"/>
                <a:cs typeface="Times New Roman" pitchFamily="18" charset="0"/>
              </a:rPr>
              <a:t>Parents encourage them to get involved in activities such as dance, ballet, artistic gymnastics, art, artistic activities, theater and expression, rather than team sports and martial arts.</a:t>
            </a:r>
            <a:endParaRPr lang="en-US" sz="2400" dirty="0">
              <a:latin typeface="Times New Roman" pitchFamily="18" charset="0"/>
              <a:cs typeface="Times New Roman" pitchFamily="18" charset="0"/>
            </a:endParaRPr>
          </a:p>
        </p:txBody>
      </p:sp>
      <p:pic>
        <p:nvPicPr>
          <p:cNvPr id="64514" name="Picture 2" descr="Ecuadorian Girl's Football Festival - FIFA.com"/>
          <p:cNvPicPr>
            <a:picLocks noChangeAspect="1" noChangeArrowheads="1"/>
          </p:cNvPicPr>
          <p:nvPr/>
        </p:nvPicPr>
        <p:blipFill>
          <a:blip r:embed="rId2"/>
          <a:srcRect/>
          <a:stretch>
            <a:fillRect/>
          </a:stretch>
        </p:blipFill>
        <p:spPr bwMode="auto">
          <a:xfrm>
            <a:off x="4953000" y="1600200"/>
            <a:ext cx="3733800" cy="41148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2296</Words>
  <Application>Microsoft Office PowerPoint</Application>
  <PresentationFormat>On-screen Show (4:3)</PresentationFormat>
  <Paragraphs>155</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Monstrete</dc:creator>
  <cp:lastModifiedBy>Monstrete</cp:lastModifiedBy>
  <cp:revision>100</cp:revision>
  <dcterms:created xsi:type="dcterms:W3CDTF">2006-08-16T00:00:00Z</dcterms:created>
  <dcterms:modified xsi:type="dcterms:W3CDTF">2021-03-31T19:27:08Z</dcterms:modified>
</cp:coreProperties>
</file>