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0" r:id="rId3"/>
    <p:sldId id="270" r:id="rId4"/>
    <p:sldId id="273" r:id="rId5"/>
    <p:sldId id="274" r:id="rId6"/>
    <p:sldId id="275" r:id="rId7"/>
    <p:sldId id="280" r:id="rId8"/>
    <p:sldId id="283" r:id="rId9"/>
    <p:sldId id="284" r:id="rId10"/>
    <p:sldId id="285" r:id="rId11"/>
    <p:sldId id="282" r:id="rId12"/>
    <p:sldId id="259" r:id="rId13"/>
    <p:sldId id="262" r:id="rId14"/>
    <p:sldId id="263" r:id="rId15"/>
    <p:sldId id="277" r:id="rId16"/>
    <p:sldId id="278" r:id="rId17"/>
    <p:sldId id="264" r:id="rId18"/>
    <p:sldId id="265" r:id="rId19"/>
    <p:sldId id="279" r:id="rId20"/>
    <p:sldId id="266" r:id="rId21"/>
    <p:sldId id="267" r:id="rId22"/>
    <p:sldId id="268" r:id="rId23"/>
    <p:sldId id="269" r:id="rId2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98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3E8002A6-807C-4380-A2FC-F2C1A7FA10AF}" type="datetimeFigureOut">
              <a:rPr lang="el-GR" smtClean="0"/>
              <a:t>11/10/2020</a:t>
            </a:fld>
            <a:endParaRPr lang="el-GR"/>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769D8CE6-5995-4F15-8311-73D7D743D3C1}" type="slidenum">
              <a:rPr lang="el-GR" smtClean="0"/>
              <a:t>‹#›</a:t>
            </a:fld>
            <a:endParaRPr lang="el-GR"/>
          </a:p>
        </p:txBody>
      </p:sp>
      <p:sp>
        <p:nvSpPr>
          <p:cNvPr id="15" name="Footer Placeholder 14"/>
          <p:cNvSpPr>
            <a:spLocks noGrp="1"/>
          </p:cNvSpPr>
          <p:nvPr>
            <p:ph type="ftr" sz="quarter" idx="12"/>
          </p:nvPr>
        </p:nvSpPr>
        <p:spPr>
          <a:xfrm>
            <a:off x="3581400" y="6296248"/>
            <a:ext cx="2820987" cy="152400"/>
          </a:xfrm>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3E8002A6-807C-4380-A2FC-F2C1A7FA10AF}" type="datetimeFigureOut">
              <a:rPr lang="el-GR" smtClean="0"/>
              <a:t>11/10/2020</a:t>
            </a:fld>
            <a:endParaRPr lang="el-GR"/>
          </a:p>
        </p:txBody>
      </p:sp>
      <p:sp>
        <p:nvSpPr>
          <p:cNvPr id="14" name="Slide Number Placeholder 13"/>
          <p:cNvSpPr>
            <a:spLocks noGrp="1"/>
          </p:cNvSpPr>
          <p:nvPr>
            <p:ph type="sldNum" sz="quarter" idx="11"/>
          </p:nvPr>
        </p:nvSpPr>
        <p:spPr/>
        <p:txBody>
          <a:bodyPr/>
          <a:lstStyle/>
          <a:p>
            <a:fld id="{769D8CE6-5995-4F15-8311-73D7D743D3C1}" type="slidenum">
              <a:rPr lang="el-GR" smtClean="0"/>
              <a:t>‹#›</a:t>
            </a:fld>
            <a:endParaRPr lang="el-GR"/>
          </a:p>
        </p:txBody>
      </p:sp>
      <p:sp>
        <p:nvSpPr>
          <p:cNvPr id="15" name="Footer Placeholder 14"/>
          <p:cNvSpPr>
            <a:spLocks noGrp="1"/>
          </p:cNvSpPr>
          <p:nvPr>
            <p:ph type="ftr" sz="quarter" idx="12"/>
          </p:nvPr>
        </p:nvSpPr>
        <p:spPr/>
        <p:txBody>
          <a:bodyPr/>
          <a:lstStyle/>
          <a:p>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3E8002A6-807C-4380-A2FC-F2C1A7FA10AF}" type="datetimeFigureOut">
              <a:rPr lang="el-GR" smtClean="0"/>
              <a:t>11/10/2020</a:t>
            </a:fld>
            <a:endParaRPr lang="el-GR"/>
          </a:p>
        </p:txBody>
      </p:sp>
      <p:sp>
        <p:nvSpPr>
          <p:cNvPr id="14" name="Slide Number Placeholder 13"/>
          <p:cNvSpPr>
            <a:spLocks noGrp="1"/>
          </p:cNvSpPr>
          <p:nvPr>
            <p:ph type="sldNum" sz="quarter" idx="11"/>
          </p:nvPr>
        </p:nvSpPr>
        <p:spPr/>
        <p:txBody>
          <a:bodyPr/>
          <a:lstStyle/>
          <a:p>
            <a:fld id="{769D8CE6-5995-4F15-8311-73D7D743D3C1}" type="slidenum">
              <a:rPr lang="el-GR" smtClean="0"/>
              <a:t>‹#›</a:t>
            </a:fld>
            <a:endParaRPr lang="el-GR"/>
          </a:p>
        </p:txBody>
      </p:sp>
      <p:sp>
        <p:nvSpPr>
          <p:cNvPr id="15" name="Footer Placeholder 14"/>
          <p:cNvSpPr>
            <a:spLocks noGrp="1"/>
          </p:cNvSpPr>
          <p:nvPr>
            <p:ph type="ftr" sz="quarter" idx="12"/>
          </p:nvPr>
        </p:nvSpPr>
        <p:spPr/>
        <p:txBody>
          <a:bodyPr/>
          <a:lstStyle/>
          <a:p>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3E8002A6-807C-4380-A2FC-F2C1A7FA10AF}" type="datetimeFigureOut">
              <a:rPr lang="el-GR" smtClean="0"/>
              <a:t>11/10/2020</a:t>
            </a:fld>
            <a:endParaRPr lang="el-GR"/>
          </a:p>
        </p:txBody>
      </p:sp>
      <p:sp>
        <p:nvSpPr>
          <p:cNvPr id="11" name="Slide Number Placeholder 10"/>
          <p:cNvSpPr>
            <a:spLocks noGrp="1"/>
          </p:cNvSpPr>
          <p:nvPr>
            <p:ph type="sldNum" sz="quarter" idx="11"/>
          </p:nvPr>
        </p:nvSpPr>
        <p:spPr/>
        <p:txBody>
          <a:bodyPr/>
          <a:lstStyle/>
          <a:p>
            <a:fld id="{769D8CE6-5995-4F15-8311-73D7D743D3C1}" type="slidenum">
              <a:rPr lang="el-GR" smtClean="0"/>
              <a:t>‹#›</a:t>
            </a:fld>
            <a:endParaRPr lang="el-GR"/>
          </a:p>
        </p:txBody>
      </p:sp>
      <p:sp>
        <p:nvSpPr>
          <p:cNvPr id="12" name="Footer Placeholder 11"/>
          <p:cNvSpPr>
            <a:spLocks noGrp="1"/>
          </p:cNvSpPr>
          <p:nvPr>
            <p:ph type="ftr" sz="quarter" idx="12"/>
          </p:nvPr>
        </p:nvSpPr>
        <p:spPr/>
        <p:txBody>
          <a:bodyPr/>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3E8002A6-807C-4380-A2FC-F2C1A7FA10AF}" type="datetimeFigureOut">
              <a:rPr lang="el-GR" smtClean="0"/>
              <a:t>11/10/2020</a:t>
            </a:fld>
            <a:endParaRPr lang="el-GR"/>
          </a:p>
        </p:txBody>
      </p:sp>
      <p:sp>
        <p:nvSpPr>
          <p:cNvPr id="13" name="Slide Number Placeholder 12"/>
          <p:cNvSpPr>
            <a:spLocks noGrp="1"/>
          </p:cNvSpPr>
          <p:nvPr>
            <p:ph type="sldNum" sz="quarter" idx="11"/>
          </p:nvPr>
        </p:nvSpPr>
        <p:spPr>
          <a:xfrm>
            <a:off x="4116388" y="6400800"/>
            <a:ext cx="533400" cy="152400"/>
          </a:xfrm>
        </p:spPr>
        <p:txBody>
          <a:bodyPr/>
          <a:lstStyle/>
          <a:p>
            <a:fld id="{769D8CE6-5995-4F15-8311-73D7D743D3C1}" type="slidenum">
              <a:rPr lang="el-GR" smtClean="0"/>
              <a:t>‹#›</a:t>
            </a:fld>
            <a:endParaRPr lang="el-GR"/>
          </a:p>
        </p:txBody>
      </p:sp>
      <p:sp>
        <p:nvSpPr>
          <p:cNvPr id="14" name="Footer Placeholder 13"/>
          <p:cNvSpPr>
            <a:spLocks noGrp="1"/>
          </p:cNvSpPr>
          <p:nvPr>
            <p:ph type="ftr" sz="quarter" idx="12"/>
          </p:nvPr>
        </p:nvSpPr>
        <p:spPr>
          <a:xfrm>
            <a:off x="838200" y="6296248"/>
            <a:ext cx="2820987" cy="152400"/>
          </a:xfrm>
        </p:spPr>
        <p:txBody>
          <a:bodyPr/>
          <a:lstStyle/>
          <a:p>
            <a:endParaRPr lang="el-GR"/>
          </a:p>
        </p:txBody>
      </p:sp>
      <p:sp>
        <p:nvSpPr>
          <p:cNvPr id="15" name="Title 14"/>
          <p:cNvSpPr>
            <a:spLocks noGrp="1"/>
          </p:cNvSpPr>
          <p:nvPr>
            <p:ph type="title"/>
          </p:nvPr>
        </p:nvSpPr>
        <p:spPr>
          <a:xfrm>
            <a:off x="457200" y="1828800"/>
            <a:ext cx="3200400" cy="1752600"/>
          </a:xfrm>
        </p:spPr>
        <p:txBody>
          <a:bodyPr anchor="b"/>
          <a:lstStyle/>
          <a:p>
            <a:r>
              <a:rPr lang="en-US"/>
              <a:t>Click to edit Master title style</a:t>
            </a:r>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a:t>Click to edit Master title style</a:t>
            </a:r>
          </a:p>
        </p:txBody>
      </p:sp>
      <p:sp>
        <p:nvSpPr>
          <p:cNvPr id="9" name="Date Placeholder 8"/>
          <p:cNvSpPr>
            <a:spLocks noGrp="1"/>
          </p:cNvSpPr>
          <p:nvPr>
            <p:ph type="dt" sz="half" idx="10"/>
          </p:nvPr>
        </p:nvSpPr>
        <p:spPr/>
        <p:txBody>
          <a:bodyPr/>
          <a:lstStyle/>
          <a:p>
            <a:fld id="{3E8002A6-807C-4380-A2FC-F2C1A7FA10AF}" type="datetimeFigureOut">
              <a:rPr lang="el-GR" smtClean="0"/>
              <a:t>11/10/2020</a:t>
            </a:fld>
            <a:endParaRPr lang="el-GR"/>
          </a:p>
        </p:txBody>
      </p:sp>
      <p:sp>
        <p:nvSpPr>
          <p:cNvPr id="13" name="Slide Number Placeholder 12"/>
          <p:cNvSpPr>
            <a:spLocks noGrp="1"/>
          </p:cNvSpPr>
          <p:nvPr>
            <p:ph type="sldNum" sz="quarter" idx="11"/>
          </p:nvPr>
        </p:nvSpPr>
        <p:spPr/>
        <p:txBody>
          <a:bodyPr/>
          <a:lstStyle/>
          <a:p>
            <a:fld id="{769D8CE6-5995-4F15-8311-73D7D743D3C1}" type="slidenum">
              <a:rPr lang="el-GR" smtClean="0"/>
              <a:t>‹#›</a:t>
            </a:fld>
            <a:endParaRPr lang="el-GR"/>
          </a:p>
        </p:txBody>
      </p:sp>
      <p:sp>
        <p:nvSpPr>
          <p:cNvPr id="14" name="Footer Placeholder 13"/>
          <p:cNvSpPr>
            <a:spLocks noGrp="1"/>
          </p:cNvSpPr>
          <p:nvPr>
            <p:ph type="ftr" sz="quarter" idx="12"/>
          </p:nvPr>
        </p:nvSpPr>
        <p:spPr/>
        <p:txBody>
          <a:bodyPr/>
          <a:lstStyle/>
          <a:p>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a:t>Click to edit Master title style</a:t>
            </a:r>
          </a:p>
        </p:txBody>
      </p:sp>
      <p:sp>
        <p:nvSpPr>
          <p:cNvPr id="12" name="Date Placeholder 11"/>
          <p:cNvSpPr>
            <a:spLocks noGrp="1"/>
          </p:cNvSpPr>
          <p:nvPr>
            <p:ph type="dt" sz="half" idx="10"/>
          </p:nvPr>
        </p:nvSpPr>
        <p:spPr/>
        <p:txBody>
          <a:bodyPr/>
          <a:lstStyle/>
          <a:p>
            <a:fld id="{3E8002A6-807C-4380-A2FC-F2C1A7FA10AF}" type="datetimeFigureOut">
              <a:rPr lang="el-GR" smtClean="0"/>
              <a:t>11/10/2020</a:t>
            </a:fld>
            <a:endParaRPr lang="el-GR"/>
          </a:p>
        </p:txBody>
      </p:sp>
      <p:sp>
        <p:nvSpPr>
          <p:cNvPr id="14" name="Slide Number Placeholder 13"/>
          <p:cNvSpPr>
            <a:spLocks noGrp="1"/>
          </p:cNvSpPr>
          <p:nvPr>
            <p:ph type="sldNum" sz="quarter" idx="11"/>
          </p:nvPr>
        </p:nvSpPr>
        <p:spPr/>
        <p:txBody>
          <a:bodyPr/>
          <a:lstStyle/>
          <a:p>
            <a:fld id="{769D8CE6-5995-4F15-8311-73D7D743D3C1}" type="slidenum">
              <a:rPr lang="el-GR" smtClean="0"/>
              <a:t>‹#›</a:t>
            </a:fld>
            <a:endParaRPr lang="el-GR"/>
          </a:p>
        </p:txBody>
      </p:sp>
      <p:sp>
        <p:nvSpPr>
          <p:cNvPr id="16" name="Footer Placeholder 15"/>
          <p:cNvSpPr>
            <a:spLocks noGrp="1"/>
          </p:cNvSpPr>
          <p:nvPr>
            <p:ph type="ftr" sz="quarter" idx="12"/>
          </p:nvPr>
        </p:nvSpPr>
        <p:spPr/>
        <p:txBody>
          <a:bodyPr/>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a:t>Click to edit Master title style</a:t>
            </a:r>
            <a:endParaRPr lang="en-US" dirty="0"/>
          </a:p>
        </p:txBody>
      </p:sp>
      <p:sp>
        <p:nvSpPr>
          <p:cNvPr id="9" name="Date Placeholder 8"/>
          <p:cNvSpPr>
            <a:spLocks noGrp="1"/>
          </p:cNvSpPr>
          <p:nvPr>
            <p:ph type="dt" sz="half" idx="10"/>
          </p:nvPr>
        </p:nvSpPr>
        <p:spPr/>
        <p:txBody>
          <a:bodyPr/>
          <a:lstStyle/>
          <a:p>
            <a:fld id="{3E8002A6-807C-4380-A2FC-F2C1A7FA10AF}" type="datetimeFigureOut">
              <a:rPr lang="el-GR" smtClean="0"/>
              <a:t>11/10/2020</a:t>
            </a:fld>
            <a:endParaRPr lang="el-GR"/>
          </a:p>
        </p:txBody>
      </p:sp>
      <p:sp>
        <p:nvSpPr>
          <p:cNvPr id="10" name="Slide Number Placeholder 9"/>
          <p:cNvSpPr>
            <a:spLocks noGrp="1"/>
          </p:cNvSpPr>
          <p:nvPr>
            <p:ph type="sldNum" sz="quarter" idx="11"/>
          </p:nvPr>
        </p:nvSpPr>
        <p:spPr/>
        <p:txBody>
          <a:bodyPr/>
          <a:lstStyle/>
          <a:p>
            <a:fld id="{769D8CE6-5995-4F15-8311-73D7D743D3C1}" type="slidenum">
              <a:rPr lang="el-GR" smtClean="0"/>
              <a:t>‹#›</a:t>
            </a:fld>
            <a:endParaRPr lang="el-GR"/>
          </a:p>
        </p:txBody>
      </p:sp>
      <p:sp>
        <p:nvSpPr>
          <p:cNvPr id="11" name="Footer Placeholder 10"/>
          <p:cNvSpPr>
            <a:spLocks noGrp="1"/>
          </p:cNvSpPr>
          <p:nvPr>
            <p:ph type="ftr" sz="quarter" idx="12"/>
          </p:nvPr>
        </p:nvSpPr>
        <p:spPr/>
        <p:txBody>
          <a:bodyPr/>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E8002A6-807C-4380-A2FC-F2C1A7FA10AF}" type="datetimeFigureOut">
              <a:rPr lang="el-GR" smtClean="0"/>
              <a:t>11/10/2020</a:t>
            </a:fld>
            <a:endParaRPr lang="el-GR"/>
          </a:p>
        </p:txBody>
      </p:sp>
      <p:sp>
        <p:nvSpPr>
          <p:cNvPr id="9" name="Slide Number Placeholder 8"/>
          <p:cNvSpPr>
            <a:spLocks noGrp="1"/>
          </p:cNvSpPr>
          <p:nvPr>
            <p:ph type="sldNum" sz="quarter" idx="11"/>
          </p:nvPr>
        </p:nvSpPr>
        <p:spPr/>
        <p:txBody>
          <a:bodyPr/>
          <a:lstStyle/>
          <a:p>
            <a:fld id="{769D8CE6-5995-4F15-8311-73D7D743D3C1}" type="slidenum">
              <a:rPr lang="el-GR" smtClean="0"/>
              <a:t>‹#›</a:t>
            </a:fld>
            <a:endParaRPr lang="el-GR"/>
          </a:p>
        </p:txBody>
      </p:sp>
      <p:sp>
        <p:nvSpPr>
          <p:cNvPr id="10" name="Footer Placeholder 9"/>
          <p:cNvSpPr>
            <a:spLocks noGrp="1"/>
          </p:cNvSpPr>
          <p:nvPr>
            <p:ph type="ftr" sz="quarter" idx="12"/>
          </p:nvPr>
        </p:nvSpPr>
        <p:spPr/>
        <p:txBody>
          <a:bodyPr/>
          <a:lstStyle/>
          <a:p>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E8002A6-807C-4380-A2FC-F2C1A7FA10AF}" type="datetimeFigureOut">
              <a:rPr lang="el-GR" smtClean="0"/>
              <a:t>11/10/2020</a:t>
            </a:fld>
            <a:endParaRPr lang="el-GR"/>
          </a:p>
        </p:txBody>
      </p:sp>
      <p:sp>
        <p:nvSpPr>
          <p:cNvPr id="16" name="Slide Number Placeholder 15"/>
          <p:cNvSpPr>
            <a:spLocks noGrp="1"/>
          </p:cNvSpPr>
          <p:nvPr>
            <p:ph type="sldNum" sz="quarter" idx="11"/>
          </p:nvPr>
        </p:nvSpPr>
        <p:spPr/>
        <p:txBody>
          <a:bodyPr/>
          <a:lstStyle/>
          <a:p>
            <a:fld id="{769D8CE6-5995-4F15-8311-73D7D743D3C1}" type="slidenum">
              <a:rPr lang="el-GR" smtClean="0"/>
              <a:t>‹#›</a:t>
            </a:fld>
            <a:endParaRPr lang="el-GR"/>
          </a:p>
        </p:txBody>
      </p:sp>
      <p:sp>
        <p:nvSpPr>
          <p:cNvPr id="17" name="Footer Placeholder 16"/>
          <p:cNvSpPr>
            <a:spLocks noGrp="1"/>
          </p:cNvSpPr>
          <p:nvPr>
            <p:ph type="ftr" sz="quarter" idx="12"/>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15"/>
          <p:cNvSpPr>
            <a:spLocks noGrp="1"/>
          </p:cNvSpPr>
          <p:nvPr>
            <p:ph type="dt" sz="half" idx="10"/>
          </p:nvPr>
        </p:nvSpPr>
        <p:spPr/>
        <p:txBody>
          <a:bodyPr/>
          <a:lstStyle/>
          <a:p>
            <a:fld id="{3E8002A6-807C-4380-A2FC-F2C1A7FA10AF}" type="datetimeFigureOut">
              <a:rPr lang="el-GR" smtClean="0"/>
              <a:t>11/10/2020</a:t>
            </a:fld>
            <a:endParaRPr lang="el-GR"/>
          </a:p>
        </p:txBody>
      </p:sp>
      <p:sp>
        <p:nvSpPr>
          <p:cNvPr id="17" name="Slide Number Placeholder 16"/>
          <p:cNvSpPr>
            <a:spLocks noGrp="1"/>
          </p:cNvSpPr>
          <p:nvPr>
            <p:ph type="sldNum" sz="quarter" idx="11"/>
          </p:nvPr>
        </p:nvSpPr>
        <p:spPr/>
        <p:txBody>
          <a:bodyPr/>
          <a:lstStyle/>
          <a:p>
            <a:fld id="{769D8CE6-5995-4F15-8311-73D7D743D3C1}" type="slidenum">
              <a:rPr lang="el-GR" smtClean="0"/>
              <a:t>‹#›</a:t>
            </a:fld>
            <a:endParaRPr lang="el-GR"/>
          </a:p>
        </p:txBody>
      </p:sp>
      <p:sp>
        <p:nvSpPr>
          <p:cNvPr id="18" name="Footer Placeholder 17"/>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769D8CE6-5995-4F15-8311-73D7D743D3C1}" type="slidenum">
              <a:rPr lang="el-GR" smtClean="0"/>
              <a:t>‹#›</a:t>
            </a:fld>
            <a:endParaRPr lang="el-GR"/>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3E8002A6-807C-4380-A2FC-F2C1A7FA10AF}" type="datetimeFigureOut">
              <a:rPr lang="el-GR" smtClean="0"/>
              <a:t>11/10/2020</a:t>
            </a:fld>
            <a:endParaRPr lang="el-GR"/>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news:&#8217;&#8217;spread"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45586">
            <a:off x="1104903" y="1303394"/>
            <a:ext cx="6408712" cy="2592287"/>
          </a:xfrm>
          <a:prstGeom prst="rect">
            <a:avLst/>
          </a:prstGeom>
          <a:noFill/>
          <a:ln>
            <a:noFill/>
          </a:ln>
        </p:spPr>
      </p:pic>
      <p:sp>
        <p:nvSpPr>
          <p:cNvPr id="3" name="Rectangle 2"/>
          <p:cNvSpPr/>
          <p:nvPr/>
        </p:nvSpPr>
        <p:spPr>
          <a:xfrm>
            <a:off x="1547664" y="4725145"/>
            <a:ext cx="6840760" cy="954107"/>
          </a:xfrm>
          <a:prstGeom prst="rect">
            <a:avLst/>
          </a:prstGeom>
        </p:spPr>
        <p:txBody>
          <a:bodyPr wrap="square">
            <a:spAutoFit/>
          </a:bodyPr>
          <a:lstStyle/>
          <a:p>
            <a:r>
              <a:rPr lang="en-US" sz="2800" b="1" dirty="0"/>
              <a:t>5</a:t>
            </a:r>
            <a:r>
              <a:rPr lang="en-US" sz="2800" b="1" baseline="30000" dirty="0"/>
              <a:t>th</a:t>
            </a:r>
            <a:r>
              <a:rPr lang="en-US" sz="2800" b="1" dirty="0"/>
              <a:t>  GENERAL SENIOR HIGH SCHOOL OF AIGALEO</a:t>
            </a:r>
            <a:endParaRPr lang="el-GR" sz="2800" b="1" dirty="0"/>
          </a:p>
        </p:txBody>
      </p:sp>
    </p:spTree>
    <p:extLst>
      <p:ext uri="{BB962C8B-B14F-4D97-AF65-F5344CB8AC3E}">
        <p14:creationId xmlns:p14="http://schemas.microsoft.com/office/powerpoint/2010/main" val="286813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71" y="116632"/>
            <a:ext cx="4320480" cy="5355312"/>
          </a:xfrm>
          <a:prstGeom prst="rect">
            <a:avLst/>
          </a:prstGeom>
        </p:spPr>
        <p:txBody>
          <a:bodyPr wrap="square">
            <a:spAutoFit/>
          </a:bodyPr>
          <a:lstStyle/>
          <a:p>
            <a:r>
              <a:rPr lang="en-US" sz="2400" dirty="0"/>
              <a:t>FAKE NEWS QUESTIONNAIRE</a:t>
            </a:r>
          </a:p>
          <a:p>
            <a:endParaRPr lang="en-US" sz="1000" dirty="0"/>
          </a:p>
          <a:p>
            <a:endParaRPr lang="en-US" sz="1000" dirty="0"/>
          </a:p>
          <a:p>
            <a:endParaRPr lang="en-US" sz="1000" dirty="0"/>
          </a:p>
          <a:p>
            <a:r>
              <a:rPr lang="en-US" sz="1600" b="1" dirty="0"/>
              <a:t>1. </a:t>
            </a:r>
            <a:r>
              <a:rPr lang="en-US" sz="1000" dirty="0"/>
              <a:t>Do you have a social media account?</a:t>
            </a:r>
          </a:p>
          <a:p>
            <a:r>
              <a:rPr lang="en-US" sz="1000" dirty="0"/>
              <a:t>YES</a:t>
            </a:r>
          </a:p>
          <a:p>
            <a:r>
              <a:rPr lang="en-US" sz="1000" dirty="0"/>
              <a:t>NO</a:t>
            </a:r>
          </a:p>
          <a:p>
            <a:r>
              <a:rPr lang="en-US" sz="1600" b="1" dirty="0"/>
              <a:t>2.</a:t>
            </a:r>
            <a:r>
              <a:rPr lang="en-US" sz="1000" dirty="0"/>
              <a:t>How long (on average) do you spend on social networks per day?</a:t>
            </a:r>
          </a:p>
          <a:p>
            <a:r>
              <a:rPr lang="en-US" sz="1600" b="1" dirty="0"/>
              <a:t>3.</a:t>
            </a:r>
            <a:r>
              <a:rPr lang="en-US" sz="1000" dirty="0"/>
              <a:t> Do you know about fake news on social media?</a:t>
            </a:r>
          </a:p>
          <a:p>
            <a:r>
              <a:rPr lang="en-US" sz="1000" dirty="0"/>
              <a:t>YES</a:t>
            </a:r>
          </a:p>
          <a:p>
            <a:r>
              <a:rPr lang="en-US" sz="1000" dirty="0"/>
              <a:t>NO</a:t>
            </a:r>
          </a:p>
          <a:p>
            <a:r>
              <a:rPr lang="en-US" sz="1600" dirty="0"/>
              <a:t>4.</a:t>
            </a:r>
            <a:r>
              <a:rPr lang="en-US" sz="1000" dirty="0"/>
              <a:t>Do you know how to identify fake news?</a:t>
            </a:r>
          </a:p>
          <a:p>
            <a:r>
              <a:rPr lang="en-US" sz="1000" dirty="0"/>
              <a:t>YES</a:t>
            </a:r>
          </a:p>
          <a:p>
            <a:r>
              <a:rPr lang="en-US" sz="1000" dirty="0"/>
              <a:t>NO</a:t>
            </a:r>
          </a:p>
          <a:p>
            <a:r>
              <a:rPr lang="en-US" sz="1600" dirty="0"/>
              <a:t>5.</a:t>
            </a:r>
            <a:r>
              <a:rPr lang="en-US" sz="1000" dirty="0"/>
              <a:t> Do you think it's easy to tell if a news item is fake or not?</a:t>
            </a:r>
          </a:p>
          <a:p>
            <a:r>
              <a:rPr lang="en-US" sz="1000" dirty="0"/>
              <a:t>YES</a:t>
            </a:r>
          </a:p>
          <a:p>
            <a:r>
              <a:rPr lang="en-US" sz="1000" dirty="0"/>
              <a:t>NO</a:t>
            </a:r>
          </a:p>
          <a:p>
            <a:r>
              <a:rPr lang="en-US" sz="1600" dirty="0"/>
              <a:t>6.</a:t>
            </a:r>
            <a:r>
              <a:rPr lang="en-US" sz="1000" dirty="0"/>
              <a:t>If an article was known to be false, would you read it?</a:t>
            </a:r>
          </a:p>
          <a:p>
            <a:r>
              <a:rPr lang="en-US" sz="1000" dirty="0"/>
              <a:t>YES</a:t>
            </a:r>
          </a:p>
          <a:p>
            <a:r>
              <a:rPr lang="en-US" sz="1000" dirty="0"/>
              <a:t>NO</a:t>
            </a:r>
          </a:p>
          <a:p>
            <a:r>
              <a:rPr lang="en-US" sz="1600" dirty="0"/>
              <a:t>7.</a:t>
            </a:r>
            <a:r>
              <a:rPr lang="en-US" sz="1000" dirty="0"/>
              <a:t>If you knew that a news item was false, would you notify it?</a:t>
            </a:r>
          </a:p>
          <a:p>
            <a:r>
              <a:rPr lang="en-US" sz="1000" dirty="0"/>
              <a:t>YES</a:t>
            </a:r>
          </a:p>
          <a:p>
            <a:r>
              <a:rPr lang="en-US" sz="1000" dirty="0"/>
              <a:t>NO</a:t>
            </a:r>
          </a:p>
          <a:p>
            <a:r>
              <a:rPr lang="en-US" sz="1000" dirty="0"/>
              <a:t>8</a:t>
            </a:r>
            <a:r>
              <a:rPr lang="en-US" sz="1600" dirty="0"/>
              <a:t>. </a:t>
            </a:r>
            <a:r>
              <a:rPr lang="en-US" sz="1000" dirty="0"/>
              <a:t>How often do you think an article falls into the category of fake news?</a:t>
            </a:r>
          </a:p>
          <a:p>
            <a:r>
              <a:rPr lang="en-US" sz="1000" dirty="0"/>
              <a:t>ALMOST NEVER</a:t>
            </a:r>
          </a:p>
          <a:p>
            <a:r>
              <a:rPr lang="en-US" sz="1000" dirty="0"/>
              <a:t>OFTEN</a:t>
            </a:r>
          </a:p>
          <a:p>
            <a:r>
              <a:rPr lang="en-US" sz="1000" dirty="0"/>
              <a:t>VERY OFTEN</a:t>
            </a:r>
          </a:p>
          <a:p>
            <a:r>
              <a:rPr lang="en-US" sz="1000" dirty="0"/>
              <a:t>ALMOST ALWAYS</a:t>
            </a:r>
          </a:p>
        </p:txBody>
      </p:sp>
      <p:sp>
        <p:nvSpPr>
          <p:cNvPr id="3" name="Rectangle 2"/>
          <p:cNvSpPr/>
          <p:nvPr/>
        </p:nvSpPr>
        <p:spPr>
          <a:xfrm>
            <a:off x="4513450" y="1268760"/>
            <a:ext cx="3946981" cy="4493538"/>
          </a:xfrm>
          <a:prstGeom prst="rect">
            <a:avLst/>
          </a:prstGeom>
        </p:spPr>
        <p:txBody>
          <a:bodyPr wrap="square">
            <a:spAutoFit/>
          </a:bodyPr>
          <a:lstStyle/>
          <a:p>
            <a:pPr algn="just"/>
            <a:r>
              <a:rPr lang="en-US" dirty="0"/>
              <a:t>9. </a:t>
            </a:r>
            <a:r>
              <a:rPr lang="en-US" sz="1000" dirty="0"/>
              <a:t>Which of the following news do you think is true?</a:t>
            </a:r>
          </a:p>
          <a:p>
            <a:pPr algn="just"/>
            <a:r>
              <a:rPr lang="en-US" sz="1000" dirty="0"/>
              <a:t>A little girl was assigned by Kim Jong Un to threaten the US1</a:t>
            </a:r>
          </a:p>
          <a:p>
            <a:pPr algn="just"/>
            <a:r>
              <a:rPr lang="en-US" sz="1000" dirty="0"/>
              <a:t>"In Flames" Paris after serious episodes</a:t>
            </a:r>
          </a:p>
          <a:p>
            <a:pPr algn="just"/>
            <a:r>
              <a:rPr lang="en-US" sz="1000" dirty="0"/>
              <a:t> A former employee destroys the aircraft of the company that fired   him</a:t>
            </a:r>
          </a:p>
          <a:p>
            <a:pPr algn="just"/>
            <a:r>
              <a:rPr lang="en-US" sz="1000" dirty="0"/>
              <a:t>The measles vaccine is harmful to the human body</a:t>
            </a:r>
          </a:p>
          <a:p>
            <a:pPr algn="just"/>
            <a:r>
              <a:rPr lang="en-US" sz="1000" dirty="0"/>
              <a:t>We mourn the loss of Kostas </a:t>
            </a:r>
            <a:r>
              <a:rPr lang="en-US" sz="1000" dirty="0" err="1"/>
              <a:t>Gavras</a:t>
            </a:r>
            <a:endParaRPr lang="en-US" sz="1000" dirty="0"/>
          </a:p>
          <a:p>
            <a:pPr algn="just"/>
            <a:r>
              <a:rPr lang="en-US" sz="1600" b="1" dirty="0"/>
              <a:t>10.</a:t>
            </a:r>
            <a:r>
              <a:rPr lang="en-US" sz="1000" dirty="0"/>
              <a:t> Who do you think should be responsible for finding out which of the news is false?</a:t>
            </a:r>
          </a:p>
          <a:p>
            <a:pPr algn="just"/>
            <a:r>
              <a:rPr lang="en-US" sz="1000" dirty="0"/>
              <a:t>A government agency</a:t>
            </a:r>
          </a:p>
          <a:p>
            <a:pPr algn="just"/>
            <a:r>
              <a:rPr lang="en-US" sz="1000" dirty="0"/>
              <a:t>Social media</a:t>
            </a:r>
          </a:p>
          <a:p>
            <a:pPr algn="just"/>
            <a:r>
              <a:rPr lang="en-US" sz="1000" dirty="0"/>
              <a:t>Each person separately</a:t>
            </a:r>
          </a:p>
          <a:p>
            <a:pPr algn="just"/>
            <a:r>
              <a:rPr lang="en-US" sz="1000" dirty="0"/>
              <a:t>All of the above</a:t>
            </a:r>
          </a:p>
          <a:p>
            <a:pPr algn="just"/>
            <a:r>
              <a:rPr lang="en-US" sz="1000" dirty="0"/>
              <a:t>None of the above</a:t>
            </a:r>
          </a:p>
          <a:p>
            <a:pPr algn="just"/>
            <a:r>
              <a:rPr lang="en-US" sz="1000" dirty="0"/>
              <a:t>Another agent</a:t>
            </a:r>
          </a:p>
          <a:p>
            <a:pPr algn="just"/>
            <a:r>
              <a:rPr lang="en-US" sz="1600" dirty="0"/>
              <a:t>11.</a:t>
            </a:r>
            <a:r>
              <a:rPr lang="en-US" sz="1000" dirty="0"/>
              <a:t> Do you know the various tactics used by some agencies to combat fake news?</a:t>
            </a:r>
          </a:p>
          <a:p>
            <a:pPr algn="just"/>
            <a:r>
              <a:rPr lang="en-US" sz="1000" dirty="0"/>
              <a:t>YES</a:t>
            </a:r>
          </a:p>
          <a:p>
            <a:pPr algn="just"/>
            <a:r>
              <a:rPr lang="en-US" sz="1000" dirty="0"/>
              <a:t>NO</a:t>
            </a:r>
          </a:p>
          <a:p>
            <a:pPr algn="just"/>
            <a:r>
              <a:rPr lang="en-US" sz="1600" b="1" dirty="0"/>
              <a:t>12.</a:t>
            </a:r>
            <a:r>
              <a:rPr lang="en-US" sz="1000" dirty="0"/>
              <a:t>Why do you think fake news is created?</a:t>
            </a:r>
          </a:p>
          <a:p>
            <a:pPr algn="just"/>
            <a:r>
              <a:rPr lang="en-US" sz="1000" dirty="0"/>
              <a:t>Financial interests</a:t>
            </a:r>
          </a:p>
          <a:p>
            <a:pPr algn="just"/>
            <a:r>
              <a:rPr lang="en-US" sz="1000" dirty="0"/>
              <a:t>Political interests</a:t>
            </a:r>
          </a:p>
          <a:p>
            <a:pPr algn="just"/>
            <a:r>
              <a:rPr lang="en-US" sz="1000" dirty="0"/>
              <a:t>For satire or parody</a:t>
            </a:r>
          </a:p>
          <a:p>
            <a:pPr algn="just"/>
            <a:r>
              <a:rPr lang="en-US" sz="1000" dirty="0"/>
              <a:t>To manipulate the people</a:t>
            </a:r>
          </a:p>
          <a:p>
            <a:pPr algn="just"/>
            <a:r>
              <a:rPr lang="en-US" sz="1000" dirty="0"/>
              <a:t>All the above</a:t>
            </a:r>
          </a:p>
          <a:p>
            <a:pPr algn="just"/>
            <a:r>
              <a:rPr lang="en-US" sz="1000" dirty="0"/>
              <a:t>None of the above</a:t>
            </a:r>
            <a:endParaRPr lang="el-GR" sz="1000" dirty="0"/>
          </a:p>
        </p:txBody>
      </p:sp>
    </p:spTree>
    <p:extLst>
      <p:ext uri="{BB962C8B-B14F-4D97-AF65-F5344CB8AC3E}">
        <p14:creationId xmlns:p14="http://schemas.microsoft.com/office/powerpoint/2010/main" val="3129980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46688">
            <a:off x="1829390" y="1084435"/>
            <a:ext cx="5081360" cy="478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20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374" y="501045"/>
            <a:ext cx="7284597" cy="4093428"/>
          </a:xfrm>
          <a:prstGeom prst="rect">
            <a:avLst/>
          </a:prstGeom>
        </p:spPr>
        <p:txBody>
          <a:bodyPr wrap="square">
            <a:spAutoFit/>
          </a:bodyPr>
          <a:lstStyle/>
          <a:p>
            <a:pPr algn="just"/>
            <a:endParaRPr lang="el-GR" dirty="0"/>
          </a:p>
          <a:p>
            <a:pPr algn="ctr"/>
            <a:r>
              <a:rPr lang="el-GR" sz="2400" b="1" dirty="0"/>
              <a:t>Α </a:t>
            </a:r>
            <a:r>
              <a:rPr lang="en-US" sz="2400" b="1" dirty="0"/>
              <a:t>POSTER, A WORD CLOUD AND AN IMAGE </a:t>
            </a:r>
            <a:endParaRPr lang="el-GR" sz="2400" b="1" dirty="0"/>
          </a:p>
          <a:p>
            <a:pPr algn="ctr"/>
            <a:endParaRPr lang="el-GR" sz="2000" b="1" dirty="0"/>
          </a:p>
          <a:p>
            <a:pPr algn="just"/>
            <a:r>
              <a:rPr lang="en-US" dirty="0"/>
              <a:t>Hello, my name is </a:t>
            </a:r>
            <a:r>
              <a:rPr lang="en-US" dirty="0" err="1"/>
              <a:t>Ariadni</a:t>
            </a:r>
            <a:r>
              <a:rPr lang="en-US" dirty="0"/>
              <a:t> and I will talk to you about one of the many activities regarding fake news we did during the second year of the project. More specifically, some students, including me, created  posters about this topic. </a:t>
            </a:r>
          </a:p>
          <a:p>
            <a:pPr algn="just"/>
            <a:endParaRPr lang="en-US" dirty="0"/>
          </a:p>
          <a:p>
            <a:pPr algn="just"/>
            <a:r>
              <a:rPr lang="en-US" dirty="0"/>
              <a:t>We used key phrases to </a:t>
            </a:r>
            <a:r>
              <a:rPr lang="en-US" dirty="0" err="1"/>
              <a:t>summarise</a:t>
            </a:r>
            <a:r>
              <a:rPr lang="en-US" dirty="0"/>
              <a:t> the issue of fake news and then we put them together to make the posters. One of them was a drawing and the other one was a word cloud. </a:t>
            </a:r>
          </a:p>
          <a:p>
            <a:pPr algn="just"/>
            <a:endParaRPr lang="en-US" dirty="0"/>
          </a:p>
          <a:p>
            <a:pPr algn="just"/>
            <a:r>
              <a:rPr lang="en-US" dirty="0"/>
              <a:t>Our goal was to raise awareness and inform our fellow classmates and teachers about this serious matter.</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389414"/>
            <a:ext cx="3384376" cy="225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151" y="4583642"/>
            <a:ext cx="3646858" cy="205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357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3E699D-3D83-43C8-8E49-F59AE823B7B4}"/>
              </a:ext>
            </a:extLst>
          </p:cNvPr>
          <p:cNvSpPr>
            <a:spLocks noGrp="1"/>
          </p:cNvSpPr>
          <p:nvPr>
            <p:ph type="ctrTitle"/>
          </p:nvPr>
        </p:nvSpPr>
        <p:spPr>
          <a:xfrm>
            <a:off x="218087" y="1942557"/>
            <a:ext cx="6148976" cy="898847"/>
          </a:xfrm>
        </p:spPr>
        <p:txBody>
          <a:bodyPr>
            <a:normAutofit fontScale="90000"/>
          </a:bodyPr>
          <a:lstStyle/>
          <a:p>
            <a:br>
              <a:rPr lang="en-US" dirty="0"/>
            </a:br>
            <a:br>
              <a:rPr lang="en-US" dirty="0"/>
            </a:br>
            <a:br>
              <a:rPr lang="en-US" dirty="0"/>
            </a:br>
            <a:br>
              <a:rPr lang="en-US" dirty="0"/>
            </a:br>
            <a:br>
              <a:rPr lang="en-US" dirty="0"/>
            </a:br>
            <a:br>
              <a:rPr lang="en-US" dirty="0"/>
            </a:br>
            <a:r>
              <a:rPr lang="en-US" sz="5300" dirty="0"/>
              <a:t>Interactive activity</a:t>
            </a:r>
            <a:br>
              <a:rPr lang="en-US" sz="5300" dirty="0"/>
            </a:br>
            <a:br>
              <a:rPr lang="en-US" sz="5300" dirty="0"/>
            </a:br>
            <a:br>
              <a:rPr lang="en-US" sz="5300" dirty="0"/>
            </a:br>
            <a:br>
              <a:rPr lang="en-US" sz="5300" dirty="0"/>
            </a:br>
            <a:br>
              <a:rPr lang="en-US" sz="5300" dirty="0"/>
            </a:br>
            <a:br>
              <a:rPr lang="en-US" sz="5300" dirty="0"/>
            </a:br>
            <a:r>
              <a:rPr lang="en-US" sz="5300" dirty="0"/>
              <a:t>A game on fake news</a:t>
            </a:r>
            <a:br>
              <a:rPr lang="en-US" sz="5300" dirty="0">
                <a:solidFill>
                  <a:schemeClr val="tx1">
                    <a:lumMod val="95000"/>
                    <a:lumOff val="5000"/>
                  </a:schemeClr>
                </a:solidFill>
                <a:hlinkClick r:id="rId2">
                  <a:extLst>
                    <a:ext uri="{A12FA001-AC4F-418D-AE19-62706E023703}">
                      <ahyp:hlinkClr xmlns:ahyp="http://schemas.microsoft.com/office/drawing/2018/hyperlinkcolor" val="tx"/>
                    </a:ext>
                  </a:extLst>
                </a:hlinkClick>
              </a:rPr>
            </a:br>
            <a:br>
              <a:rPr lang="en-US" sz="5300" dirty="0">
                <a:solidFill>
                  <a:schemeClr val="tx1">
                    <a:lumMod val="95000"/>
                    <a:lumOff val="5000"/>
                  </a:schemeClr>
                </a:solidFill>
                <a:hlinkClick r:id="rId2">
                  <a:extLst>
                    <a:ext uri="{A12FA001-AC4F-418D-AE19-62706E023703}">
                      <ahyp:hlinkClr xmlns:ahyp="http://schemas.microsoft.com/office/drawing/2018/hyperlinkcolor" val="tx"/>
                    </a:ext>
                  </a:extLst>
                </a:hlinkClick>
              </a:rPr>
            </a:br>
            <a:r>
              <a:rPr lang="en-US" dirty="0">
                <a:solidFill>
                  <a:schemeClr val="accent1"/>
                </a:solidFill>
                <a:hlinkClick r:id="rId2">
                  <a:extLst>
                    <a:ext uri="{A12FA001-AC4F-418D-AE19-62706E023703}">
                      <ahyp:hlinkClr xmlns:ahyp="http://schemas.microsoft.com/office/drawing/2018/hyperlinkcolor" val="tx"/>
                    </a:ext>
                  </a:extLst>
                </a:hlinkClick>
              </a:rPr>
              <a:t> </a:t>
            </a:r>
            <a:r>
              <a:rPr lang="en-US" sz="4900" u="sng" dirty="0">
                <a:solidFill>
                  <a:schemeClr val="accent1"/>
                </a:solidFill>
                <a:hlinkClick r:id="rId2">
                  <a:extLst>
                    <a:ext uri="{A12FA001-AC4F-418D-AE19-62706E023703}">
                      <ahyp:hlinkClr xmlns:ahyp="http://schemas.microsoft.com/office/drawing/2018/hyperlinkcolor" val="tx"/>
                    </a:ext>
                  </a:extLst>
                </a:hlinkClick>
              </a:rPr>
              <a:t>“Spread</a:t>
            </a:r>
            <a:r>
              <a:rPr lang="en-US" sz="4900" u="sng" dirty="0">
                <a:solidFill>
                  <a:schemeClr val="accent1"/>
                </a:solidFill>
              </a:rPr>
              <a:t> the news’’</a:t>
            </a:r>
            <a:endParaRPr lang="el-GR" u="sng" dirty="0">
              <a:solidFill>
                <a:schemeClr val="accent1"/>
              </a:solidFill>
            </a:endParaRPr>
          </a:p>
        </p:txBody>
      </p:sp>
      <p:pic>
        <p:nvPicPr>
          <p:cNvPr id="1026" name="Picture 2" descr="What can teachers do to fight fake news? Let's talk about news literacy —  Observatory of Educational Innovation">
            <a:extLst>
              <a:ext uri="{FF2B5EF4-FFF2-40B4-BE49-F238E27FC236}">
                <a16:creationId xmlns:a16="http://schemas.microsoft.com/office/drawing/2014/main" id="{27CB1EA0-69B6-429B-9B51-7051AB14E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884" y="3931316"/>
            <a:ext cx="2941283" cy="260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04779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620688"/>
            <a:ext cx="6408712" cy="400110"/>
          </a:xfrm>
          <a:prstGeom prst="rect">
            <a:avLst/>
          </a:prstGeom>
        </p:spPr>
        <p:txBody>
          <a:bodyPr wrap="square">
            <a:spAutoFit/>
          </a:bodyPr>
          <a:lstStyle/>
          <a:p>
            <a:pPr algn="ctr"/>
            <a:r>
              <a:rPr lang="en-US" sz="2000" b="1" dirty="0"/>
              <a:t>INTERACTIVE ACTIVITY: “SPREAD THE NEWS’’ </a:t>
            </a:r>
            <a:endParaRPr lang="el-GR" sz="2000" b="1" dirty="0"/>
          </a:p>
        </p:txBody>
      </p:sp>
      <p:sp>
        <p:nvSpPr>
          <p:cNvPr id="3" name="Rectangle 2"/>
          <p:cNvSpPr/>
          <p:nvPr/>
        </p:nvSpPr>
        <p:spPr>
          <a:xfrm>
            <a:off x="526273" y="1358565"/>
            <a:ext cx="7790143" cy="2585323"/>
          </a:xfrm>
          <a:prstGeom prst="rect">
            <a:avLst/>
          </a:prstGeom>
        </p:spPr>
        <p:txBody>
          <a:bodyPr wrap="square">
            <a:spAutoFit/>
          </a:bodyPr>
          <a:lstStyle/>
          <a:p>
            <a:pPr algn="just"/>
            <a:r>
              <a:rPr lang="en-US" dirty="0"/>
              <a:t>The students took part in a game - activity to see the effects of disinformation. </a:t>
            </a:r>
          </a:p>
          <a:p>
            <a:pPr algn="just"/>
            <a:r>
              <a:rPr lang="en-US" dirty="0"/>
              <a:t>The students</a:t>
            </a:r>
            <a:r>
              <a:rPr lang="en-US" b="1" dirty="0"/>
              <a:t>, </a:t>
            </a:r>
            <a:r>
              <a:rPr lang="en-US" dirty="0"/>
              <a:t>being in a row, had to copy the movement that the first student had performed and then present it to the others in the row. </a:t>
            </a:r>
          </a:p>
          <a:p>
            <a:pPr algn="just"/>
            <a:r>
              <a:rPr lang="en-US" dirty="0"/>
              <a:t>Another variation of that was also presented with the students whispering a short sentence to the next student, the outcome of which was very different from the original one.</a:t>
            </a:r>
          </a:p>
          <a:p>
            <a:pPr algn="just"/>
            <a:r>
              <a:rPr lang="en-US" dirty="0"/>
              <a:t>For me, these processes were very interesting </a:t>
            </a:r>
            <a:r>
              <a:rPr lang="en-US" b="1" dirty="0"/>
              <a:t>because I realized how easily  a word or an action can be falsely interpreted by someone, intentionally or not, leading to miscommunication and disinformation .</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39470">
            <a:off x="1143056" y="4271098"/>
            <a:ext cx="2841066" cy="211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8036">
            <a:off x="5411316" y="4192870"/>
            <a:ext cx="2732893" cy="218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4042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00808"/>
            <a:ext cx="5841965" cy="406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476672"/>
            <a:ext cx="7704856" cy="646331"/>
          </a:xfrm>
          <a:prstGeom prst="rect">
            <a:avLst/>
          </a:prstGeom>
        </p:spPr>
        <p:txBody>
          <a:bodyPr wrap="square">
            <a:spAutoFit/>
          </a:bodyPr>
          <a:lstStyle/>
          <a:p>
            <a:r>
              <a:rPr lang="en-US" dirty="0" err="1"/>
              <a:t>Μisleading</a:t>
            </a:r>
            <a:r>
              <a:rPr lang="en-US" dirty="0"/>
              <a:t> content ("misleading use of information to frame an issue or an individual")</a:t>
            </a:r>
          </a:p>
        </p:txBody>
      </p:sp>
    </p:spTree>
    <p:extLst>
      <p:ext uri="{BB962C8B-B14F-4D97-AF65-F5344CB8AC3E}">
        <p14:creationId xmlns:p14="http://schemas.microsoft.com/office/powerpoint/2010/main" val="1247890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99525"/>
            <a:ext cx="5832648" cy="510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21014161">
            <a:off x="467543" y="332657"/>
            <a:ext cx="4608513" cy="830997"/>
          </a:xfrm>
          <a:prstGeom prst="rect">
            <a:avLst/>
          </a:prstGeom>
        </p:spPr>
        <p:txBody>
          <a:bodyPr wrap="square">
            <a:spAutoFit/>
          </a:bodyPr>
          <a:lstStyle/>
          <a:p>
            <a:pPr algn="r"/>
            <a:r>
              <a:rPr lang="en-US" sz="4800" b="1" dirty="0">
                <a:solidFill>
                  <a:schemeClr val="accent6">
                    <a:lumMod val="50000"/>
                  </a:schemeClr>
                </a:solidFill>
                <a:latin typeface="Comic Sans MS" pitchFamily="66" charset="0"/>
              </a:rPr>
              <a:t>Democracy</a:t>
            </a:r>
            <a:endParaRPr lang="el-GR" sz="4800" dirty="0"/>
          </a:p>
        </p:txBody>
      </p:sp>
    </p:spTree>
    <p:extLst>
      <p:ext uri="{BB962C8B-B14F-4D97-AF65-F5344CB8AC3E}">
        <p14:creationId xmlns:p14="http://schemas.microsoft.com/office/powerpoint/2010/main" val="1090132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242" y="1208876"/>
            <a:ext cx="8262198" cy="1754326"/>
          </a:xfrm>
          <a:prstGeom prst="rect">
            <a:avLst/>
          </a:prstGeom>
        </p:spPr>
        <p:txBody>
          <a:bodyPr wrap="square">
            <a:spAutoFit/>
          </a:bodyPr>
          <a:lstStyle/>
          <a:p>
            <a:pPr algn="just"/>
            <a:endParaRPr lang="en-US" dirty="0"/>
          </a:p>
          <a:p>
            <a:pPr algn="just"/>
            <a:endParaRPr lang="en-US" b="1" dirty="0"/>
          </a:p>
          <a:p>
            <a:pPr algn="just"/>
            <a:r>
              <a:rPr lang="en-US" b="1" dirty="0" err="1"/>
              <a:t>Mr</a:t>
            </a:r>
            <a:r>
              <a:rPr lang="en-US" b="1" dirty="0"/>
              <a:t> George </a:t>
            </a:r>
            <a:r>
              <a:rPr lang="en-US" b="1" dirty="0" err="1"/>
              <a:t>Moschos</a:t>
            </a:r>
            <a:r>
              <a:rPr lang="en-US" b="1" dirty="0"/>
              <a:t> and </a:t>
            </a:r>
            <a:r>
              <a:rPr lang="en-US" b="1" dirty="0" err="1"/>
              <a:t>Ms</a:t>
            </a:r>
            <a:r>
              <a:rPr lang="en-US" b="1" dirty="0"/>
              <a:t> </a:t>
            </a:r>
            <a:r>
              <a:rPr lang="en-US" b="1" dirty="0" err="1"/>
              <a:t>Matoula</a:t>
            </a:r>
            <a:r>
              <a:rPr lang="en-US" b="1" dirty="0"/>
              <a:t> Papadimitriou</a:t>
            </a:r>
            <a:r>
              <a:rPr lang="en-US" dirty="0"/>
              <a:t>, founding members of Initiative for Article 12,  did the presentation “Real or Fake? Disinformation and democracy” in our school during the third mobility. </a:t>
            </a:r>
          </a:p>
          <a:p>
            <a:pPr algn="just"/>
            <a:endParaRPr lang="el-GR" dirty="0"/>
          </a:p>
        </p:txBody>
      </p:sp>
      <p:sp>
        <p:nvSpPr>
          <p:cNvPr id="3" name="Rectangle 2"/>
          <p:cNvSpPr/>
          <p:nvPr/>
        </p:nvSpPr>
        <p:spPr>
          <a:xfrm>
            <a:off x="899592" y="764704"/>
            <a:ext cx="4548880" cy="400110"/>
          </a:xfrm>
          <a:prstGeom prst="rect">
            <a:avLst/>
          </a:prstGeom>
        </p:spPr>
        <p:txBody>
          <a:bodyPr wrap="square">
            <a:spAutoFit/>
          </a:bodyPr>
          <a:lstStyle/>
          <a:p>
            <a:pPr algn="ctr"/>
            <a:endParaRPr lang="el-GR" sz="2000" b="1" dirty="0"/>
          </a:p>
        </p:txBody>
      </p:sp>
      <p:sp>
        <p:nvSpPr>
          <p:cNvPr id="4" name="Rectangle 3"/>
          <p:cNvSpPr/>
          <p:nvPr/>
        </p:nvSpPr>
        <p:spPr>
          <a:xfrm>
            <a:off x="899592" y="188640"/>
            <a:ext cx="7272808" cy="1261884"/>
          </a:xfrm>
          <a:prstGeom prst="rect">
            <a:avLst/>
          </a:prstGeom>
        </p:spPr>
        <p:txBody>
          <a:bodyPr wrap="square">
            <a:spAutoFit/>
          </a:bodyPr>
          <a:lstStyle/>
          <a:p>
            <a:pPr algn="ctr"/>
            <a:r>
              <a:rPr lang="en-US" sz="2000" b="1" dirty="0"/>
              <a:t>   </a:t>
            </a:r>
            <a:r>
              <a:rPr lang="el-GR" sz="2000" b="1" dirty="0"/>
              <a:t>   </a:t>
            </a:r>
          </a:p>
          <a:p>
            <a:pPr algn="ctr"/>
            <a:r>
              <a:rPr lang="en-US" sz="2800" b="1" dirty="0"/>
              <a:t>“REAL OR FAKE?   DISINFORMATION</a:t>
            </a:r>
            <a:r>
              <a:rPr lang="el-GR" sz="2800" b="1" dirty="0"/>
              <a:t>  Α</a:t>
            </a:r>
            <a:r>
              <a:rPr lang="en-US" sz="2800" b="1" dirty="0"/>
              <a:t>ND </a:t>
            </a:r>
            <a:r>
              <a:rPr lang="el-GR" sz="2800" b="1" dirty="0"/>
              <a:t>  </a:t>
            </a:r>
            <a:r>
              <a:rPr lang="en-US" sz="2800" b="1" dirty="0"/>
              <a:t>DEMOCRACY”</a:t>
            </a:r>
            <a:endParaRPr lang="el-GR" sz="28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2405">
            <a:off x="519546" y="3380139"/>
            <a:ext cx="3692001" cy="248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0600">
            <a:off x="4555026" y="3443885"/>
            <a:ext cx="4103687"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4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980728"/>
            <a:ext cx="7776864" cy="2308324"/>
          </a:xfrm>
          <a:prstGeom prst="rect">
            <a:avLst/>
          </a:prstGeom>
        </p:spPr>
        <p:txBody>
          <a:bodyPr wrap="square">
            <a:spAutoFit/>
          </a:bodyPr>
          <a:lstStyle/>
          <a:p>
            <a:pPr algn="just"/>
            <a:r>
              <a:rPr lang="en-US" dirty="0"/>
              <a:t>First of all, the participating students from different countries were  divided  into mixed groups. After that, we were asked questions about fake news and we tried to find some examples as a team.</a:t>
            </a:r>
          </a:p>
          <a:p>
            <a:pPr algn="just"/>
            <a:endParaRPr lang="en-US" dirty="0"/>
          </a:p>
          <a:p>
            <a:pPr algn="just"/>
            <a:r>
              <a:rPr lang="en-US" dirty="0"/>
              <a:t>Also, we produced posters about the things that we should be careful of on the internet. The posters on fake news were produced by the teams of students so that there is dissemination of the results of the meeting and all the students have a clear idea of the activities conducted.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29076">
            <a:off x="791959" y="3886596"/>
            <a:ext cx="3078163"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81822">
            <a:off x="4948895" y="3883857"/>
            <a:ext cx="28829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28891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95590"/>
            <a:ext cx="4896544" cy="574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731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57507">
            <a:off x="860898" y="2257332"/>
            <a:ext cx="4384947" cy="2257400"/>
          </a:xfrm>
          <a:prstGeom prst="rect">
            <a:avLst/>
          </a:prstGeom>
          <a:noFill/>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8474">
            <a:off x="5661937" y="3850386"/>
            <a:ext cx="2756379" cy="234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19672" y="620688"/>
            <a:ext cx="6264696" cy="1077218"/>
          </a:xfrm>
          <a:prstGeom prst="rect">
            <a:avLst/>
          </a:prstGeom>
        </p:spPr>
        <p:txBody>
          <a:bodyPr wrap="square">
            <a:spAutoFit/>
          </a:bodyPr>
          <a:lstStyle/>
          <a:p>
            <a:pPr algn="ctr"/>
            <a:r>
              <a:rPr lang="en-US" sz="3200" b="1" dirty="0"/>
              <a:t>“GET IN SHAPE FOR EUROPE” </a:t>
            </a:r>
            <a:r>
              <a:rPr lang="el-GR" sz="3200" b="1" dirty="0"/>
              <a:t>    </a:t>
            </a:r>
            <a:r>
              <a:rPr lang="en-US" sz="3200" b="1" dirty="0"/>
              <a:t>(GISE)</a:t>
            </a:r>
            <a:endParaRPr lang="el-GR" sz="3200" b="1" dirty="0"/>
          </a:p>
        </p:txBody>
      </p:sp>
    </p:spTree>
    <p:extLst>
      <p:ext uri="{BB962C8B-B14F-4D97-AF65-F5344CB8AC3E}">
        <p14:creationId xmlns:p14="http://schemas.microsoft.com/office/powerpoint/2010/main" val="3366472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0800000" flipV="1">
            <a:off x="594396" y="337695"/>
            <a:ext cx="2969492" cy="3231654"/>
          </a:xfrm>
          <a:prstGeom prst="rect">
            <a:avLst/>
          </a:prstGeom>
        </p:spPr>
        <p:txBody>
          <a:bodyPr wrap="square">
            <a:spAutoFit/>
          </a:bodyPr>
          <a:lstStyle/>
          <a:p>
            <a:r>
              <a:rPr lang="en-US" sz="2000" b="1" dirty="0"/>
              <a:t>MS OLGA GKOTSOPOULOU’S</a:t>
            </a:r>
            <a:r>
              <a:rPr lang="en-US" sz="2000" dirty="0"/>
              <a:t>, </a:t>
            </a:r>
            <a:r>
              <a:rPr lang="en-US" sz="2000" b="1" dirty="0"/>
              <a:t>PRESENTATION </a:t>
            </a:r>
            <a:r>
              <a:rPr lang="en-US" b="1" dirty="0"/>
              <a:t>,</a:t>
            </a:r>
          </a:p>
          <a:p>
            <a:r>
              <a:rPr lang="en-US" dirty="0"/>
              <a:t>PhD candidate  at the Faculty of Law and Criminology  of Vrije Universiteit, Brussels, : </a:t>
            </a:r>
            <a:r>
              <a:rPr lang="en-US" b="1" dirty="0"/>
              <a:t>'How well do you know your digital self? </a:t>
            </a:r>
            <a:r>
              <a:rPr lang="en-US" dirty="0"/>
              <a:t>Let's find out how your online footprint affects your democratic competences”. </a:t>
            </a:r>
            <a:endParaRPr lang="el-GR" dirty="0"/>
          </a:p>
        </p:txBody>
      </p:sp>
      <p:sp>
        <p:nvSpPr>
          <p:cNvPr id="3" name="Rectangle 2"/>
          <p:cNvSpPr/>
          <p:nvPr/>
        </p:nvSpPr>
        <p:spPr>
          <a:xfrm>
            <a:off x="3707904" y="2524895"/>
            <a:ext cx="4968551" cy="3970318"/>
          </a:xfrm>
          <a:prstGeom prst="rect">
            <a:avLst/>
          </a:prstGeom>
        </p:spPr>
        <p:txBody>
          <a:bodyPr wrap="square">
            <a:spAutoFit/>
          </a:bodyPr>
          <a:lstStyle/>
          <a:p>
            <a:pPr algn="just"/>
            <a:endParaRPr lang="el-GR" dirty="0"/>
          </a:p>
          <a:p>
            <a:pPr algn="just"/>
            <a:r>
              <a:rPr lang="en-US" dirty="0"/>
              <a:t>Our Erasmus+ team  had the honor to watch a presentation by Miss Olga </a:t>
            </a:r>
            <a:r>
              <a:rPr lang="en-US" dirty="0" err="1"/>
              <a:t>Gkotsopoulou</a:t>
            </a:r>
            <a:r>
              <a:rPr lang="en-US" dirty="0"/>
              <a:t> about our digital profile on the internet and the risks it entails. </a:t>
            </a:r>
          </a:p>
          <a:p>
            <a:pPr algn="just"/>
            <a:r>
              <a:rPr lang="en-US" dirty="0"/>
              <a:t>Through the interactive presentation with many questions and our participation, we considered how safe we are on social media with the information we give about ourselves. </a:t>
            </a:r>
          </a:p>
          <a:p>
            <a:pPr algn="just"/>
            <a:r>
              <a:rPr lang="en-US" dirty="0"/>
              <a:t>We learned whether we are our digital self or not, what is the relationship of our online self with our identity offline and now we pay attention to our posts and privacy settings in order to stay on the right track!</a:t>
            </a:r>
            <a:endParaRPr lang="el-GR" dirty="0"/>
          </a:p>
        </p:txBody>
      </p:sp>
      <p:pic>
        <p:nvPicPr>
          <p:cNvPr id="8195" name="Picture 3" descr="C:\Users\Ρίτσα\Desktop\72385855_1374005866113702_489068153628786688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725" y="3751869"/>
            <a:ext cx="2277116" cy="29017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56978">
            <a:off x="4150299" y="315205"/>
            <a:ext cx="3228086" cy="214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570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764704"/>
            <a:ext cx="5357513" cy="400110"/>
          </a:xfrm>
          <a:prstGeom prst="rect">
            <a:avLst/>
          </a:prstGeom>
        </p:spPr>
        <p:txBody>
          <a:bodyPr wrap="square">
            <a:spAutoFit/>
          </a:bodyPr>
          <a:lstStyle/>
          <a:p>
            <a:pPr algn="ctr"/>
            <a:r>
              <a:rPr lang="en-US" sz="2000" dirty="0"/>
              <a:t>“</a:t>
            </a:r>
            <a:r>
              <a:rPr lang="en-US" sz="2000" b="1" dirty="0"/>
              <a:t>PYTHIA ORACLES GIVING” GAME IN DELPHI </a:t>
            </a:r>
            <a:endParaRPr lang="el-GR" sz="2000" b="1" dirty="0"/>
          </a:p>
        </p:txBody>
      </p:sp>
      <p:sp>
        <p:nvSpPr>
          <p:cNvPr id="3" name="Rectangle 2"/>
          <p:cNvSpPr/>
          <p:nvPr/>
        </p:nvSpPr>
        <p:spPr>
          <a:xfrm>
            <a:off x="611560" y="1260181"/>
            <a:ext cx="7355065" cy="1754326"/>
          </a:xfrm>
          <a:prstGeom prst="rect">
            <a:avLst/>
          </a:prstGeom>
        </p:spPr>
        <p:txBody>
          <a:bodyPr wrap="square">
            <a:spAutoFit/>
          </a:bodyPr>
          <a:lstStyle/>
          <a:p>
            <a:pPr algn="just"/>
            <a:r>
              <a:rPr lang="en-US" dirty="0"/>
              <a:t>To demonstrate the oracle ritual that took place in ancient Delphi, we decided to play a role game in which students would pose questions to Pythia and then she would give her answers.</a:t>
            </a:r>
          </a:p>
          <a:p>
            <a:pPr algn="just"/>
            <a:r>
              <a:rPr lang="en-US" dirty="0"/>
              <a:t>We prepared the act at the school library by choosing roles, making up the questions and thinking about how to present the act to all </a:t>
            </a:r>
            <a:r>
              <a:rPr lang="en-US" dirty="0" err="1"/>
              <a:t>Erasmusplus</a:t>
            </a:r>
            <a:r>
              <a:rPr lang="en-US" dirty="0"/>
              <a:t>  students during the trip to the archaeological site of Delphi.</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8288">
            <a:off x="4741220" y="3351502"/>
            <a:ext cx="4090086" cy="283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17" y="3140968"/>
            <a:ext cx="38766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83879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822" y="985549"/>
            <a:ext cx="7934434" cy="3139321"/>
          </a:xfrm>
          <a:prstGeom prst="rect">
            <a:avLst/>
          </a:prstGeom>
        </p:spPr>
        <p:txBody>
          <a:bodyPr wrap="square">
            <a:spAutoFit/>
          </a:bodyPr>
          <a:lstStyle/>
          <a:p>
            <a:pPr algn="just"/>
            <a:r>
              <a:rPr lang="en-US" dirty="0"/>
              <a:t>During the third mobility in Athens, the Erasmus+ teams  visited Delphi. </a:t>
            </a:r>
          </a:p>
          <a:p>
            <a:pPr algn="just"/>
            <a:r>
              <a:rPr lang="en-US" dirty="0"/>
              <a:t>There, the Greek team organized a theatrical event which was about Pythia and her ambiguous prophecies uttered under divine possession (</a:t>
            </a:r>
            <a:r>
              <a:rPr lang="en-US" dirty="0" err="1"/>
              <a:t>enthusiasmos</a:t>
            </a:r>
            <a:r>
              <a:rPr lang="en-US" dirty="0"/>
              <a:t>) by Apollo. </a:t>
            </a:r>
          </a:p>
          <a:p>
            <a:pPr algn="just"/>
            <a:endParaRPr lang="en-US" dirty="0"/>
          </a:p>
          <a:p>
            <a:pPr algn="just"/>
            <a:r>
              <a:rPr lang="en-US" dirty="0"/>
              <a:t>The activity was entitled : “</a:t>
            </a:r>
            <a:r>
              <a:rPr lang="en-US" b="1" dirty="0"/>
              <a:t>Be Pythia” </a:t>
            </a:r>
            <a:r>
              <a:rPr lang="en-US" dirty="0"/>
              <a:t>and I played the role of Pythia .</a:t>
            </a:r>
          </a:p>
          <a:p>
            <a:pPr algn="just"/>
            <a:endParaRPr lang="en-US" dirty="0"/>
          </a:p>
          <a:p>
            <a:pPr algn="just"/>
            <a:r>
              <a:rPr lang="en-US" dirty="0"/>
              <a:t>The aim was to find out  the connection between the oracles of antiquity and the fake news of our time.</a:t>
            </a:r>
          </a:p>
          <a:p>
            <a:pPr algn="just"/>
            <a:r>
              <a:rPr lang="en-US" dirty="0"/>
              <a:t> All of us gained  interesting knowledge from this  event and I hope it will be an unforgettable experience for Erasmus + teams.</a:t>
            </a:r>
            <a:endParaRPr lang="el-GR" dirty="0"/>
          </a:p>
        </p:txBody>
      </p:sp>
      <p:sp>
        <p:nvSpPr>
          <p:cNvPr id="3" name="Rectangle 2"/>
          <p:cNvSpPr/>
          <p:nvPr/>
        </p:nvSpPr>
        <p:spPr>
          <a:xfrm>
            <a:off x="2411760" y="260648"/>
            <a:ext cx="5040559" cy="400110"/>
          </a:xfrm>
          <a:prstGeom prst="rect">
            <a:avLst/>
          </a:prstGeom>
        </p:spPr>
        <p:txBody>
          <a:bodyPr wrap="square">
            <a:spAutoFit/>
          </a:bodyPr>
          <a:lstStyle/>
          <a:p>
            <a:pPr algn="ctr"/>
            <a:r>
              <a:rPr lang="en-US" sz="2000" b="1" dirty="0"/>
              <a:t>“ BE PYTHIA”   IN DELPHI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85472">
            <a:off x="170889" y="4244221"/>
            <a:ext cx="2760795" cy="216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2288">
            <a:off x="5872265" y="4426969"/>
            <a:ext cx="2802709" cy="197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C:\Users\Ρίτσα\Desktop\Screenshot_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649" y="4233533"/>
            <a:ext cx="2768780" cy="187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5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18465">
            <a:off x="636194" y="2724591"/>
            <a:ext cx="4488076" cy="361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1893">
            <a:off x="2852283" y="928816"/>
            <a:ext cx="5507782" cy="320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054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1095"/>
            <a:ext cx="8552372" cy="6801862"/>
          </a:xfrm>
          <a:prstGeom prst="rect">
            <a:avLst/>
          </a:prstGeom>
        </p:spPr>
        <p:txBody>
          <a:bodyPr wrap="square">
            <a:spAutoFit/>
          </a:bodyPr>
          <a:lstStyle/>
          <a:p>
            <a:endParaRPr lang="el-GR" b="1" dirty="0"/>
          </a:p>
          <a:p>
            <a:pPr algn="r"/>
            <a:r>
              <a:rPr lang="en-US" b="1" dirty="0"/>
              <a:t>October 1</a:t>
            </a:r>
            <a:r>
              <a:rPr lang="el-GR" b="1" dirty="0"/>
              <a:t>6</a:t>
            </a:r>
            <a:r>
              <a:rPr lang="en-US" b="1" dirty="0"/>
              <a:t> – 2020</a:t>
            </a:r>
            <a:endParaRPr lang="el-GR" b="1" dirty="0"/>
          </a:p>
          <a:p>
            <a:pPr algn="r"/>
            <a:r>
              <a:rPr lang="en-US" sz="4000" b="1" dirty="0"/>
              <a:t>FAKE NEWS</a:t>
            </a:r>
          </a:p>
          <a:p>
            <a:r>
              <a:rPr lang="en-US" b="1" dirty="0"/>
              <a:t>5</a:t>
            </a:r>
            <a:r>
              <a:rPr lang="en-US" b="1" baseline="30000" dirty="0"/>
              <a:t>th</a:t>
            </a:r>
            <a:r>
              <a:rPr lang="en-US" b="1" dirty="0"/>
              <a:t>  GENERAL SENIOR HIGH SCHOOL OF AIGALEO</a:t>
            </a:r>
          </a:p>
          <a:p>
            <a:endParaRPr lang="en-US" dirty="0"/>
          </a:p>
          <a:p>
            <a:r>
              <a:rPr lang="en-US" dirty="0"/>
              <a:t>School education</a:t>
            </a:r>
          </a:p>
          <a:p>
            <a:endParaRPr lang="en-US" dirty="0"/>
          </a:p>
          <a:p>
            <a:r>
              <a:rPr lang="en-US" dirty="0"/>
              <a:t>Conferences, presentations, round tables</a:t>
            </a:r>
          </a:p>
          <a:p>
            <a:r>
              <a:rPr lang="en-US" dirty="0"/>
              <a:t>Exhibition, Online conferences, meetings </a:t>
            </a:r>
            <a:endParaRPr lang="el-GR" dirty="0"/>
          </a:p>
          <a:p>
            <a:r>
              <a:rPr lang="en-US" dirty="0"/>
              <a:t>and webinar</a:t>
            </a:r>
          </a:p>
          <a:p>
            <a:endParaRPr lang="en-US" dirty="0"/>
          </a:p>
          <a:p>
            <a:pPr algn="just"/>
            <a:endParaRPr lang="el-GR" dirty="0"/>
          </a:p>
          <a:p>
            <a:pPr algn="just"/>
            <a:endParaRPr lang="el-GR" dirty="0"/>
          </a:p>
          <a:p>
            <a:pPr algn="just"/>
            <a:r>
              <a:rPr lang="en-US" dirty="0"/>
              <a:t>In the framework of the </a:t>
            </a:r>
            <a:r>
              <a:rPr lang="en-US" dirty="0" err="1"/>
              <a:t>Erasmusplus</a:t>
            </a:r>
            <a:r>
              <a:rPr lang="en-US" dirty="0"/>
              <a:t> </a:t>
            </a:r>
            <a:r>
              <a:rPr lang="en-US" b="1" dirty="0"/>
              <a:t>project "GET IN SHAPE FOR EUROPE” (GISE</a:t>
            </a:r>
            <a:r>
              <a:rPr lang="en-US" dirty="0"/>
              <a:t>), the members of the European Club of the 5th General Senior High School of </a:t>
            </a:r>
            <a:r>
              <a:rPr lang="en-US" dirty="0" err="1"/>
              <a:t>Aigaleo</a:t>
            </a:r>
            <a:r>
              <a:rPr lang="en-US" dirty="0"/>
              <a:t> will present the activities on fake news that took place during the 3rd transnational teaching and learning activities in Athens in November 2019, entitled: “</a:t>
            </a:r>
            <a:r>
              <a:rPr lang="en-US" b="1" dirty="0"/>
              <a:t>Democratic competences in the Digital Era”.</a:t>
            </a:r>
          </a:p>
          <a:p>
            <a:pPr algn="just"/>
            <a:endParaRPr lang="en-US" dirty="0"/>
          </a:p>
          <a:p>
            <a:pPr algn="just"/>
            <a:r>
              <a:rPr lang="en-US" dirty="0"/>
              <a:t>This presentation along with the exhibition will occur at the premises of our school on </a:t>
            </a:r>
            <a:r>
              <a:rPr lang="en-US" b="1" dirty="0"/>
              <a:t>Friday the 1</a:t>
            </a:r>
            <a:r>
              <a:rPr lang="el-GR" b="1" dirty="0"/>
              <a:t>6</a:t>
            </a:r>
            <a:r>
              <a:rPr lang="en-US" b="1" dirty="0" err="1"/>
              <a:t>th</a:t>
            </a:r>
            <a:r>
              <a:rPr lang="en-US" b="1" dirty="0"/>
              <a:t> October 2020, at 12.00 pm</a:t>
            </a:r>
            <a:r>
              <a:rPr lang="en-US" dirty="0"/>
              <a:t>,</a:t>
            </a:r>
            <a:r>
              <a:rPr lang="el-GR" dirty="0"/>
              <a:t> </a:t>
            </a:r>
            <a:r>
              <a:rPr lang="en-US" dirty="0"/>
              <a:t>taking into consideration the Covid19 measures.</a:t>
            </a:r>
          </a:p>
          <a:p>
            <a:pPr algn="just"/>
            <a:r>
              <a:rPr lang="en-US" dirty="0"/>
              <a:t>https://www.erasmusdays.eu/event/fake-news/</a:t>
            </a:r>
            <a:endParaRPr lang="el-GR" dirty="0"/>
          </a:p>
        </p:txBody>
      </p:sp>
      <p:pic>
        <p:nvPicPr>
          <p:cNvPr id="4" name="Εικόνα 3">
            <a:extLst>
              <a:ext uri="{FF2B5EF4-FFF2-40B4-BE49-F238E27FC236}">
                <a16:creationId xmlns:a16="http://schemas.microsoft.com/office/drawing/2014/main" id="{375975CF-20A0-4C18-97D7-3DB2E34CB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1196752"/>
            <a:ext cx="2736304" cy="2736304"/>
          </a:xfrm>
          <a:prstGeom prst="rect">
            <a:avLst/>
          </a:prstGeom>
        </p:spPr>
      </p:pic>
    </p:spTree>
    <p:extLst>
      <p:ext uri="{BB962C8B-B14F-4D97-AF65-F5344CB8AC3E}">
        <p14:creationId xmlns:p14="http://schemas.microsoft.com/office/powerpoint/2010/main" val="3369860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697051"/>
            <a:ext cx="4950612" cy="584775"/>
          </a:xfrm>
          <a:prstGeom prst="rect">
            <a:avLst/>
          </a:prstGeom>
        </p:spPr>
        <p:txBody>
          <a:bodyPr wrap="square">
            <a:spAutoFit/>
          </a:bodyPr>
          <a:lstStyle/>
          <a:p>
            <a:pPr algn="ctr"/>
            <a:r>
              <a:rPr lang="en-US" sz="3200" dirty="0"/>
              <a:t>WHAT IS FAKE NEWS?</a:t>
            </a:r>
            <a:endParaRPr lang="el-GR" sz="3200" dirty="0"/>
          </a:p>
        </p:txBody>
      </p:sp>
      <p:sp>
        <p:nvSpPr>
          <p:cNvPr id="3" name="Rectangle 2"/>
          <p:cNvSpPr/>
          <p:nvPr/>
        </p:nvSpPr>
        <p:spPr>
          <a:xfrm>
            <a:off x="3563888" y="2420889"/>
            <a:ext cx="4824536" cy="1077218"/>
          </a:xfrm>
          <a:prstGeom prst="rect">
            <a:avLst/>
          </a:prstGeom>
        </p:spPr>
        <p:txBody>
          <a:bodyPr wrap="square">
            <a:spAutoFit/>
          </a:bodyPr>
          <a:lstStyle/>
          <a:p>
            <a:pPr algn="ctr"/>
            <a:r>
              <a:rPr lang="el-GR" sz="3200" dirty="0"/>
              <a:t>       </a:t>
            </a:r>
          </a:p>
          <a:p>
            <a:pPr algn="ctr"/>
            <a:r>
              <a:rPr lang="el-GR" sz="3200" dirty="0"/>
              <a:t>      </a:t>
            </a:r>
            <a:r>
              <a:rPr lang="en-US" sz="3200" dirty="0"/>
              <a:t>TYPES OF FAKE NEWS</a:t>
            </a:r>
            <a:endParaRPr lang="el-GR" sz="3200" dirty="0"/>
          </a:p>
        </p:txBody>
      </p:sp>
      <p:sp>
        <p:nvSpPr>
          <p:cNvPr id="5" name="Rectangle 4"/>
          <p:cNvSpPr/>
          <p:nvPr/>
        </p:nvSpPr>
        <p:spPr>
          <a:xfrm rot="10800000" flipV="1">
            <a:off x="4617834" y="4539815"/>
            <a:ext cx="3482558" cy="584775"/>
          </a:xfrm>
          <a:prstGeom prst="rect">
            <a:avLst/>
          </a:prstGeom>
        </p:spPr>
        <p:txBody>
          <a:bodyPr wrap="square">
            <a:spAutoFit/>
          </a:bodyPr>
          <a:lstStyle/>
          <a:p>
            <a:pPr algn="ctr"/>
            <a:r>
              <a:rPr lang="en-US" sz="3200" dirty="0"/>
              <a:t>CONSEQUENCES</a:t>
            </a:r>
            <a:endParaRPr lang="el-GR" sz="32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83644"/>
            <a:ext cx="3871913"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941900"/>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92696"/>
            <a:ext cx="7992888" cy="3139321"/>
          </a:xfrm>
          <a:prstGeom prst="rect">
            <a:avLst/>
          </a:prstGeom>
        </p:spPr>
        <p:txBody>
          <a:bodyPr wrap="square">
            <a:spAutoFit/>
          </a:bodyPr>
          <a:lstStyle/>
          <a:p>
            <a:pPr algn="just"/>
            <a:endParaRPr lang="en-US" dirty="0"/>
          </a:p>
          <a:p>
            <a:pPr algn="just"/>
            <a:r>
              <a:rPr lang="en-US" dirty="0"/>
              <a:t>Hello, I'm Dimitris and my role is to inform you about the </a:t>
            </a:r>
            <a:r>
              <a:rPr lang="en-US" dirty="0" err="1"/>
              <a:t>powerpoint</a:t>
            </a:r>
            <a:r>
              <a:rPr lang="en-US" dirty="0"/>
              <a:t> presentation on fake news. </a:t>
            </a:r>
          </a:p>
          <a:p>
            <a:pPr algn="just"/>
            <a:r>
              <a:rPr lang="en-US" dirty="0"/>
              <a:t>To be more specific, we chose that topic in order to raise people’s awareness, as it is one of the most important issues you can face while surfing the net. Therefore, we wanted to inform, not only our classmates, but also the whole school about it. </a:t>
            </a:r>
          </a:p>
          <a:p>
            <a:pPr algn="just"/>
            <a:r>
              <a:rPr lang="en-US" dirty="0"/>
              <a:t>Aside from the presentation, we also created a quiz so that we could make the audience come alive and make it more fun. </a:t>
            </a:r>
          </a:p>
          <a:p>
            <a:pPr algn="just"/>
            <a:r>
              <a:rPr lang="en-US" dirty="0"/>
              <a:t>Our main goal was to show that we should not believe what we see online as , in the main, nothing is what it seems!</a:t>
            </a: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58" y="3832017"/>
            <a:ext cx="4022050" cy="267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391" y="3832017"/>
            <a:ext cx="4022049" cy="267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0"/>
            <a:ext cx="7560840" cy="1107996"/>
          </a:xfrm>
          <a:prstGeom prst="rect">
            <a:avLst/>
          </a:prstGeom>
        </p:spPr>
        <p:txBody>
          <a:bodyPr wrap="square">
            <a:spAutoFit/>
          </a:bodyPr>
          <a:lstStyle/>
          <a:p>
            <a:endParaRPr lang="en-US" dirty="0"/>
          </a:p>
          <a:p>
            <a:pPr algn="r"/>
            <a:r>
              <a:rPr lang="en-US" sz="2400" b="1" dirty="0"/>
              <a:t>A POWERPOINT PRESENTATION  ON FAKE NEWS</a:t>
            </a:r>
          </a:p>
          <a:p>
            <a:endParaRPr lang="el-GR" sz="2400" dirty="0"/>
          </a:p>
        </p:txBody>
      </p:sp>
    </p:spTree>
    <p:extLst>
      <p:ext uri="{BB962C8B-B14F-4D97-AF65-F5344CB8AC3E}">
        <p14:creationId xmlns:p14="http://schemas.microsoft.com/office/powerpoint/2010/main" val="2243802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476672"/>
            <a:ext cx="8080537"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495157"/>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48680"/>
            <a:ext cx="7873815" cy="2862322"/>
          </a:xfrm>
          <a:prstGeom prst="rect">
            <a:avLst/>
          </a:prstGeom>
        </p:spPr>
        <p:txBody>
          <a:bodyPr wrap="square">
            <a:spAutoFit/>
          </a:bodyPr>
          <a:lstStyle/>
          <a:p>
            <a:pPr algn="just"/>
            <a:r>
              <a:rPr lang="en-US" dirty="0"/>
              <a:t>Hi, my name is Spiros and I will present  you with one of the activities that took place at our school, thanks to the Erasmus program. </a:t>
            </a:r>
          </a:p>
          <a:p>
            <a:pPr algn="just"/>
            <a:r>
              <a:rPr lang="en-US" dirty="0"/>
              <a:t>Two years ago, some  classmates and I, members of the European club of our school, composed a quiz about fake news.</a:t>
            </a:r>
          </a:p>
          <a:p>
            <a:pPr algn="just"/>
            <a:r>
              <a:rPr lang="en-US" dirty="0"/>
              <a:t> The quiz contained 20 article titles; some of them were real while others were fake. Our classmates were asked to find which were fake news. After that, we made a presentation about some smart and easy ways to find out whether an article is fake or not. </a:t>
            </a:r>
          </a:p>
          <a:p>
            <a:pPr algn="just"/>
            <a:r>
              <a:rPr lang="en-US" dirty="0"/>
              <a:t>Through this whole process, we believe that we achieved our goal and improved the ability of some of our classmates to detect fake news .</a:t>
            </a:r>
            <a:endParaRPr lang="el-GR" dirty="0"/>
          </a:p>
        </p:txBody>
      </p:sp>
      <p:sp>
        <p:nvSpPr>
          <p:cNvPr id="3" name="Rectangle 2"/>
          <p:cNvSpPr/>
          <p:nvPr/>
        </p:nvSpPr>
        <p:spPr>
          <a:xfrm>
            <a:off x="827584" y="0"/>
            <a:ext cx="6336704" cy="461665"/>
          </a:xfrm>
          <a:prstGeom prst="rect">
            <a:avLst/>
          </a:prstGeom>
        </p:spPr>
        <p:txBody>
          <a:bodyPr wrap="square">
            <a:spAutoFit/>
          </a:bodyPr>
          <a:lstStyle/>
          <a:p>
            <a:r>
              <a:rPr lang="en-US" dirty="0"/>
              <a:t>          </a:t>
            </a:r>
            <a:r>
              <a:rPr lang="en-US" sz="2400" b="1" dirty="0"/>
              <a:t>DESIGNED LESSONS ON FAKE NEWS</a:t>
            </a:r>
            <a:endParaRPr lang="el-GR" sz="2400" b="1" dirty="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717032"/>
            <a:ext cx="4256087"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89227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466725"/>
            <a:ext cx="4176713"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967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764704"/>
            <a:ext cx="8136904" cy="3416320"/>
          </a:xfrm>
          <a:prstGeom prst="rect">
            <a:avLst/>
          </a:prstGeom>
        </p:spPr>
        <p:txBody>
          <a:bodyPr wrap="square">
            <a:spAutoFit/>
          </a:bodyPr>
          <a:lstStyle/>
          <a:p>
            <a:endParaRPr lang="en-US" dirty="0"/>
          </a:p>
          <a:p>
            <a:pPr algn="just"/>
            <a:r>
              <a:rPr lang="en-US" dirty="0"/>
              <a:t>A  questionnaire about fake news was created by three  students through the use of  google forms.</a:t>
            </a:r>
          </a:p>
          <a:p>
            <a:pPr algn="just"/>
            <a:r>
              <a:rPr lang="en-US" dirty="0"/>
              <a:t>Young people were invited to answer questions regarding their social media accounts and their relationship with misinformation on the internet.</a:t>
            </a:r>
          </a:p>
          <a:p>
            <a:pPr algn="just"/>
            <a:r>
              <a:rPr lang="en-US" dirty="0"/>
              <a:t> For instance, some of the questions where whether they have a social media account or not and considering that, if they are aware of fake news and their risks. </a:t>
            </a:r>
          </a:p>
          <a:p>
            <a:pPr algn="just"/>
            <a:r>
              <a:rPr lang="en-US" dirty="0"/>
              <a:t>The students' goal was to provide their peers with statistics and information regarding this issue in order to browse the internet safely, highlighting the great value of critical thinking  every time we come across an article, an essay or any other post in cyberspace.</a:t>
            </a:r>
          </a:p>
        </p:txBody>
      </p:sp>
      <p:sp>
        <p:nvSpPr>
          <p:cNvPr id="3" name="Rectangle 2"/>
          <p:cNvSpPr/>
          <p:nvPr/>
        </p:nvSpPr>
        <p:spPr>
          <a:xfrm>
            <a:off x="1403648" y="404664"/>
            <a:ext cx="5976664" cy="461665"/>
          </a:xfrm>
          <a:prstGeom prst="rect">
            <a:avLst/>
          </a:prstGeom>
        </p:spPr>
        <p:txBody>
          <a:bodyPr wrap="square">
            <a:spAutoFit/>
          </a:bodyPr>
          <a:lstStyle/>
          <a:p>
            <a:r>
              <a:rPr lang="en-US" sz="2400" b="1" dirty="0"/>
              <a:t>A QUESTIONNAIRE ABOUT FAKE NEWS </a:t>
            </a:r>
            <a:endParaRPr lang="el-GR" sz="2400" b="1" dirty="0"/>
          </a:p>
        </p:txBody>
      </p:sp>
      <p:pic>
        <p:nvPicPr>
          <p:cNvPr id="184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4121150"/>
            <a:ext cx="410845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67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Compos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385</TotalTime>
  <Words>1596</Words>
  <Application>Microsoft Office PowerPoint</Application>
  <PresentationFormat>Προβολή στην οθόνη (4:3)</PresentationFormat>
  <Paragraphs>133</Paragraphs>
  <Slides>23</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23</vt:i4>
      </vt:variant>
    </vt:vector>
  </HeadingPairs>
  <TitlesOfParts>
    <vt:vector size="28" baseType="lpstr">
      <vt:lpstr>Calibri</vt:lpstr>
      <vt:lpstr>Cambria</vt:lpstr>
      <vt:lpstr>Comic Sans MS</vt:lpstr>
      <vt:lpstr>Wingdings</vt:lpstr>
      <vt:lpstr>Composite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Interactive activity      A game on fake news   “Spread the news’’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Ρίτσα</dc:creator>
  <cp:lastModifiedBy>Dell</cp:lastModifiedBy>
  <cp:revision>42</cp:revision>
  <dcterms:created xsi:type="dcterms:W3CDTF">2020-10-03T17:32:59Z</dcterms:created>
  <dcterms:modified xsi:type="dcterms:W3CDTF">2020-10-11T13:08:13Z</dcterms:modified>
</cp:coreProperties>
</file>