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18"/>
  </p:notesMasterIdLst>
  <p:sldIdLst>
    <p:sldId id="31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77" r:id="rId10"/>
    <p:sldId id="278" r:id="rId11"/>
    <p:sldId id="280" r:id="rId12"/>
    <p:sldId id="262" r:id="rId13"/>
    <p:sldId id="265" r:id="rId14"/>
    <p:sldId id="268" r:id="rId15"/>
    <p:sldId id="263" r:id="rId16"/>
    <p:sldId id="3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6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2BB5F-E28E-4492-B7AA-04296F1A5BF6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62B72-9A58-4632-8D5E-DB16045A8ED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87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ee620b3a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ee620b3a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dee620b3a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dee620b3a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dee620b3a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dee620b3a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dee620b3a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dee620b3a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dee620b3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dee620b3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dee620b3a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dee620b3a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e1384672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e1384672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980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545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861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28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38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8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783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479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3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1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14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084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3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7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7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6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497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3677B1-CA0E-452B-A7D9-9E0F6A72C6E9}" type="datetimeFigureOut">
              <a:rPr lang="el-GR" smtClean="0"/>
              <a:pPr/>
              <a:t>12/8/2021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3EB118-4382-4191-8A9C-900D6ABF6F5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310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ro/url?sa=i&amp;rct=j&amp;q=&amp;esrc=s&amp;source=images&amp;cd=&amp;cad=rja&amp;uact=8&amp;docid=NjeCDMhQObFE2M&amp;tbnid=_r3k4mQesWXOJM:&amp;ved=0CAcQjRw&amp;url=http://ri.univ-pau.fr/live/exchange_programmes/erasmus&amp;ei=8-cyVPOaBo7vOc-WgcAN&amp;bvm=bv.76802529,d.bGQ&amp;psig=AFQjCNGb6AYi2HTcLbGiOyx5TAzb6KuBvQ&amp;ust=14127087101050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3AFAEE-B94B-4A4A-A960-B68B0D25F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086600" cy="213360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n-US" sz="20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o-RO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Partnership     </a:t>
            </a: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ro-RO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 in shape for Europe” (GISE) </a:t>
            </a:r>
            <a:br>
              <a:rPr lang="el-GR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C9-Short-term joint staff training Events –</a:t>
            </a:r>
            <a:b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“Inclusive school practices”</a:t>
            </a:r>
            <a:br>
              <a:rPr lang="el-GR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(11-13 May 2021)</a:t>
            </a:r>
            <a:br>
              <a:rPr lang="el-GR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2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Host: Zespół Szkół Ekonomiczno-Gastronomicznych, Tarnów, Poland</a:t>
            </a:r>
            <a:br>
              <a:rPr lang="en-US" sz="2200" b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el-GR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l-GR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l-GR" sz="2000" dirty="0">
                <a:effectLst/>
                <a:latin typeface="+mn-lt"/>
                <a:ea typeface="Times New Roman" panose="02020603050405020304" pitchFamily="18" charset="0"/>
              </a:rPr>
            </a:br>
            <a:endParaRPr lang="el-GR" sz="2000" dirty="0">
              <a:latin typeface="+mn-lt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31C7D2-6FFA-44DB-B302-298F0F69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7772400" cy="1913466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 SENIOR HIGH SCHOOL OF AIGALEO, GREECE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lang="en-US" sz="2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Project funded by the Erasmus+ </a:t>
            </a:r>
            <a:r>
              <a:rPr lang="en-US" sz="2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Programme</a:t>
            </a:r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European Union</a:t>
            </a:r>
            <a:endParaRPr lang="en-US" sz="2000" dirty="0"/>
          </a:p>
          <a:p>
            <a:endParaRPr lang="el-GR" dirty="0"/>
          </a:p>
        </p:txBody>
      </p:sp>
      <p:pic>
        <p:nvPicPr>
          <p:cNvPr id="4" name="Picture 1">
            <a:hlinkClick r:id="rId2"/>
            <a:extLst>
              <a:ext uri="{FF2B5EF4-FFF2-40B4-BE49-F238E27FC236}">
                <a16:creationId xmlns:a16="http://schemas.microsoft.com/office/drawing/2014/main" id="{3197B4A9-3B22-4E3A-AB9F-E42B5319F7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1"/>
            <a:ext cx="2362200" cy="590175"/>
          </a:xfrm>
          <a:prstGeom prst="rect">
            <a:avLst/>
          </a:prstGeom>
          <a:noFill/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A63F18DB-A022-4267-BF56-989115BC19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7" r="33878" b="-10255"/>
          <a:stretch>
            <a:fillRect/>
          </a:stretch>
        </p:blipFill>
        <p:spPr bwMode="auto">
          <a:xfrm>
            <a:off x="7086600" y="1100666"/>
            <a:ext cx="1778918" cy="1180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48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78329" y="160380"/>
            <a:ext cx="8229600" cy="425922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el-GR" sz="4500" b="1" dirty="0">
                <a:solidFill>
                  <a:schemeClr val="tx1"/>
                </a:solidFill>
              </a:rPr>
              <a:t>Within the Inclusive Schools program, the following activities will be implemented in which schools will play an important role</a:t>
            </a:r>
            <a:r>
              <a:rPr lang="en-US" sz="4500" b="1" dirty="0">
                <a:solidFill>
                  <a:schemeClr val="tx1"/>
                </a:solidFill>
              </a:rPr>
              <a:t>.</a:t>
            </a:r>
            <a:r>
              <a:rPr lang="el-GR" sz="4500" b="1" dirty="0">
                <a:solidFill>
                  <a:schemeClr val="tx1"/>
                </a:solidFill>
              </a:rPr>
              <a:t> </a:t>
            </a:r>
            <a:endParaRPr lang="en-US" sz="4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l-GR" sz="4500" b="1" dirty="0">
                <a:solidFill>
                  <a:srgbClr val="FF0000"/>
                </a:solidFill>
              </a:rPr>
              <a:t>Development of diversity research and mapping tools as well as </a:t>
            </a:r>
            <a:r>
              <a:rPr lang="el-GR" sz="4500" b="1" dirty="0" err="1">
                <a:solidFill>
                  <a:srgbClr val="FF0000"/>
                </a:solidFill>
              </a:rPr>
              <a:t>strategy</a:t>
            </a:r>
            <a:r>
              <a:rPr lang="el-GR" sz="4500" b="1" dirty="0">
                <a:solidFill>
                  <a:srgbClr val="FF0000"/>
                </a:solidFill>
              </a:rPr>
              <a:t> </a:t>
            </a:r>
            <a:r>
              <a:rPr lang="el-GR" sz="4500" b="1" dirty="0" err="1">
                <a:solidFill>
                  <a:srgbClr val="FF0000"/>
                </a:solidFill>
              </a:rPr>
              <a:t>planning</a:t>
            </a:r>
            <a:endParaRPr lang="en-US" sz="4500" b="1" dirty="0">
              <a:solidFill>
                <a:srgbClr val="FF0000"/>
              </a:solidFill>
            </a:endParaRPr>
          </a:p>
          <a:p>
            <a:pPr algn="just"/>
            <a:endParaRPr lang="en-US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l-GR" sz="4500" b="1" dirty="0" err="1">
                <a:solidFill>
                  <a:srgbClr val="FF0000"/>
                </a:solidFill>
              </a:rPr>
              <a:t>Creation</a:t>
            </a:r>
            <a:r>
              <a:rPr lang="el-GR" sz="4500" b="1" dirty="0">
                <a:solidFill>
                  <a:srgbClr val="FF0000"/>
                </a:solidFill>
              </a:rPr>
              <a:t> of </a:t>
            </a:r>
            <a:r>
              <a:rPr lang="el-GR" sz="4500" b="1" dirty="0" err="1">
                <a:solidFill>
                  <a:srgbClr val="FF0000"/>
                </a:solidFill>
              </a:rPr>
              <a:t>practical</a:t>
            </a:r>
            <a:r>
              <a:rPr lang="el-GR" sz="4500" b="1" dirty="0">
                <a:solidFill>
                  <a:srgbClr val="FF0000"/>
                </a:solidFill>
              </a:rPr>
              <a:t> </a:t>
            </a:r>
            <a:r>
              <a:rPr lang="el-GR" sz="4500" b="1" dirty="0" err="1">
                <a:solidFill>
                  <a:srgbClr val="FF0000"/>
                </a:solidFill>
              </a:rPr>
              <a:t>guidelines</a:t>
            </a:r>
            <a:endParaRPr lang="en-US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l-GR" sz="4500" b="1" dirty="0" err="1">
                <a:solidFill>
                  <a:srgbClr val="FF0000"/>
                </a:solidFill>
              </a:rPr>
              <a:t>Training</a:t>
            </a:r>
            <a:r>
              <a:rPr lang="el-GR" sz="4500" b="1" dirty="0">
                <a:solidFill>
                  <a:srgbClr val="FF0000"/>
                </a:solidFill>
              </a:rPr>
              <a:t> of teachers and </a:t>
            </a:r>
            <a:endParaRPr lang="en-US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l-GR" sz="4500" b="1" dirty="0" err="1">
                <a:solidFill>
                  <a:srgbClr val="FF0000"/>
                </a:solidFill>
              </a:rPr>
              <a:t>Establishment</a:t>
            </a:r>
            <a:r>
              <a:rPr lang="el-GR" sz="4500" b="1" dirty="0">
                <a:solidFill>
                  <a:srgbClr val="FF0000"/>
                </a:solidFill>
              </a:rPr>
              <a:t> of a school </a:t>
            </a:r>
            <a:endParaRPr lang="en-US" sz="45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4500" b="1" dirty="0">
                <a:solidFill>
                  <a:srgbClr val="FF0000"/>
                </a:solidFill>
              </a:rPr>
              <a:t>     </a:t>
            </a:r>
            <a:r>
              <a:rPr lang="el-GR" sz="4500" b="1" dirty="0">
                <a:solidFill>
                  <a:srgbClr val="FF0000"/>
                </a:solidFill>
              </a:rPr>
              <a:t>certification system</a:t>
            </a:r>
            <a:endParaRPr lang="en-US" sz="4500" b="1" dirty="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Inclusion Group Tree - Free photo on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6000" y="22479000"/>
            <a:ext cx="12192000" cy="8124826"/>
          </a:xfrm>
          <a:prstGeom prst="rect">
            <a:avLst/>
          </a:prstGeom>
          <a:noFill/>
        </p:spPr>
      </p:pic>
      <p:pic>
        <p:nvPicPr>
          <p:cNvPr id="20484" name="Picture 4" descr="Inclusion Group Tree - Free photo on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682245"/>
            <a:ext cx="3962400" cy="3015375"/>
          </a:xfrm>
          <a:prstGeom prst="rect">
            <a:avLst/>
          </a:prstGeom>
          <a:noFill/>
        </p:spPr>
      </p:pic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4E632246-E849-4251-A60D-A94E0F9E9171}"/>
              </a:ext>
            </a:extLst>
          </p:cNvPr>
          <p:cNvSpPr/>
          <p:nvPr/>
        </p:nvSpPr>
        <p:spPr>
          <a:xfrm>
            <a:off x="302985" y="1435537"/>
            <a:ext cx="43543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5D07A726-22FA-4E2E-8644-9E9B9CF56225}"/>
              </a:ext>
            </a:extLst>
          </p:cNvPr>
          <p:cNvSpPr/>
          <p:nvPr/>
        </p:nvSpPr>
        <p:spPr>
          <a:xfrm>
            <a:off x="290283" y="2343076"/>
            <a:ext cx="4354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C637F043-9C05-4E49-8229-C022BE3402D3}"/>
              </a:ext>
            </a:extLst>
          </p:cNvPr>
          <p:cNvSpPr/>
          <p:nvPr/>
        </p:nvSpPr>
        <p:spPr>
          <a:xfrm>
            <a:off x="302986" y="2836486"/>
            <a:ext cx="4354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Βέλος: Δεξιό 8">
            <a:extLst>
              <a:ext uri="{FF2B5EF4-FFF2-40B4-BE49-F238E27FC236}">
                <a16:creationId xmlns:a16="http://schemas.microsoft.com/office/drawing/2014/main" id="{9F00CB89-3295-422E-BDFA-73E9872C1E3F}"/>
              </a:ext>
            </a:extLst>
          </p:cNvPr>
          <p:cNvSpPr/>
          <p:nvPr/>
        </p:nvSpPr>
        <p:spPr>
          <a:xfrm>
            <a:off x="302986" y="3421920"/>
            <a:ext cx="4354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3124199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solidFill>
                  <a:schemeClr val="tx1"/>
                </a:solidFill>
              </a:rPr>
              <a:t>The </a:t>
            </a:r>
            <a:r>
              <a:rPr lang="el-GR" sz="2800" b="1" dirty="0" err="1">
                <a:solidFill>
                  <a:schemeClr val="tx1"/>
                </a:solidFill>
              </a:rPr>
              <a:t>program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includes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an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innovative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information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campaign</a:t>
            </a:r>
            <a:r>
              <a:rPr lang="el-GR" sz="2800" b="1" dirty="0">
                <a:solidFill>
                  <a:schemeClr val="tx1"/>
                </a:solidFill>
              </a:rPr>
              <a:t>, a </a:t>
            </a:r>
            <a:r>
              <a:rPr lang="el-GR" sz="2800" b="1" dirty="0" err="1">
                <a:solidFill>
                  <a:schemeClr val="tx1"/>
                </a:solidFill>
              </a:rPr>
              <a:t>plan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to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create</a:t>
            </a:r>
            <a:r>
              <a:rPr lang="el-GR" sz="2800" b="1" dirty="0">
                <a:solidFill>
                  <a:schemeClr val="tx1"/>
                </a:solidFill>
              </a:rPr>
              <a:t> a </a:t>
            </a:r>
            <a:r>
              <a:rPr lang="el-GR" sz="2800" b="1" dirty="0" err="1">
                <a:solidFill>
                  <a:schemeClr val="tx1"/>
                </a:solidFill>
              </a:rPr>
              <a:t>communication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channel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between</a:t>
            </a:r>
            <a:r>
              <a:rPr lang="el-GR" sz="2800" b="1" dirty="0">
                <a:solidFill>
                  <a:schemeClr val="tx1"/>
                </a:solidFill>
              </a:rPr>
              <a:t> the </a:t>
            </a:r>
            <a:r>
              <a:rPr lang="el-GR" sz="2800" b="1" dirty="0" err="1">
                <a:solidFill>
                  <a:schemeClr val="tx1"/>
                </a:solidFill>
              </a:rPr>
              <a:t>school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community</a:t>
            </a:r>
            <a:r>
              <a:rPr lang="el-GR" sz="2800" b="1" dirty="0">
                <a:solidFill>
                  <a:schemeClr val="tx1"/>
                </a:solidFill>
              </a:rPr>
              <a:t> and </a:t>
            </a:r>
            <a:r>
              <a:rPr lang="el-GR" sz="2800" b="1" dirty="0" err="1">
                <a:solidFill>
                  <a:schemeClr val="tx1"/>
                </a:solidFill>
              </a:rPr>
              <a:t>policy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makers</a:t>
            </a:r>
            <a:r>
              <a:rPr lang="el-GR" sz="2800" b="1" dirty="0">
                <a:solidFill>
                  <a:schemeClr val="tx1"/>
                </a:solidFill>
              </a:rPr>
              <a:t>, </a:t>
            </a:r>
            <a:r>
              <a:rPr lang="el-GR" sz="2800" b="1" dirty="0" err="1">
                <a:solidFill>
                  <a:schemeClr val="tx1"/>
                </a:solidFill>
              </a:rPr>
              <a:t>thereby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creating</a:t>
            </a:r>
            <a:r>
              <a:rPr lang="el-GR" sz="2800" b="1" dirty="0">
                <a:solidFill>
                  <a:schemeClr val="tx1"/>
                </a:solidFill>
              </a:rPr>
              <a:t> a </a:t>
            </a:r>
            <a:r>
              <a:rPr lang="el-GR" sz="2800" b="1" dirty="0" err="1">
                <a:solidFill>
                  <a:schemeClr val="tx1"/>
                </a:solidFill>
              </a:rPr>
              <a:t>dialogue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channel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between</a:t>
            </a:r>
            <a:r>
              <a:rPr lang="el-GR" sz="2800" b="1" dirty="0">
                <a:solidFill>
                  <a:schemeClr val="tx1"/>
                </a:solidFill>
              </a:rPr>
              <a:t> the </a:t>
            </a:r>
            <a:r>
              <a:rPr lang="el-GR" sz="2800" b="1" dirty="0" err="1">
                <a:solidFill>
                  <a:schemeClr val="tx1"/>
                </a:solidFill>
              </a:rPr>
              <a:t>two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l-GR" sz="2800" b="1" dirty="0" err="1">
                <a:solidFill>
                  <a:schemeClr val="tx1"/>
                </a:solidFill>
              </a:rPr>
              <a:t>sides</a:t>
            </a:r>
            <a:r>
              <a:rPr lang="el-GR" sz="2800" b="1" dirty="0">
                <a:solidFill>
                  <a:schemeClr val="tx1"/>
                </a:solidFill>
              </a:rPr>
              <a:t> on </a:t>
            </a:r>
            <a:r>
              <a:rPr lang="el-GR" sz="2800" b="1" dirty="0" err="1">
                <a:solidFill>
                  <a:schemeClr val="tx1"/>
                </a:solidFill>
              </a:rPr>
              <a:t>inclusion</a:t>
            </a:r>
            <a:r>
              <a:rPr lang="el-GR" sz="2800" b="1" dirty="0">
                <a:solidFill>
                  <a:schemeClr val="tx1"/>
                </a:solidFill>
              </a:rPr>
              <a:t> and </a:t>
            </a:r>
            <a:r>
              <a:rPr lang="el-GR" sz="2800" b="1" dirty="0" err="1">
                <a:solidFill>
                  <a:schemeClr val="tx1"/>
                </a:solidFill>
              </a:rPr>
              <a:t>diversity</a:t>
            </a:r>
            <a:r>
              <a:rPr lang="el-GR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. </a:t>
            </a:r>
            <a:endParaRPr lang="el-GR" sz="2800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19458" name="Picture 2" descr="Managing a Diverse and Inclusive Mobile Workforce | Merc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94999"/>
            <a:ext cx="4898573" cy="3740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1556792"/>
            <a:ext cx="7632848" cy="115212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228601"/>
            <a:ext cx="7478216" cy="5486400"/>
          </a:xfrm>
        </p:spPr>
        <p:txBody>
          <a:bodyPr>
            <a:normAutofit fontScale="32500" lnSpcReduction="20000"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ctr">
              <a:buNone/>
            </a:pPr>
            <a:r>
              <a:rPr lang="en-US" sz="8000" b="1" dirty="0">
                <a:solidFill>
                  <a:srgbClr val="FF0000"/>
                </a:solidFill>
              </a:rPr>
              <a:t>SEMINARS ON INCLUSION</a:t>
            </a:r>
          </a:p>
          <a:p>
            <a:pPr marL="0" indent="0" algn="just">
              <a:buNone/>
            </a:pPr>
            <a:r>
              <a:rPr lang="en-US" sz="8000" b="1" dirty="0">
                <a:solidFill>
                  <a:schemeClr val="tx1"/>
                </a:solidFill>
              </a:rPr>
              <a:t>The members of the pedagogical team of </a:t>
            </a:r>
            <a:r>
              <a:rPr lang="en-US" sz="8000" b="1" dirty="0" err="1">
                <a:solidFill>
                  <a:schemeClr val="tx1"/>
                </a:solidFill>
              </a:rPr>
              <a:t>Erasmusplus</a:t>
            </a:r>
            <a:r>
              <a:rPr lang="en-US" sz="8000" b="1" dirty="0">
                <a:solidFill>
                  <a:schemeClr val="tx1"/>
                </a:solidFill>
              </a:rPr>
              <a:t> of our school participated in a seminar </a:t>
            </a:r>
            <a:r>
              <a:rPr lang="en-US" sz="8000" b="1" dirty="0" err="1">
                <a:solidFill>
                  <a:schemeClr val="tx1"/>
                </a:solidFill>
              </a:rPr>
              <a:t>organised</a:t>
            </a:r>
            <a:r>
              <a:rPr lang="en-US" sz="8000" b="1" dirty="0">
                <a:solidFill>
                  <a:schemeClr val="tx1"/>
                </a:solidFill>
              </a:rPr>
              <a:t> by  the third Directorate of Secondary education 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through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the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Environmental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Education</a:t>
            </a:r>
            <a:r>
              <a:rPr lang="el-GR" sz="8000" b="1" dirty="0">
                <a:solidFill>
                  <a:schemeClr val="tx1"/>
                </a:solidFill>
              </a:rPr>
              <a:t>, </a:t>
            </a:r>
            <a:r>
              <a:rPr lang="el-GR" sz="8000" b="1" dirty="0" err="1">
                <a:solidFill>
                  <a:schemeClr val="tx1"/>
                </a:solidFill>
              </a:rPr>
              <a:t>Health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Education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and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Cultural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Affairs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Officers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in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collaboration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with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the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British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Council</a:t>
            </a:r>
            <a:r>
              <a:rPr lang="el-GR" sz="8000" b="1" dirty="0">
                <a:solidFill>
                  <a:schemeClr val="tx1"/>
                </a:solidFill>
              </a:rPr>
              <a:t>  </a:t>
            </a:r>
            <a:r>
              <a:rPr lang="el-GR" sz="8000" b="1" dirty="0" err="1">
                <a:solidFill>
                  <a:schemeClr val="tx1"/>
                </a:solidFill>
              </a:rPr>
              <a:t>to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inform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School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Teachers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and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Principals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of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the</a:t>
            </a:r>
            <a:r>
              <a:rPr lang="el-GR" sz="8000" b="1" dirty="0">
                <a:solidFill>
                  <a:schemeClr val="tx1"/>
                </a:solidFill>
              </a:rPr>
              <a:t> "</a:t>
            </a:r>
            <a:r>
              <a:rPr lang="el-GR" sz="8000" b="1" dirty="0" err="1">
                <a:solidFill>
                  <a:schemeClr val="tx1"/>
                </a:solidFill>
              </a:rPr>
              <a:t>Participation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Schools</a:t>
            </a:r>
            <a:r>
              <a:rPr lang="el-GR" sz="8000" b="1" dirty="0">
                <a:solidFill>
                  <a:schemeClr val="tx1"/>
                </a:solidFill>
              </a:rPr>
              <a:t>" </a:t>
            </a:r>
            <a:r>
              <a:rPr lang="el-GR" sz="8000" b="1" dirty="0" err="1">
                <a:solidFill>
                  <a:schemeClr val="tx1"/>
                </a:solidFill>
              </a:rPr>
              <a:t>program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and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educational</a:t>
            </a:r>
            <a:r>
              <a:rPr lang="el-GR" sz="8000" b="1" dirty="0">
                <a:solidFill>
                  <a:schemeClr val="tx1"/>
                </a:solidFill>
              </a:rPr>
              <a:t> </a:t>
            </a:r>
            <a:r>
              <a:rPr lang="el-GR" sz="8000" b="1" dirty="0" err="1">
                <a:solidFill>
                  <a:schemeClr val="tx1"/>
                </a:solidFill>
              </a:rPr>
              <a:t>material</a:t>
            </a:r>
            <a:r>
              <a:rPr lang="el-GR" sz="8000" b="1" dirty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en-US" sz="8000" b="1" dirty="0">
                <a:solidFill>
                  <a:schemeClr val="tx1"/>
                </a:solidFill>
              </a:rPr>
              <a:t>    </a:t>
            </a:r>
            <a:r>
              <a:rPr lang="el-GR" sz="8000" b="1" dirty="0">
                <a:solidFill>
                  <a:srgbClr val="FF0000"/>
                </a:solidFill>
              </a:rPr>
              <a:t>SUBJECT: </a:t>
            </a:r>
            <a:r>
              <a:rPr lang="el-GR" sz="8000" b="1" dirty="0" err="1">
                <a:solidFill>
                  <a:srgbClr val="FF0000"/>
                </a:solidFill>
              </a:rPr>
              <a:t>Experiential</a:t>
            </a:r>
            <a:r>
              <a:rPr lang="el-GR" sz="8000" b="1" dirty="0">
                <a:solidFill>
                  <a:srgbClr val="FF0000"/>
                </a:solidFill>
              </a:rPr>
              <a:t> </a:t>
            </a:r>
            <a:r>
              <a:rPr lang="el-GR" sz="8000" b="1" dirty="0" err="1">
                <a:solidFill>
                  <a:srgbClr val="FF0000"/>
                </a:solidFill>
              </a:rPr>
              <a:t>seminar</a:t>
            </a:r>
            <a:r>
              <a:rPr lang="el-GR" sz="8000" b="1" dirty="0">
                <a:solidFill>
                  <a:srgbClr val="FF0000"/>
                </a:solidFill>
              </a:rPr>
              <a:t> "</a:t>
            </a:r>
            <a:r>
              <a:rPr lang="el-GR" sz="8000" b="1" dirty="0" err="1">
                <a:solidFill>
                  <a:srgbClr val="FF0000"/>
                </a:solidFill>
              </a:rPr>
              <a:t>Inclusive</a:t>
            </a:r>
            <a:r>
              <a:rPr lang="el-GR" sz="8000" b="1" dirty="0">
                <a:solidFill>
                  <a:srgbClr val="FF0000"/>
                </a:solidFill>
              </a:rPr>
              <a:t> </a:t>
            </a:r>
            <a:r>
              <a:rPr lang="el-GR" sz="8000" b="1" dirty="0" err="1">
                <a:solidFill>
                  <a:srgbClr val="FF0000"/>
                </a:solidFill>
              </a:rPr>
              <a:t>schools</a:t>
            </a:r>
            <a:r>
              <a:rPr lang="el-GR" sz="8000" b="1" dirty="0">
                <a:solidFill>
                  <a:srgbClr val="FF0000"/>
                </a:solidFill>
              </a:rPr>
              <a:t>: </a:t>
            </a:r>
            <a:r>
              <a:rPr lang="el-GR" sz="8000" b="1" dirty="0" err="1">
                <a:solidFill>
                  <a:srgbClr val="FF0000"/>
                </a:solidFill>
              </a:rPr>
              <a:t>practices</a:t>
            </a:r>
            <a:r>
              <a:rPr lang="el-GR" sz="8000" b="1" dirty="0">
                <a:solidFill>
                  <a:srgbClr val="FF0000"/>
                </a:solidFill>
              </a:rPr>
              <a:t> of  </a:t>
            </a:r>
            <a:r>
              <a:rPr lang="en-US" sz="8000" b="1" dirty="0">
                <a:solidFill>
                  <a:srgbClr val="FF0000"/>
                </a:solidFill>
              </a:rPr>
              <a:t>inclusive </a:t>
            </a:r>
            <a:r>
              <a:rPr lang="el-GR" sz="8000" b="1" dirty="0" err="1">
                <a:solidFill>
                  <a:srgbClr val="FF0000"/>
                </a:solidFill>
              </a:rPr>
              <a:t>education</a:t>
            </a:r>
            <a:r>
              <a:rPr lang="el-GR" sz="8000" b="1" dirty="0">
                <a:solidFill>
                  <a:srgbClr val="FF0000"/>
                </a:solidFill>
              </a:rPr>
              <a:t>"</a:t>
            </a:r>
            <a:endParaRPr lang="en-US" sz="8000" b="1" dirty="0">
              <a:solidFill>
                <a:srgbClr val="FF0000"/>
              </a:solidFill>
            </a:endParaRPr>
          </a:p>
          <a:p>
            <a:pPr algn="just"/>
            <a:r>
              <a:rPr lang="el-GR" sz="8000" b="1" dirty="0">
                <a:solidFill>
                  <a:schemeClr val="tx1"/>
                </a:solidFill>
              </a:rPr>
              <a:t>(https://www.britishcouncil.gr/programmes/education/schools/inclusive-schools)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533400"/>
            <a:ext cx="7924800" cy="3767670"/>
          </a:xfrm>
        </p:spPr>
        <p:txBody>
          <a:bodyPr>
            <a:normAutofit fontScale="92500"/>
          </a:bodyPr>
          <a:lstStyle/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l-GR" sz="2600" b="1" dirty="0" err="1">
                <a:solidFill>
                  <a:schemeClr val="tx1"/>
                </a:solidFill>
              </a:rPr>
              <a:t>The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program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supports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the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creation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of</a:t>
            </a:r>
            <a:r>
              <a:rPr lang="el-GR" sz="2600" b="1" dirty="0">
                <a:solidFill>
                  <a:schemeClr val="tx1"/>
                </a:solidFill>
              </a:rPr>
              <a:t> a </a:t>
            </a:r>
            <a:r>
              <a:rPr lang="el-GR" sz="2600" b="1" dirty="0" err="1">
                <a:solidFill>
                  <a:schemeClr val="tx1"/>
                </a:solidFill>
              </a:rPr>
              <a:t>school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environment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where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teachers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and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young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people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embrace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and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accept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the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challenges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and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benefits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of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diversity</a:t>
            </a:r>
            <a:r>
              <a:rPr lang="el-GR" sz="2600" b="1" dirty="0">
                <a:solidFill>
                  <a:schemeClr val="tx1"/>
                </a:solidFill>
              </a:rPr>
              <a:t>.</a:t>
            </a:r>
            <a:endParaRPr lang="en-US" sz="2600" b="1" dirty="0">
              <a:solidFill>
                <a:schemeClr val="tx1"/>
              </a:solidFill>
            </a:endParaRPr>
          </a:p>
          <a:p>
            <a:pPr algn="just"/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Adopting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an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inclusive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approach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involves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developing</a:t>
            </a:r>
            <a:r>
              <a:rPr lang="el-GR" sz="2600" b="1" dirty="0">
                <a:solidFill>
                  <a:schemeClr val="tx1"/>
                </a:solidFill>
              </a:rPr>
              <a:t> a </a:t>
            </a:r>
            <a:r>
              <a:rPr lang="el-GR" sz="2600" b="1" dirty="0" err="1">
                <a:solidFill>
                  <a:schemeClr val="tx1"/>
                </a:solidFill>
              </a:rPr>
              <a:t>learning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environment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where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every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student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has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equal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opportunities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to</a:t>
            </a:r>
            <a:r>
              <a:rPr lang="el-GR" sz="2600" b="1" dirty="0">
                <a:solidFill>
                  <a:schemeClr val="tx1"/>
                </a:solidFill>
              </a:rPr>
              <a:t> </a:t>
            </a:r>
            <a:r>
              <a:rPr lang="el-GR" sz="2600" b="1" dirty="0" err="1">
                <a:solidFill>
                  <a:schemeClr val="tx1"/>
                </a:solidFill>
              </a:rPr>
              <a:t>succeed</a:t>
            </a:r>
            <a:r>
              <a:rPr lang="el-GR" sz="2600" b="1" dirty="0">
                <a:solidFill>
                  <a:schemeClr val="tx1"/>
                </a:solidFill>
              </a:rPr>
              <a:t>.</a:t>
            </a:r>
          </a:p>
          <a:p>
            <a:endParaRPr lang="el-GR" dirty="0"/>
          </a:p>
        </p:txBody>
      </p:sp>
      <p:pic>
        <p:nvPicPr>
          <p:cNvPr id="5" name="Picture 2" descr="About Netflix - Building a Legacy of Inclusion: Results From Our First Film  and Series Diversity Study">
            <a:extLst>
              <a:ext uri="{FF2B5EF4-FFF2-40B4-BE49-F238E27FC236}">
                <a16:creationId xmlns:a16="http://schemas.microsoft.com/office/drawing/2014/main" id="{7A6DB1C5-FFE4-4377-86A4-2A478E39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076700"/>
            <a:ext cx="4724400" cy="265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533400"/>
            <a:ext cx="7696200" cy="4572000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chemeClr val="tx1"/>
                </a:solidFill>
              </a:rPr>
              <a:t>The "</a:t>
            </a:r>
            <a:r>
              <a:rPr lang="el-GR" sz="2400" b="1" dirty="0" err="1">
                <a:solidFill>
                  <a:schemeClr val="tx1"/>
                </a:solidFill>
              </a:rPr>
              <a:t>Inclusive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Schools</a:t>
            </a:r>
            <a:r>
              <a:rPr lang="el-GR" sz="2400" b="1" dirty="0">
                <a:solidFill>
                  <a:schemeClr val="tx1"/>
                </a:solidFill>
              </a:rPr>
              <a:t>" </a:t>
            </a:r>
            <a:r>
              <a:rPr lang="el-GR" sz="2400" b="1" dirty="0" err="1">
                <a:solidFill>
                  <a:schemeClr val="tx1"/>
                </a:solidFill>
              </a:rPr>
              <a:t>educational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program</a:t>
            </a:r>
            <a:r>
              <a:rPr lang="el-GR" sz="2400" b="1" dirty="0">
                <a:solidFill>
                  <a:schemeClr val="tx1"/>
                </a:solidFill>
              </a:rPr>
              <a:t> (https://www.britishcouncil.gr/programmes/education/schools/inclusive-schools) 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l-GR" sz="2400" b="1" dirty="0">
                <a:solidFill>
                  <a:schemeClr val="tx1"/>
                </a:solidFill>
              </a:rPr>
              <a:t>s </a:t>
            </a:r>
            <a:r>
              <a:rPr lang="el-GR" sz="2400" b="1" dirty="0" err="1">
                <a:solidFill>
                  <a:schemeClr val="tx1"/>
                </a:solidFill>
              </a:rPr>
              <a:t>aimed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at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thousands</a:t>
            </a:r>
            <a:r>
              <a:rPr lang="el-GR" sz="2400" b="1" dirty="0">
                <a:solidFill>
                  <a:schemeClr val="tx1"/>
                </a:solidFill>
              </a:rPr>
              <a:t> of </a:t>
            </a:r>
            <a:r>
              <a:rPr lang="el-GR" sz="2400" b="1" dirty="0" err="1">
                <a:solidFill>
                  <a:schemeClr val="tx1"/>
                </a:solidFill>
              </a:rPr>
              <a:t>students</a:t>
            </a:r>
            <a:r>
              <a:rPr lang="el-GR" sz="2400" b="1" dirty="0">
                <a:solidFill>
                  <a:schemeClr val="tx1"/>
                </a:solidFill>
              </a:rPr>
              <a:t> and </a:t>
            </a:r>
            <a:r>
              <a:rPr lang="el-GR" sz="2400" b="1" dirty="0" err="1">
                <a:solidFill>
                  <a:schemeClr val="tx1"/>
                </a:solidFill>
              </a:rPr>
              <a:t>young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people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from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Greece</a:t>
            </a:r>
            <a:r>
              <a:rPr lang="el-GR" sz="2400" b="1" dirty="0">
                <a:solidFill>
                  <a:schemeClr val="tx1"/>
                </a:solidFill>
              </a:rPr>
              <a:t> and </a:t>
            </a:r>
            <a:r>
              <a:rPr lang="el-GR" sz="2400" b="1" dirty="0" err="1">
                <a:solidFill>
                  <a:schemeClr val="tx1"/>
                </a:solidFill>
              </a:rPr>
              <a:t>other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partner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countries</a:t>
            </a:r>
            <a:r>
              <a:rPr lang="el-GR" sz="2400" b="1" dirty="0">
                <a:solidFill>
                  <a:schemeClr val="tx1"/>
                </a:solidFill>
              </a:rPr>
              <a:t>, </a:t>
            </a:r>
            <a:r>
              <a:rPr lang="el-GR" sz="2400" b="1" dirty="0" err="1">
                <a:solidFill>
                  <a:schemeClr val="tx1"/>
                </a:solidFill>
              </a:rPr>
              <a:t>coming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from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different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backgrounds</a:t>
            </a:r>
            <a:r>
              <a:rPr lang="el-GR" sz="2400" b="1" dirty="0">
                <a:solidFill>
                  <a:schemeClr val="tx1"/>
                </a:solidFill>
              </a:rPr>
              <a:t> - </a:t>
            </a:r>
            <a:r>
              <a:rPr lang="el-GR" sz="2400" b="1" dirty="0" err="1">
                <a:solidFill>
                  <a:schemeClr val="tx1"/>
                </a:solidFill>
              </a:rPr>
              <a:t>irrespective</a:t>
            </a:r>
            <a:r>
              <a:rPr lang="el-GR" sz="2400" b="1" dirty="0">
                <a:solidFill>
                  <a:schemeClr val="tx1"/>
                </a:solidFill>
              </a:rPr>
              <a:t> of </a:t>
            </a:r>
            <a:r>
              <a:rPr lang="el-GR" sz="2400" b="1" dirty="0" err="1">
                <a:solidFill>
                  <a:schemeClr val="tx1"/>
                </a:solidFill>
              </a:rPr>
              <a:t>gender</a:t>
            </a:r>
            <a:r>
              <a:rPr lang="el-GR" sz="2400" b="1" dirty="0">
                <a:solidFill>
                  <a:schemeClr val="tx1"/>
                </a:solidFill>
              </a:rPr>
              <a:t>, </a:t>
            </a:r>
            <a:r>
              <a:rPr lang="el-GR" sz="2400" b="1" dirty="0" err="1">
                <a:solidFill>
                  <a:schemeClr val="tx1"/>
                </a:solidFill>
              </a:rPr>
              <a:t>learning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needs</a:t>
            </a:r>
            <a:r>
              <a:rPr lang="el-GR" sz="2400" b="1" dirty="0">
                <a:solidFill>
                  <a:schemeClr val="tx1"/>
                </a:solidFill>
              </a:rPr>
              <a:t>, </a:t>
            </a:r>
            <a:r>
              <a:rPr lang="el-GR" sz="2400" b="1" dirty="0" err="1">
                <a:solidFill>
                  <a:schemeClr val="tx1"/>
                </a:solidFill>
              </a:rPr>
              <a:t>socio-economic</a:t>
            </a:r>
            <a:r>
              <a:rPr lang="el-GR" sz="2400" b="1" dirty="0">
                <a:solidFill>
                  <a:schemeClr val="tx1"/>
                </a:solidFill>
              </a:rPr>
              <a:t> status, </a:t>
            </a:r>
            <a:r>
              <a:rPr lang="el-GR" sz="2400" b="1" dirty="0" err="1">
                <a:solidFill>
                  <a:schemeClr val="tx1"/>
                </a:solidFill>
              </a:rPr>
              <a:t>religion</a:t>
            </a:r>
            <a:r>
              <a:rPr lang="el-GR" sz="2400" b="1" dirty="0">
                <a:solidFill>
                  <a:schemeClr val="tx1"/>
                </a:solidFill>
              </a:rPr>
              <a:t> and </a:t>
            </a:r>
            <a:r>
              <a:rPr lang="el-GR" sz="2400" b="1" dirty="0" err="1">
                <a:solidFill>
                  <a:schemeClr val="tx1"/>
                </a:solidFill>
              </a:rPr>
              <a:t>ethnic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origin</a:t>
            </a:r>
            <a:r>
              <a:rPr lang="el-GR" sz="2400" b="1" dirty="0">
                <a:solidFill>
                  <a:schemeClr val="tx1"/>
                </a:solidFill>
              </a:rPr>
              <a:t> and </a:t>
            </a:r>
            <a:r>
              <a:rPr lang="el-GR" sz="2400" b="1" dirty="0" err="1">
                <a:solidFill>
                  <a:schemeClr val="tx1"/>
                </a:solidFill>
              </a:rPr>
              <a:t>its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aim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is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to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support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their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integration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into</a:t>
            </a:r>
            <a:r>
              <a:rPr lang="el-GR" sz="2400" b="1" dirty="0">
                <a:solidFill>
                  <a:schemeClr val="tx1"/>
                </a:solidFill>
              </a:rPr>
              <a:t> the </a:t>
            </a:r>
            <a:r>
              <a:rPr lang="el-GR" sz="2400" b="1" dirty="0" err="1">
                <a:solidFill>
                  <a:schemeClr val="tx1"/>
                </a:solidFill>
              </a:rPr>
              <a:t>school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l-GR" sz="2400" b="1" dirty="0" err="1">
                <a:solidFill>
                  <a:schemeClr val="tx1"/>
                </a:solidFill>
              </a:rPr>
              <a:t>community</a:t>
            </a:r>
            <a:r>
              <a:rPr lang="el-GR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endParaRPr lang="el-GR" sz="2400" b="1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Dell\Desktop\INCLUSION\72206343_1201962883336389_567608957850353664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412800" cy="2188840"/>
          </a:xfrm>
          <a:prstGeom prst="rect">
            <a:avLst/>
          </a:prstGeom>
          <a:noFill/>
        </p:spPr>
      </p:pic>
      <p:pic>
        <p:nvPicPr>
          <p:cNvPr id="1027" name="Picture 3" descr="C:\Users\Dell\Desktop\INCLUSION\78194668_1201961480003196_286495953252463411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3995935" cy="2247713"/>
          </a:xfrm>
          <a:prstGeom prst="rect">
            <a:avLst/>
          </a:prstGeom>
          <a:noFill/>
        </p:spPr>
      </p:pic>
      <p:pic>
        <p:nvPicPr>
          <p:cNvPr id="1028" name="Picture 4" descr="C:\Users\Dell\Desktop\INCLUSION\78613665_1201962166669794_51929769596713697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3919758" cy="2204864"/>
          </a:xfrm>
          <a:prstGeom prst="rect">
            <a:avLst/>
          </a:prstGeom>
          <a:noFill/>
        </p:spPr>
      </p:pic>
      <p:pic>
        <p:nvPicPr>
          <p:cNvPr id="1029" name="Picture 5" descr="C:\Users\Dell\Desktop\INCLUSION\79177364_1201961736669837_411347524093005004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87475"/>
            <a:ext cx="2508920" cy="3907054"/>
          </a:xfrm>
          <a:prstGeom prst="rect">
            <a:avLst/>
          </a:prstGeom>
          <a:noFill/>
        </p:spPr>
      </p:pic>
      <p:pic>
        <p:nvPicPr>
          <p:cNvPr id="8" name="Picture 2" descr="C:\Users\Dell\Desktop\INCLUSION\72206343_1201962883336389_56760895785035366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1061120"/>
            <a:ext cx="2412800" cy="21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269631-13CF-422D-AA80-DF25D0C8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DAE30AE-00CC-4A8B-9076-4918B1305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345406"/>
            <a:ext cx="7010400" cy="3683794"/>
          </a:xfrm>
        </p:spPr>
      </p:pic>
    </p:spTree>
    <p:extLst>
      <p:ext uri="{BB962C8B-B14F-4D97-AF65-F5344CB8AC3E}">
        <p14:creationId xmlns:p14="http://schemas.microsoft.com/office/powerpoint/2010/main" val="172120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/>
        </p:nvSpPr>
        <p:spPr>
          <a:xfrm>
            <a:off x="0" y="0"/>
            <a:ext cx="9057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                                           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  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</a:t>
            </a:r>
            <a:r>
              <a:rPr lang="el" sz="3200" b="1" dirty="0"/>
              <a:t>What is inclusion?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            A g</a:t>
            </a:r>
            <a:r>
              <a:rPr lang="el" sz="2000" b="1" dirty="0"/>
              <a:t>ood question! Inclusion is a concept  difficult to define. 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" sz="2000" b="1" dirty="0"/>
          </a:p>
          <a:p>
            <a:pPr lvl="0" algn="ctr"/>
            <a:r>
              <a:rPr lang="en-US" sz="2000" b="1" dirty="0"/>
              <a:t>      </a:t>
            </a:r>
            <a:r>
              <a:rPr lang="el" sz="2000" b="1" dirty="0"/>
              <a:t>Initially, it would be easier to consider </a:t>
            </a:r>
            <a:r>
              <a:rPr lang="el" sz="2000" b="1" dirty="0">
                <a:solidFill>
                  <a:srgbClr val="FF0000"/>
                </a:solidFill>
              </a:rPr>
              <a:t>what is not </a:t>
            </a:r>
            <a:r>
              <a:rPr lang="el" sz="2000" b="1" dirty="0"/>
              <a:t>inclusion, rather than what it is, </a:t>
            </a:r>
            <a:r>
              <a:rPr lang="en-US" sz="2000" b="1" dirty="0"/>
              <a:t>mostly regarding education</a:t>
            </a:r>
            <a:r>
              <a:rPr lang="el" sz="2000" b="1" dirty="0"/>
              <a:t>:</a:t>
            </a:r>
            <a:endParaRPr sz="2000" b="1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/>
              <a:t>Ιnclusion is </a:t>
            </a:r>
            <a:r>
              <a:rPr lang="el" sz="2000" b="1" dirty="0">
                <a:solidFill>
                  <a:srgbClr val="FF0000"/>
                </a:solidFill>
              </a:rPr>
              <a:t>not </a:t>
            </a:r>
            <a:r>
              <a:rPr lang="el" sz="2000" b="1" dirty="0"/>
              <a:t>one of the following:</a:t>
            </a:r>
            <a:endParaRPr sz="2000" b="1" dirty="0"/>
          </a:p>
        </p:txBody>
      </p:sp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905117"/>
            <a:ext cx="7356900" cy="333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/>
        </p:nvSpPr>
        <p:spPr>
          <a:xfrm>
            <a:off x="685800" y="1752600"/>
            <a:ext cx="6934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l" sz="1600" b="1" dirty="0">
                <a:solidFill>
                  <a:srgbClr val="FF0000"/>
                </a:solidFill>
              </a:rPr>
              <a:t>Exclusion</a:t>
            </a:r>
            <a:r>
              <a:rPr lang="el" sz="1600" b="1" dirty="0"/>
              <a:t>: some children and young people are excluded from access to quality education.</a:t>
            </a:r>
            <a:endParaRPr lang="en-US" sz="16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</a:rPr>
              <a:t>    </a:t>
            </a:r>
            <a:r>
              <a:rPr lang="el" sz="1600" b="1" dirty="0">
                <a:solidFill>
                  <a:srgbClr val="FF0000"/>
                </a:solidFill>
              </a:rPr>
              <a:t>Se</a:t>
            </a:r>
            <a:r>
              <a:rPr lang="en-US" sz="1600" b="1" dirty="0">
                <a:solidFill>
                  <a:srgbClr val="FF0000"/>
                </a:solidFill>
              </a:rPr>
              <a:t>greg</a:t>
            </a:r>
            <a:r>
              <a:rPr lang="el" sz="1600" b="1" dirty="0">
                <a:solidFill>
                  <a:srgbClr val="FF0000"/>
                </a:solidFill>
              </a:rPr>
              <a:t>ation</a:t>
            </a:r>
            <a:r>
              <a:rPr lang="el" sz="1600" b="1" dirty="0"/>
              <a:t>: some children and young people receive education separately from other children, for example</a:t>
            </a:r>
            <a:endParaRPr lang="en-US" sz="16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sz="1600" b="1" dirty="0"/>
              <a:t>   </a:t>
            </a:r>
            <a:r>
              <a:rPr lang="el" sz="1600" b="1" dirty="0"/>
              <a:t>in different classrooms but in the same school or</a:t>
            </a:r>
            <a:endParaRPr lang="en-US" sz="16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l" sz="1600" b="1" dirty="0"/>
              <a:t> with a continuous 'creation' or 'management' of groups throughout the curriculum.</a:t>
            </a:r>
            <a:endParaRPr lang="en-US" sz="16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 lvl="0" algn="just">
              <a:lnSpc>
                <a:spcPct val="115000"/>
              </a:lnSpc>
            </a:pPr>
            <a:r>
              <a:rPr lang="en-US" sz="1600" b="1" dirty="0">
                <a:solidFill>
                  <a:srgbClr val="C00000"/>
                </a:solidFill>
              </a:rPr>
              <a:t>    </a:t>
            </a:r>
            <a:r>
              <a:rPr lang="el" sz="1600" b="1" dirty="0">
                <a:solidFill>
                  <a:srgbClr val="FF0000"/>
                </a:solidFill>
              </a:rPr>
              <a:t>Integration</a:t>
            </a:r>
            <a:r>
              <a:rPr lang="el" sz="1600" b="1" dirty="0"/>
              <a:t>: children and young people seem to be all involved in the learning process, but in reality receive their education separately.</a:t>
            </a:r>
            <a:r>
              <a:rPr lang="en-US" sz="1600" b="1" dirty="0"/>
              <a:t> For</a:t>
            </a:r>
            <a:r>
              <a:rPr lang="el" sz="1600" b="1" dirty="0"/>
              <a:t> example</a:t>
            </a:r>
            <a:r>
              <a:rPr lang="en-US" sz="1600" b="1" dirty="0"/>
              <a:t>,</a:t>
            </a:r>
            <a:r>
              <a:rPr lang="el" sz="1600" b="1" dirty="0"/>
              <a:t>  a child attend</a:t>
            </a:r>
            <a:r>
              <a:rPr lang="en-US" sz="1600" b="1" dirty="0"/>
              <a:t>s</a:t>
            </a:r>
            <a:r>
              <a:rPr lang="el" sz="1600" b="1" dirty="0"/>
              <a:t> classes  in the same room as the other children  but receives separate, individual help from an adult and does not interact with other children. </a:t>
            </a:r>
            <a:r>
              <a:rPr lang="en-US" sz="1600" b="1" dirty="0"/>
              <a:t>The student participates, but is not included.</a:t>
            </a:r>
            <a:endParaRPr sz="16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   </a:t>
            </a:r>
            <a:endParaRPr sz="1600" dirty="0"/>
          </a:p>
        </p:txBody>
      </p:sp>
      <p:pic>
        <p:nvPicPr>
          <p:cNvPr id="3" name="Google Shape;134;p14">
            <a:extLst>
              <a:ext uri="{FF2B5EF4-FFF2-40B4-BE49-F238E27FC236}">
                <a16:creationId xmlns:a16="http://schemas.microsoft.com/office/drawing/2014/main" id="{49F090B6-7F02-4F76-9146-8B19410CB1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304801"/>
            <a:ext cx="6934200" cy="175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/>
          <p:nvPr/>
        </p:nvSpPr>
        <p:spPr>
          <a:xfrm>
            <a:off x="714703" y="574565"/>
            <a:ext cx="8082457" cy="55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I</a:t>
            </a:r>
            <a:r>
              <a:rPr lang="el" sz="2400" b="1" dirty="0"/>
              <a:t>nclusive education aims to </a:t>
            </a:r>
            <a:r>
              <a:rPr lang="el" sz="2400" b="1" dirty="0">
                <a:solidFill>
                  <a:srgbClr val="FF0000"/>
                </a:solidFill>
              </a:rPr>
              <a:t>maximize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dirty="0"/>
              <a:t>    </a:t>
            </a:r>
            <a:r>
              <a:rPr lang="el" sz="2400" b="1" dirty="0"/>
              <a:t> acceptance and participation,</a:t>
            </a:r>
            <a:endParaRPr lang="en-US" sz="24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" sz="2400" b="1" dirty="0"/>
              <a:t> </a:t>
            </a:r>
            <a:r>
              <a:rPr lang="en-US" sz="2400" b="1" dirty="0"/>
              <a:t>   </a:t>
            </a:r>
            <a:r>
              <a:rPr lang="el" sz="2400" b="1" dirty="0"/>
              <a:t> the psychosocial development and personal success of children</a:t>
            </a:r>
            <a:r>
              <a:rPr lang="en-US" sz="2400" b="1" dirty="0"/>
              <a:t> </a:t>
            </a:r>
            <a:r>
              <a:rPr lang="el" sz="2400" b="1" dirty="0"/>
              <a:t>and </a:t>
            </a:r>
            <a:endParaRPr lang="en-US" sz="24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" sz="2400" b="1" dirty="0">
                <a:solidFill>
                  <a:srgbClr val="FF0000"/>
                </a:solidFill>
              </a:rPr>
              <a:t>to minimize </a:t>
            </a:r>
            <a:r>
              <a:rPr lang="el" sz="2400" b="1" dirty="0"/>
              <a:t>discrimination.“</a:t>
            </a:r>
            <a:endParaRPr lang="en-US" sz="24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sz="24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/>
              <a:t>Inclusive education describes the </a:t>
            </a:r>
            <a:r>
              <a:rPr lang="el" sz="2400" b="1" dirty="0">
                <a:solidFill>
                  <a:srgbClr val="FF0000"/>
                </a:solidFill>
              </a:rPr>
              <a:t>process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/>
              <a:t> by which a school </a:t>
            </a:r>
            <a:r>
              <a:rPr lang="el" sz="2400" b="1" i="1" dirty="0"/>
              <a:t>strives to respond</a:t>
            </a:r>
            <a:endParaRPr lang="en-US" sz="2400" b="1" i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1" dirty="0"/>
              <a:t> to all students by treating them as</a:t>
            </a:r>
            <a:endParaRPr lang="en-US" sz="2400" b="1" i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i="1" dirty="0"/>
              <a:t> autonomous individuals</a:t>
            </a:r>
            <a:r>
              <a:rPr lang="en-US" sz="2400" b="1" i="1" dirty="0"/>
              <a:t>.</a:t>
            </a:r>
            <a:endParaRPr sz="24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3794" name="Picture 2" descr="Schools Inclusion Alli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305300"/>
            <a:ext cx="3048000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/>
        </p:nvSpPr>
        <p:spPr>
          <a:xfrm>
            <a:off x="0" y="280275"/>
            <a:ext cx="9144000" cy="343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   </a:t>
            </a:r>
            <a:r>
              <a:rPr lang="el" sz="2000" b="1" dirty="0"/>
              <a:t>Inclusive education aims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at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l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" sz="2000" b="1" dirty="0">
                <a:solidFill>
                  <a:srgbClr val="FF0000"/>
                </a:solidFill>
              </a:rPr>
              <a:t>equality, 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 </a:t>
            </a:r>
            <a:r>
              <a:rPr lang="el" sz="2000" b="1" dirty="0">
                <a:solidFill>
                  <a:srgbClr val="FF0000"/>
                </a:solidFill>
              </a:rPr>
              <a:t>social justice,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</a:t>
            </a:r>
            <a:r>
              <a:rPr lang="el" sz="2000" b="1" dirty="0">
                <a:solidFill>
                  <a:srgbClr val="FF0000"/>
                </a:solidFill>
              </a:rPr>
              <a:t> participation and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</a:rPr>
              <a:t>                                                </a:t>
            </a:r>
            <a:r>
              <a:rPr lang="el" sz="2000" b="1" dirty="0">
                <a:solidFill>
                  <a:srgbClr val="FF0000"/>
                </a:solidFill>
              </a:rPr>
              <a:t> an active role </a:t>
            </a:r>
            <a:r>
              <a:rPr lang="el" sz="2000" b="1" dirty="0"/>
              <a:t>in the community.</a:t>
            </a:r>
            <a:endParaRPr lang="en-US" sz="20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 </a:t>
            </a:r>
            <a:r>
              <a:rPr lang="el" sz="2000" b="1" dirty="0"/>
              <a:t> </a:t>
            </a:r>
            <a:endParaRPr sz="20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   </a:t>
            </a:r>
            <a:r>
              <a:rPr lang="el" sz="2000" b="1" dirty="0"/>
              <a:t>It is based on </a:t>
            </a:r>
            <a:r>
              <a:rPr lang="el" sz="2000" b="1" dirty="0">
                <a:solidFill>
                  <a:srgbClr val="FF0000"/>
                </a:solidFill>
              </a:rPr>
              <a:t>a positive view of diversity.</a:t>
            </a:r>
            <a:r>
              <a:rPr lang="el" sz="2000" b="1" dirty="0"/>
              <a:t> </a:t>
            </a:r>
            <a:endParaRPr lang="en-US" sz="20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b="1" dirty="0"/>
              <a:t>Priority is given to the struggle for change, with emphasis on the </a:t>
            </a:r>
            <a:r>
              <a:rPr lang="en-US" sz="2000" b="1" dirty="0"/>
              <a:t>  </a:t>
            </a:r>
            <a:r>
              <a:rPr lang="el" sz="2000" b="1" dirty="0"/>
              <a:t>importance of familiari</a:t>
            </a:r>
            <a:r>
              <a:rPr lang="en-US" sz="2000" b="1" dirty="0"/>
              <a:t>sation </a:t>
            </a:r>
            <a:r>
              <a:rPr lang="el" sz="2000" b="1" dirty="0"/>
              <a:t>with the concept of coexistence and the recognition of our common human nature</a:t>
            </a:r>
            <a:r>
              <a:rPr lang="en-US" sz="2000" b="1" dirty="0"/>
              <a:t>.</a:t>
            </a:r>
            <a:endParaRPr sz="20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6070" y="3587532"/>
            <a:ext cx="4500000" cy="29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381000" y="228600"/>
            <a:ext cx="8313683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/>
              <a:t>Inclusion focuses </a:t>
            </a:r>
            <a:endParaRPr lang="en-US" sz="2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>
                <a:solidFill>
                  <a:srgbClr val="FF0000"/>
                </a:solidFill>
              </a:rPr>
              <a:t>on all students and not just some</a:t>
            </a:r>
            <a:endParaRPr lang="en-US" sz="2800"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 </a:t>
            </a:r>
            <a:r>
              <a:rPr lang="el" b="1" dirty="0"/>
              <a:t>Historically, inclusion is considered the education of children with sensory and / or physical disabilities or of children referred to as "children with special learning disabilities".</a:t>
            </a:r>
            <a:endParaRPr lang="en-US" b="1" dirty="0"/>
          </a:p>
          <a:p>
            <a:pPr lvl="0" algn="just">
              <a:lnSpc>
                <a:spcPct val="115000"/>
              </a:lnSpc>
            </a:pPr>
            <a:r>
              <a:rPr lang="en-US" b="1" dirty="0"/>
              <a:t>  </a:t>
            </a:r>
            <a:r>
              <a:rPr lang="el" b="1" dirty="0"/>
              <a:t>Nowadays inclusion is linked to a much wider range of differences  that are found in all individuals in the school community, including adults</a:t>
            </a:r>
            <a:r>
              <a:rPr lang="en-US" b="1" dirty="0"/>
              <a:t>,such as</a:t>
            </a:r>
            <a:r>
              <a:rPr lang="el" b="1" dirty="0"/>
              <a:t>:</a:t>
            </a:r>
            <a:endParaRPr lang="en-US" b="1" dirty="0"/>
          </a:p>
          <a:p>
            <a:pPr lvl="0" algn="just">
              <a:lnSpc>
                <a:spcPct val="115000"/>
              </a:lnSpc>
            </a:pPr>
            <a:r>
              <a:rPr lang="el" b="1" dirty="0"/>
              <a:t>• ways of acquiring knowledge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ways of communicating or interacting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sensory or physical factors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social, emotional factors  </a:t>
            </a:r>
            <a:endParaRPr lang="en-US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  </a:t>
            </a:r>
            <a:r>
              <a:rPr lang="el" b="1" dirty="0"/>
              <a:t>  or factors related to mental health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socio-economic conditions</a:t>
            </a:r>
            <a:r>
              <a:rPr lang="en-US" b="1" dirty="0"/>
              <a:t>                </a:t>
            </a:r>
            <a:endParaRPr b="1" dirty="0"/>
          </a:p>
          <a:p>
            <a:pPr algn="just"/>
            <a:r>
              <a:rPr lang="el" b="1" dirty="0"/>
              <a:t>• </a:t>
            </a:r>
            <a:r>
              <a:rPr lang="en-US" b="1" dirty="0"/>
              <a:t>m</a:t>
            </a:r>
            <a:r>
              <a:rPr lang="el" b="1" dirty="0"/>
              <a:t>arital status</a:t>
            </a:r>
            <a:r>
              <a:rPr lang="en-US" b="1" dirty="0"/>
              <a:t>                                      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cultural beliefs or expectations</a:t>
            </a:r>
            <a:r>
              <a:rPr lang="en-US" b="1" dirty="0"/>
              <a:t>     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language spoken at home</a:t>
            </a:r>
            <a:endParaRPr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gender</a:t>
            </a:r>
            <a:endParaRPr b="1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sexuality</a:t>
            </a:r>
            <a:r>
              <a:rPr lang="en-US" b="1" dirty="0"/>
              <a:t>……………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9185" y="3742026"/>
            <a:ext cx="4234815" cy="288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152400" y="228600"/>
            <a:ext cx="87630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dirty="0"/>
              <a:t>​​</a:t>
            </a:r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el" sz="2400" b="1" dirty="0">
                <a:solidFill>
                  <a:srgbClr val="FF0000"/>
                </a:solidFill>
              </a:rPr>
              <a:t>oals </a:t>
            </a:r>
            <a:r>
              <a:rPr lang="en-US" sz="2400" b="1" dirty="0">
                <a:solidFill>
                  <a:srgbClr val="FF0000"/>
                </a:solidFill>
              </a:rPr>
              <a:t>of an inclusive school could be, according to its needs </a:t>
            </a:r>
            <a:r>
              <a:rPr lang="el" sz="2800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dirty="0"/>
              <a:t> </a:t>
            </a:r>
            <a:r>
              <a:rPr lang="el" b="1" dirty="0"/>
              <a:t>• Practically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applying the values </a:t>
            </a:r>
            <a:r>
              <a:rPr lang="el" b="1" dirty="0"/>
              <a:t>​​of inclusion.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 •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Supporting</a:t>
            </a:r>
            <a:r>
              <a:rPr lang="el" b="1" dirty="0"/>
              <a:t>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all</a:t>
            </a:r>
            <a:r>
              <a:rPr lang="el" b="1" dirty="0"/>
              <a:t>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en-US" b="1" dirty="0"/>
              <a:t> in order</a:t>
            </a:r>
            <a:r>
              <a:rPr lang="el" b="1" dirty="0"/>
              <a:t> to feel they belong </a:t>
            </a:r>
            <a:r>
              <a:rPr lang="en-US" b="1" dirty="0"/>
              <a:t>to</a:t>
            </a:r>
            <a:r>
              <a:rPr lang="el" b="1" dirty="0"/>
              <a:t> the community.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 •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Enhancing</a:t>
            </a:r>
            <a:r>
              <a:rPr lang="el" b="1" dirty="0"/>
              <a:t>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participation</a:t>
            </a:r>
            <a:r>
              <a:rPr lang="el" b="1" dirty="0"/>
              <a:t> in learning and teaching activities, relationships and local school communities.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 •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Improving</a:t>
            </a:r>
            <a:r>
              <a:rPr lang="el" b="1" dirty="0"/>
              <a:t> schools for staff and parents / guardians, as well as for children.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Redu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cing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 exclusion, discrimination, barriers </a:t>
            </a:r>
            <a:r>
              <a:rPr lang="el" b="1" dirty="0"/>
              <a:t>to learning and participation.</a:t>
            </a:r>
            <a:endParaRPr b="1" dirty="0"/>
          </a:p>
          <a:p>
            <a:pPr lvl="0">
              <a:lnSpc>
                <a:spcPct val="150000"/>
              </a:lnSpc>
            </a:pPr>
            <a:r>
              <a:rPr lang="el" b="1" dirty="0"/>
              <a:t>•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Sharing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xperience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from</a:t>
            </a:r>
            <a:r>
              <a:rPr lang="el" b="1" dirty="0"/>
              <a:t> lifting barriers for some </a:t>
            </a:r>
            <a:endParaRPr lang="en-US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c</a:t>
            </a:r>
            <a:r>
              <a:rPr lang="el" b="1" dirty="0"/>
              <a:t>hildren</a:t>
            </a:r>
            <a:r>
              <a:rPr lang="en-US" b="1" dirty="0"/>
              <a:t>  so that</a:t>
            </a:r>
            <a:r>
              <a:rPr lang="el" b="1" dirty="0"/>
              <a:t> even more children</a:t>
            </a:r>
            <a:r>
              <a:rPr lang="en-US" b="1" dirty="0"/>
              <a:t> can </a:t>
            </a:r>
            <a:r>
              <a:rPr lang="el" b="1" dirty="0"/>
              <a:t> benefit.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Restructur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ing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 the culture, policies and practice </a:t>
            </a:r>
            <a:r>
              <a:rPr lang="el" b="1" dirty="0"/>
              <a:t>so that </a:t>
            </a:r>
            <a:endParaRPr lang="en-US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l" b="1" dirty="0"/>
              <a:t>they embrace diversity and treat everyone equally.</a:t>
            </a:r>
            <a:endParaRPr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• Recognizing that inclusion in education</a:t>
            </a:r>
            <a:endParaRPr lang="en-US" b="1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b="1" dirty="0"/>
              <a:t> is an </a:t>
            </a:r>
            <a:r>
              <a:rPr lang="el" b="1" dirty="0">
                <a:solidFill>
                  <a:schemeClr val="accent1">
                    <a:lumMod val="75000"/>
                  </a:schemeClr>
                </a:solidFill>
              </a:rPr>
              <a:t>aspect of inclusion in society</a:t>
            </a:r>
            <a:r>
              <a:rPr lang="el" b="1" dirty="0"/>
              <a:t>. 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650" name="Picture 2" descr="From tolerance to inclusion - Today's Veterinary Busin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3766" y="4013790"/>
            <a:ext cx="2743200" cy="2615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/>
        </p:nvSpPr>
        <p:spPr>
          <a:xfrm>
            <a:off x="146950" y="224222"/>
            <a:ext cx="8539850" cy="579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200" b="1" dirty="0">
                <a:solidFill>
                  <a:srgbClr val="FF0000"/>
                </a:solidFill>
              </a:rPr>
              <a:t>Values of inclusion</a:t>
            </a:r>
            <a:endParaRPr sz="32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5" y="1299778"/>
            <a:ext cx="5556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err="1">
                <a:solidFill>
                  <a:srgbClr val="FF0000"/>
                </a:solidFill>
              </a:rPr>
              <a:t>Does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our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school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community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recognize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the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value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of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inclusion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and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b="1" dirty="0" err="1">
                <a:solidFill>
                  <a:srgbClr val="FF0000"/>
                </a:solidFill>
              </a:rPr>
              <a:t>diversity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184273"/>
          </a:xfrm>
        </p:spPr>
        <p:txBody>
          <a:bodyPr>
            <a:noAutofit/>
          </a:bodyPr>
          <a:lstStyle/>
          <a:p>
            <a:pPr algn="just"/>
            <a:r>
              <a:rPr lang="en-US" sz="1800" b="1" dirty="0">
                <a:solidFill>
                  <a:schemeClr val="tx1"/>
                </a:solidFill>
              </a:rPr>
              <a:t>    We are trying to</a:t>
            </a:r>
            <a:r>
              <a:rPr lang="el-GR" sz="1800" b="1" dirty="0">
                <a:solidFill>
                  <a:schemeClr val="tx1"/>
                </a:solidFill>
              </a:rPr>
              <a:t> play an important role in shaping future educational practices through the Inclusive Schools program. </a:t>
            </a:r>
            <a:endParaRPr lang="en-US" sz="1800" b="1" dirty="0">
              <a:solidFill>
                <a:schemeClr val="tx1"/>
              </a:solidFill>
            </a:endParaRPr>
          </a:p>
          <a:p>
            <a:pPr algn="just"/>
            <a:endParaRPr lang="el-GR" sz="1800" b="1" dirty="0">
              <a:solidFill>
                <a:schemeClr val="tx1"/>
              </a:solidFill>
            </a:endParaRPr>
          </a:p>
          <a:p>
            <a:pPr algn="just"/>
            <a:r>
              <a:rPr lang="el-GR" sz="1800" b="1" dirty="0">
                <a:solidFill>
                  <a:schemeClr val="tx1"/>
                </a:solidFill>
              </a:rPr>
              <a:t>The Inclusive Schools program will encourage schools across Europe to develop inclusive education practices aimed at actively engaging and challenging their school community. </a:t>
            </a:r>
          </a:p>
          <a:p>
            <a:pPr algn="just"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l-GR" sz="1800" b="1" dirty="0">
                <a:solidFill>
                  <a:schemeClr val="tx1"/>
                </a:solidFill>
              </a:rPr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326563" y="-607824"/>
            <a:ext cx="228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3200" dirty="0">
                <a:solidFill>
                  <a:prstClr val="black"/>
                </a:solidFill>
              </a:rPr>
              <a:t>practices aimed at actively engaging and challenging their school community. </a:t>
            </a:r>
            <a:endParaRPr lang="el-GR" dirty="0"/>
          </a:p>
        </p:txBody>
      </p:sp>
      <p:pic>
        <p:nvPicPr>
          <p:cNvPr id="21510" name="Picture 6" descr="Our Refreshed Global Inclusion &amp; Diversity Strategy - Good Growth Blog |  The Clorox Compa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790020"/>
            <a:ext cx="3367881" cy="3067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Κομμάτι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682</TotalTime>
  <Words>1009</Words>
  <Application>Microsoft Office PowerPoint</Application>
  <PresentationFormat>Προβολή στην οθόνη (4:3)</PresentationFormat>
  <Paragraphs>97</Paragraphs>
  <Slides>16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Κομμάτι</vt:lpstr>
      <vt:lpstr>                       Partnership     “Get in shape for Europe” (GISE)  C9-Short-term joint staff training Events – “Inclusive school practices”  (11-13 May 2021) Host: Zespół Szkół Ekonomiczno-Gastronomicznych, Tarnów, Poland   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Does our school community recognize the value of inclusion and diversity?</vt:lpstr>
      <vt:lpstr>Παρουσίαση του PowerPoint</vt:lpstr>
      <vt:lpstr>Παρουσίαση του PowerPoint</vt:lpstr>
      <vt:lpstr>   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Marina Karavota</cp:lastModifiedBy>
  <cp:revision>130</cp:revision>
  <dcterms:created xsi:type="dcterms:W3CDTF">2020-03-01T09:58:57Z</dcterms:created>
  <dcterms:modified xsi:type="dcterms:W3CDTF">2021-08-12T13:08:02Z</dcterms:modified>
</cp:coreProperties>
</file>