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1"/>
  </p:sldMasterIdLst>
  <p:notesMasterIdLst>
    <p:notesMasterId r:id="rId21"/>
  </p:notesMasterIdLst>
  <p:sldIdLst>
    <p:sldId id="315" r:id="rId2"/>
    <p:sldId id="269" r:id="rId3"/>
    <p:sldId id="270" r:id="rId4"/>
    <p:sldId id="298" r:id="rId5"/>
    <p:sldId id="271" r:id="rId6"/>
    <p:sldId id="301" r:id="rId7"/>
    <p:sldId id="313" r:id="rId8"/>
    <p:sldId id="310" r:id="rId9"/>
    <p:sldId id="294" r:id="rId10"/>
    <p:sldId id="293" r:id="rId11"/>
    <p:sldId id="295" r:id="rId12"/>
    <p:sldId id="314" r:id="rId13"/>
    <p:sldId id="319" r:id="rId14"/>
    <p:sldId id="307" r:id="rId15"/>
    <p:sldId id="275" r:id="rId16"/>
    <p:sldId id="276" r:id="rId17"/>
    <p:sldId id="318" r:id="rId18"/>
    <p:sldId id="320" r:id="rId19"/>
    <p:sldId id="31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6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A2BB5F-E28E-4492-B7AA-04296F1A5BF6}" type="datetimeFigureOut">
              <a:rPr lang="el-GR" smtClean="0"/>
              <a:pPr/>
              <a:t>12/8/2021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262B72-9A58-4632-8D5E-DB16045A8ED2}" type="slidenum">
              <a:rPr lang="el-GR" smtClean="0"/>
              <a:pPr/>
              <a:t>‹#›</a:t>
            </a:fld>
            <a:endParaRPr lang="el-GR"/>
          </a:p>
        </p:txBody>
      </p:sp>
    </p:spTree>
    <p:extLst>
      <p:ext uri="{BB962C8B-B14F-4D97-AF65-F5344CB8AC3E}">
        <p14:creationId xmlns:p14="http://schemas.microsoft.com/office/powerpoint/2010/main" val="47787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e1384672a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e1384672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309980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l-GR"/>
              <a:t>Κάντε κλικ για να επεξεργαστείτε τον τίτλο υποδείγματος</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7D3677B1-CA0E-452B-A7D9-9E0F6A72C6E9}" type="datetimeFigureOut">
              <a:rPr lang="el-GR" smtClean="0"/>
              <a:pPr/>
              <a:t>12/8/2021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412545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111386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25285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260938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0389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2507834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2032479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351539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12691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D3677B1-CA0E-452B-A7D9-9E0F6A72C6E9}" type="datetimeFigureOut">
              <a:rPr lang="el-GR" smtClean="0"/>
              <a:pPr/>
              <a:t>12/8/2021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161614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l-GR"/>
              <a:t>Κάντε κλικ για να επεξεργαστείτε τον τίτλο υποδείγματος</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7D3677B1-CA0E-452B-A7D9-9E0F6A72C6E9}" type="datetimeFigureOut">
              <a:rPr lang="el-GR" smtClean="0"/>
              <a:pPr/>
              <a:t>12/8/2021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227084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7D3677B1-CA0E-452B-A7D9-9E0F6A72C6E9}" type="datetimeFigureOut">
              <a:rPr lang="el-GR" smtClean="0"/>
              <a:pPr/>
              <a:t>12/8/2021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28363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D3677B1-CA0E-452B-A7D9-9E0F6A72C6E9}" type="datetimeFigureOut">
              <a:rPr lang="el-GR" smtClean="0"/>
              <a:pPr/>
              <a:t>12/8/2021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127370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677B1-CA0E-452B-A7D9-9E0F6A72C6E9}" type="datetimeFigureOut">
              <a:rPr lang="el-GR" smtClean="0"/>
              <a:pPr/>
              <a:t>12/8/2021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204072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D3677B1-CA0E-452B-A7D9-9E0F6A72C6E9}" type="datetimeFigureOut">
              <a:rPr lang="el-GR" smtClean="0"/>
              <a:pPr/>
              <a:t>12/8/2021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121466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D3677B1-CA0E-452B-A7D9-9E0F6A72C6E9}" type="datetimeFigureOut">
              <a:rPr lang="el-GR" smtClean="0"/>
              <a:pPr/>
              <a:t>12/8/2021</a:t>
            </a:fld>
            <a:endParaRPr lang="el-GR"/>
          </a:p>
        </p:txBody>
      </p:sp>
      <p:sp>
        <p:nvSpPr>
          <p:cNvPr id="6" name="Footer Placeholder 5"/>
          <p:cNvSpPr>
            <a:spLocks noGrp="1"/>
          </p:cNvSpPr>
          <p:nvPr>
            <p:ph type="ftr" sz="quarter" idx="11"/>
          </p:nvPr>
        </p:nvSpPr>
        <p:spPr>
          <a:xfrm>
            <a:off x="533400" y="6172200"/>
            <a:ext cx="5811724" cy="365125"/>
          </a:xfrm>
        </p:spPr>
        <p:txBody>
          <a:bodyPr/>
          <a:lstStyle/>
          <a:p>
            <a:endParaRPr lang="el-GR"/>
          </a:p>
        </p:txBody>
      </p:sp>
      <p:sp>
        <p:nvSpPr>
          <p:cNvPr id="7" name="Slide Number Placeholder 6"/>
          <p:cNvSpPr>
            <a:spLocks noGrp="1"/>
          </p:cNvSpPr>
          <p:nvPr>
            <p:ph type="sldNum" sz="quarter" idx="12"/>
          </p:nvPr>
        </p:nvSpPr>
        <p:spPr/>
        <p:txBody>
          <a:bodyPr/>
          <a:lstStyle/>
          <a:p>
            <a:fld id="{E03EB118-4382-4191-8A9C-900D6ABF6F5C}" type="slidenum">
              <a:rPr lang="el-GR" smtClean="0"/>
              <a:pPr/>
              <a:t>‹#›</a:t>
            </a:fld>
            <a:endParaRPr lang="el-GR"/>
          </a:p>
        </p:txBody>
      </p:sp>
    </p:spTree>
    <p:extLst>
      <p:ext uri="{BB962C8B-B14F-4D97-AF65-F5344CB8AC3E}">
        <p14:creationId xmlns:p14="http://schemas.microsoft.com/office/powerpoint/2010/main" val="215497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D3677B1-CA0E-452B-A7D9-9E0F6A72C6E9}" type="datetimeFigureOut">
              <a:rPr lang="el-GR" smtClean="0"/>
              <a:pPr/>
              <a:t>12/8/2021</a:t>
            </a:fld>
            <a:endParaRPr lang="el-G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l-G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E03EB118-4382-4191-8A9C-900D6ABF6F5C}" type="slidenum">
              <a:rPr lang="el-GR" smtClean="0"/>
              <a:pPr/>
              <a:t>‹#›</a:t>
            </a:fld>
            <a:endParaRPr lang="el-GR"/>
          </a:p>
        </p:txBody>
      </p:sp>
    </p:spTree>
    <p:extLst>
      <p:ext uri="{BB962C8B-B14F-4D97-AF65-F5344CB8AC3E}">
        <p14:creationId xmlns:p14="http://schemas.microsoft.com/office/powerpoint/2010/main" val="3197310067"/>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ro/url?sa=i&amp;rct=j&amp;q=&amp;esrc=s&amp;source=images&amp;cd=&amp;cad=rja&amp;uact=8&amp;docid=NjeCDMhQObFE2M&amp;tbnid=_r3k4mQesWXOJM:&amp;ved=0CAcQjRw&amp;url=http://ri.univ-pau.fr/live/exchange_programmes/erasmus&amp;ei=8-cyVPOaBo7vOc-WgcAN&amp;bvm=bv.76802529,d.bGQ&amp;psig=AFQjCNGb6AYi2HTcLbGiOyx5TAzb6KuBvQ&amp;ust=1412708710105014"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keyjlqixq9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3AFAEE-B94B-4A4A-A960-B68B0D25F3BC}"/>
              </a:ext>
            </a:extLst>
          </p:cNvPr>
          <p:cNvSpPr>
            <a:spLocks noGrp="1"/>
          </p:cNvSpPr>
          <p:nvPr>
            <p:ph type="ctrTitle"/>
          </p:nvPr>
        </p:nvSpPr>
        <p:spPr>
          <a:xfrm>
            <a:off x="762000" y="1524000"/>
            <a:ext cx="7086600" cy="2133601"/>
          </a:xfrm>
        </p:spPr>
        <p:txBody>
          <a:bodyPr>
            <a:normAutofit fontScale="90000"/>
          </a:bodyPr>
          <a:lstStyle/>
          <a:p>
            <a:pPr>
              <a:lnSpc>
                <a:spcPct val="115000"/>
              </a:lnSpc>
              <a:spcAft>
                <a:spcPts val="1000"/>
              </a:spcAft>
            </a:pP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br>
              <a:rPr lang="en-US" sz="2000" b="1" dirty="0">
                <a:effectLst/>
                <a:latin typeface="+mn-lt"/>
                <a:ea typeface="Times New Roman" panose="02020603050405020304" pitchFamily="18" charset="0"/>
              </a:rPr>
            </a:br>
            <a:r>
              <a:rPr lang="ro-RO" sz="2200" b="1" dirty="0">
                <a:solidFill>
                  <a:srgbClr val="FF0000"/>
                </a:solidFill>
                <a:effectLst/>
                <a:latin typeface="Times New Roman" panose="02020603050405020304" pitchFamily="18" charset="0"/>
                <a:ea typeface="Times New Roman" panose="02020603050405020304" pitchFamily="18" charset="0"/>
              </a:rPr>
              <a:t>Partnership     </a:t>
            </a:r>
            <a:r>
              <a:rPr lang="en-US" sz="2200" b="1" dirty="0">
                <a:solidFill>
                  <a:srgbClr val="FF0000"/>
                </a:solidFill>
                <a:effectLst/>
                <a:latin typeface="Times New Roman" panose="02020603050405020304" pitchFamily="18" charset="0"/>
                <a:ea typeface="Times New Roman" panose="02020603050405020304" pitchFamily="18" charset="0"/>
              </a:rPr>
              <a:t>“</a:t>
            </a:r>
            <a:r>
              <a:rPr lang="ro-RO" sz="2200" b="1" dirty="0">
                <a:solidFill>
                  <a:srgbClr val="FF0000"/>
                </a:solidFill>
                <a:effectLst/>
                <a:latin typeface="Times New Roman" panose="02020603050405020304" pitchFamily="18" charset="0"/>
                <a:ea typeface="Times New Roman" panose="02020603050405020304" pitchFamily="18" charset="0"/>
              </a:rPr>
              <a:t>Get in shape for Europe” (GISE) </a:t>
            </a:r>
            <a:br>
              <a:rPr lang="el-GR" sz="2200" b="1" dirty="0">
                <a:solidFill>
                  <a:srgbClr val="FF0000"/>
                </a:solidFill>
                <a:effectLst/>
                <a:latin typeface="Calibri" panose="020F0502020204030204" pitchFamily="34" charset="0"/>
                <a:ea typeface="Times New Roman" panose="02020603050405020304" pitchFamily="18" charset="0"/>
              </a:rPr>
            </a:br>
            <a:r>
              <a:rPr lang="en-US" sz="2200" b="1" dirty="0">
                <a:solidFill>
                  <a:srgbClr val="FF0000"/>
                </a:solidFill>
                <a:effectLst/>
                <a:latin typeface="Times New Roman" panose="02020603050405020304" pitchFamily="18" charset="0"/>
                <a:ea typeface="Times New Roman" panose="02020603050405020304" pitchFamily="18" charset="0"/>
              </a:rPr>
              <a:t>C9-Short-term joint staff training Events –</a:t>
            </a:r>
            <a:br>
              <a:rPr lang="en-US" sz="2200" b="1" dirty="0">
                <a:solidFill>
                  <a:srgbClr val="FF0000"/>
                </a:solidFill>
                <a:effectLst/>
                <a:latin typeface="Times New Roman" panose="02020603050405020304" pitchFamily="18" charset="0"/>
                <a:ea typeface="Times New Roman" panose="02020603050405020304" pitchFamily="18" charset="0"/>
              </a:rPr>
            </a:br>
            <a:r>
              <a:rPr lang="en-US" sz="2200" b="1" dirty="0">
                <a:solidFill>
                  <a:srgbClr val="FF0000"/>
                </a:solidFill>
                <a:effectLst/>
                <a:latin typeface="Times New Roman" panose="02020603050405020304" pitchFamily="18" charset="0"/>
                <a:ea typeface="Times New Roman" panose="02020603050405020304" pitchFamily="18" charset="0"/>
              </a:rPr>
              <a:t>“Inclusive school practices”</a:t>
            </a:r>
            <a:br>
              <a:rPr lang="el-GR" sz="2200" b="1" dirty="0">
                <a:solidFill>
                  <a:srgbClr val="FF0000"/>
                </a:solidFill>
                <a:effectLst/>
                <a:latin typeface="Calibri" panose="020F0502020204030204" pitchFamily="34" charset="0"/>
                <a:ea typeface="Times New Roman" panose="02020603050405020304" pitchFamily="18" charset="0"/>
              </a:rPr>
            </a:br>
            <a:r>
              <a:rPr lang="en-US" sz="2200" b="1" dirty="0">
                <a:solidFill>
                  <a:srgbClr val="FF0000"/>
                </a:solidFill>
                <a:effectLst/>
                <a:latin typeface="Times New Roman" panose="02020603050405020304" pitchFamily="18" charset="0"/>
                <a:ea typeface="Times New Roman" panose="02020603050405020304" pitchFamily="18" charset="0"/>
              </a:rPr>
              <a:t> (11-13 May 2021)</a:t>
            </a:r>
            <a:br>
              <a:rPr lang="el-GR" sz="2200" b="1" dirty="0">
                <a:solidFill>
                  <a:srgbClr val="FF0000"/>
                </a:solidFill>
                <a:effectLst/>
                <a:latin typeface="Calibri" panose="020F0502020204030204" pitchFamily="34" charset="0"/>
                <a:ea typeface="Times New Roman" panose="02020603050405020304" pitchFamily="18" charset="0"/>
              </a:rPr>
            </a:br>
            <a:r>
              <a:rPr lang="pl-PL" sz="2200" b="1" dirty="0">
                <a:solidFill>
                  <a:srgbClr val="FF0000"/>
                </a:solidFill>
                <a:effectLst/>
                <a:latin typeface="Times New Roman" panose="02020603050405020304" pitchFamily="18" charset="0"/>
                <a:ea typeface="Times New Roman" panose="02020603050405020304" pitchFamily="18" charset="0"/>
              </a:rPr>
              <a:t>Host: Zespół Szkół Ekonomiczno-Gastronomicznych, Tarnów, Poland</a:t>
            </a:r>
            <a:br>
              <a:rPr lang="en-US" sz="2200" b="1" dirty="0">
                <a:effectLst/>
                <a:latin typeface="+mn-lt"/>
                <a:ea typeface="Times New Roman" panose="02020603050405020304" pitchFamily="18" charset="0"/>
              </a:rPr>
            </a:br>
            <a:br>
              <a:rPr lang="el-GR" sz="2200" b="1" dirty="0">
                <a:solidFill>
                  <a:srgbClr val="FF0000"/>
                </a:solidFill>
                <a:effectLst/>
                <a:latin typeface="Calibri" panose="020F0502020204030204" pitchFamily="34" charset="0"/>
                <a:ea typeface="Times New Roman" panose="02020603050405020304" pitchFamily="18" charset="0"/>
              </a:rPr>
            </a:br>
            <a:r>
              <a:rPr lang="pl-PL" sz="2200" b="1" dirty="0">
                <a:solidFill>
                  <a:srgbClr val="FF0000"/>
                </a:solidFill>
                <a:effectLst/>
                <a:latin typeface="Calibri" panose="020F0502020204030204" pitchFamily="34" charset="0"/>
                <a:ea typeface="Times New Roman" panose="02020603050405020304" pitchFamily="18" charset="0"/>
              </a:rPr>
              <a:t> </a:t>
            </a:r>
            <a:br>
              <a:rPr lang="el-GR" sz="2200" b="1" dirty="0">
                <a:solidFill>
                  <a:srgbClr val="FF0000"/>
                </a:solidFill>
                <a:effectLst/>
                <a:latin typeface="Calibri" panose="020F0502020204030204" pitchFamily="34" charset="0"/>
                <a:ea typeface="Times New Roman" panose="02020603050405020304" pitchFamily="18" charset="0"/>
              </a:rPr>
            </a:br>
            <a:br>
              <a:rPr lang="el-GR" sz="2000" dirty="0">
                <a:effectLst/>
                <a:latin typeface="+mn-lt"/>
                <a:ea typeface="Times New Roman" panose="02020603050405020304" pitchFamily="18" charset="0"/>
              </a:rPr>
            </a:br>
            <a:endParaRPr lang="el-GR" sz="2000" dirty="0">
              <a:latin typeface="+mn-lt"/>
            </a:endParaRPr>
          </a:p>
        </p:txBody>
      </p:sp>
      <p:sp>
        <p:nvSpPr>
          <p:cNvPr id="3" name="Υπότιτλος 2">
            <a:extLst>
              <a:ext uri="{FF2B5EF4-FFF2-40B4-BE49-F238E27FC236}">
                <a16:creationId xmlns:a16="http://schemas.microsoft.com/office/drawing/2014/main" id="{6D31C7D2-6FFA-44DB-B302-298F0F6997E2}"/>
              </a:ext>
            </a:extLst>
          </p:cNvPr>
          <p:cNvSpPr>
            <a:spLocks noGrp="1"/>
          </p:cNvSpPr>
          <p:nvPr>
            <p:ph type="subTitle" idx="1"/>
          </p:nvPr>
        </p:nvSpPr>
        <p:spPr>
          <a:xfrm>
            <a:off x="533400" y="3843868"/>
            <a:ext cx="7772400" cy="1913466"/>
          </a:xfrm>
        </p:spPr>
        <p:txBody>
          <a:bodyPr/>
          <a:lstStyle/>
          <a:p>
            <a:pPr marL="0" lvl="0" indent="0" algn="ctr" rtl="0">
              <a:spcBef>
                <a:spcPts val="0"/>
              </a:spcBef>
              <a:spcAft>
                <a:spcPts val="0"/>
              </a:spcAft>
              <a:buClr>
                <a:srgbClr val="888888"/>
              </a:buClr>
              <a:buSzPts val="3200"/>
              <a:buNone/>
            </a:pPr>
            <a:r>
              <a:rPr lang="en-US" sz="2400" b="1" dirty="0">
                <a:solidFill>
                  <a:srgbClr val="0000FF"/>
                </a:solidFill>
                <a:latin typeface="Times New Roman" panose="02020603050405020304" pitchFamily="18" charset="0"/>
                <a:ea typeface="Times New Roman" panose="02020603050405020304" pitchFamily="18" charset="0"/>
              </a:rPr>
              <a:t>5</a:t>
            </a:r>
            <a:r>
              <a:rPr lang="en-US" sz="2400" b="1" baseline="30000" dirty="0">
                <a:solidFill>
                  <a:srgbClr val="0000FF"/>
                </a:solidFill>
                <a:latin typeface="Times New Roman" panose="02020603050405020304" pitchFamily="18" charset="0"/>
                <a:ea typeface="Times New Roman" panose="02020603050405020304" pitchFamily="18" charset="0"/>
              </a:rPr>
              <a:t>th</a:t>
            </a:r>
            <a:r>
              <a:rPr lang="en-US" sz="2400" b="1" dirty="0">
                <a:solidFill>
                  <a:srgbClr val="0000FF"/>
                </a:solidFill>
                <a:latin typeface="Times New Roman" panose="02020603050405020304" pitchFamily="18" charset="0"/>
                <a:ea typeface="Times New Roman" panose="02020603050405020304" pitchFamily="18" charset="0"/>
              </a:rPr>
              <a:t> GENERAL SENIOR HIGH SCHOOL OF AIGALEO, GREECE</a:t>
            </a:r>
          </a:p>
          <a:p>
            <a:pPr marL="0" lvl="0" indent="0" algn="ctr" rtl="0">
              <a:spcBef>
                <a:spcPts val="0"/>
              </a:spcBef>
              <a:spcAft>
                <a:spcPts val="0"/>
              </a:spcAft>
              <a:buClr>
                <a:srgbClr val="888888"/>
              </a:buClr>
              <a:buSzPts val="3200"/>
              <a:buNone/>
            </a:pPr>
            <a:endParaRPr lang="en-US" sz="2000" b="1" dirty="0">
              <a:solidFill>
                <a:srgbClr val="0000FF"/>
              </a:solidFill>
              <a:effectLst/>
              <a:latin typeface="Times New Roman" panose="02020603050405020304" pitchFamily="18" charset="0"/>
              <a:ea typeface="Times New Roman" panose="02020603050405020304" pitchFamily="18" charset="0"/>
            </a:endParaRPr>
          </a:p>
          <a:p>
            <a:pPr marL="0" lvl="0" indent="0" algn="ctr" rtl="0">
              <a:spcBef>
                <a:spcPts val="0"/>
              </a:spcBef>
              <a:spcAft>
                <a:spcPts val="0"/>
              </a:spcAft>
              <a:buClr>
                <a:srgbClr val="888888"/>
              </a:buClr>
              <a:buSzPts val="3200"/>
              <a:buNone/>
            </a:pPr>
            <a:r>
              <a:rPr lang="en-US" sz="2000" b="1" dirty="0">
                <a:solidFill>
                  <a:srgbClr val="0000FF"/>
                </a:solidFill>
                <a:effectLst/>
                <a:latin typeface="Times New Roman" panose="02020603050405020304" pitchFamily="18" charset="0"/>
                <a:ea typeface="Times New Roman" panose="02020603050405020304" pitchFamily="18" charset="0"/>
              </a:rPr>
              <a:t>Project funded by the Erasmus+ </a:t>
            </a:r>
            <a:r>
              <a:rPr lang="en-US" sz="2000" b="1" dirty="0" err="1">
                <a:solidFill>
                  <a:srgbClr val="0000FF"/>
                </a:solidFill>
                <a:effectLst/>
                <a:latin typeface="Times New Roman" panose="02020603050405020304" pitchFamily="18" charset="0"/>
                <a:ea typeface="Times New Roman" panose="02020603050405020304" pitchFamily="18" charset="0"/>
              </a:rPr>
              <a:t>Programme</a:t>
            </a:r>
            <a:r>
              <a:rPr lang="en-US" sz="2000" b="1" dirty="0">
                <a:solidFill>
                  <a:srgbClr val="0000FF"/>
                </a:solidFill>
                <a:effectLst/>
                <a:latin typeface="Times New Roman" panose="02020603050405020304" pitchFamily="18" charset="0"/>
                <a:ea typeface="Times New Roman" panose="02020603050405020304" pitchFamily="18" charset="0"/>
              </a:rPr>
              <a:t> of the European Union</a:t>
            </a:r>
            <a:endParaRPr lang="en-US" sz="2000" dirty="0"/>
          </a:p>
          <a:p>
            <a:endParaRPr lang="el-GR" dirty="0"/>
          </a:p>
        </p:txBody>
      </p:sp>
      <p:pic>
        <p:nvPicPr>
          <p:cNvPr id="4" name="Picture 1">
            <a:hlinkClick r:id="rId2"/>
            <a:extLst>
              <a:ext uri="{FF2B5EF4-FFF2-40B4-BE49-F238E27FC236}">
                <a16:creationId xmlns:a16="http://schemas.microsoft.com/office/drawing/2014/main" id="{3197B4A9-3B22-4E3A-AB9F-E42B5319F7F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5943601"/>
            <a:ext cx="2362200" cy="590175"/>
          </a:xfrm>
          <a:prstGeom prst="rect">
            <a:avLst/>
          </a:prstGeom>
          <a:noFill/>
        </p:spPr>
      </p:pic>
      <p:pic>
        <p:nvPicPr>
          <p:cNvPr id="5" name="Obraz 5">
            <a:extLst>
              <a:ext uri="{FF2B5EF4-FFF2-40B4-BE49-F238E27FC236}">
                <a16:creationId xmlns:a16="http://schemas.microsoft.com/office/drawing/2014/main" id="{A63F18DB-A022-4267-BF56-989115BC1992}"/>
              </a:ext>
            </a:extLst>
          </p:cNvPr>
          <p:cNvPicPr/>
          <p:nvPr/>
        </p:nvPicPr>
        <p:blipFill>
          <a:blip r:embed="rId4" cstate="print">
            <a:extLst>
              <a:ext uri="{28A0092B-C50C-407E-A947-70E740481C1C}">
                <a14:useLocalDpi xmlns:a14="http://schemas.microsoft.com/office/drawing/2010/main" val="0"/>
              </a:ext>
            </a:extLst>
          </a:blip>
          <a:srcRect t="-3847" r="33878" b="-10255"/>
          <a:stretch>
            <a:fillRect/>
          </a:stretch>
        </p:blipFill>
        <p:spPr bwMode="auto">
          <a:xfrm>
            <a:off x="7086600" y="1100666"/>
            <a:ext cx="1778918" cy="1180349"/>
          </a:xfrm>
          <a:prstGeom prst="rect">
            <a:avLst/>
          </a:prstGeom>
          <a:noFill/>
        </p:spPr>
      </p:pic>
    </p:spTree>
    <p:extLst>
      <p:ext uri="{BB962C8B-B14F-4D97-AF65-F5344CB8AC3E}">
        <p14:creationId xmlns:p14="http://schemas.microsoft.com/office/powerpoint/2010/main" val="2676483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p:nvPr/>
        </p:nvSpPr>
        <p:spPr>
          <a:xfrm>
            <a:off x="152400" y="1905001"/>
            <a:ext cx="8991600" cy="48005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sz="1600" b="1" dirty="0"/>
          </a:p>
          <a:p>
            <a:pPr marL="0" lvl="0" indent="0" algn="l" rtl="0">
              <a:spcBef>
                <a:spcPts val="0"/>
              </a:spcBef>
              <a:spcAft>
                <a:spcPts val="0"/>
              </a:spcAft>
              <a:buNone/>
            </a:pPr>
            <a:endParaRPr lang="en-US" sz="1600" b="1" dirty="0"/>
          </a:p>
          <a:p>
            <a:pPr marL="0" lvl="0" indent="0" algn="l" rtl="0">
              <a:spcBef>
                <a:spcPts val="0"/>
              </a:spcBef>
              <a:spcAft>
                <a:spcPts val="0"/>
              </a:spcAft>
              <a:buNone/>
            </a:pPr>
            <a:r>
              <a:rPr lang="en-US" sz="1600" b="1" dirty="0"/>
              <a:t> </a:t>
            </a:r>
            <a:r>
              <a:rPr lang="en-US" b="1" dirty="0"/>
              <a:t>They concluded that:         </a:t>
            </a:r>
          </a:p>
          <a:p>
            <a:pPr marL="0" lvl="0" indent="0" algn="l" rtl="0">
              <a:spcBef>
                <a:spcPts val="0"/>
              </a:spcBef>
              <a:spcAft>
                <a:spcPts val="0"/>
              </a:spcAft>
              <a:buNone/>
            </a:pPr>
            <a:r>
              <a:rPr lang="el" b="1" dirty="0"/>
              <a:t> </a:t>
            </a:r>
            <a:r>
              <a:rPr lang="en-US" b="1" dirty="0"/>
              <a:t>  </a:t>
            </a:r>
            <a:r>
              <a:rPr lang="el" b="1" dirty="0"/>
              <a:t>The </a:t>
            </a:r>
            <a:r>
              <a:rPr lang="el" b="1" i="1" dirty="0">
                <a:solidFill>
                  <a:srgbClr val="FF0000"/>
                </a:solidFill>
              </a:rPr>
              <a:t>upper left image </a:t>
            </a:r>
            <a:r>
              <a:rPr lang="el" b="1" dirty="0">
                <a:solidFill>
                  <a:srgbClr val="FF0000"/>
                </a:solidFill>
              </a:rPr>
              <a:t>shows equality of opportunity</a:t>
            </a:r>
            <a:r>
              <a:rPr lang="el" b="1" dirty="0"/>
              <a:t>: providing the same help to each individual to achieve the same result. This sounds fair, but if you look closely you will see that it fails to provide people with what they really need.</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l" b="1" dirty="0"/>
              <a:t> </a:t>
            </a:r>
            <a:r>
              <a:rPr lang="en-US" b="1" dirty="0"/>
              <a:t>  </a:t>
            </a:r>
            <a:r>
              <a:rPr lang="el" b="1" dirty="0">
                <a:solidFill>
                  <a:srgbClr val="FF0000"/>
                </a:solidFill>
              </a:rPr>
              <a:t>The </a:t>
            </a:r>
            <a:r>
              <a:rPr lang="el" b="1" i="1" dirty="0">
                <a:solidFill>
                  <a:srgbClr val="FF0000"/>
                </a:solidFill>
              </a:rPr>
              <a:t>middle image </a:t>
            </a:r>
            <a:r>
              <a:rPr lang="el" b="1" dirty="0">
                <a:solidFill>
                  <a:srgbClr val="FF0000"/>
                </a:solidFill>
              </a:rPr>
              <a:t>above presents an equal opportunity</a:t>
            </a:r>
            <a:r>
              <a:rPr lang="el" b="1" dirty="0"/>
              <a:t>: each person receives what is needed to achieve the same result. The help is different for each person, but the result is the same.Focusing on equ</a:t>
            </a:r>
            <a:r>
              <a:rPr lang="en-US" b="1" dirty="0" err="1"/>
              <a:t>ivalence</a:t>
            </a:r>
            <a:r>
              <a:rPr lang="el" b="1" dirty="0"/>
              <a:t> rather than equality can be an important change that individuals need to make as part of their path to inclusion.</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  </a:t>
            </a:r>
            <a:r>
              <a:rPr lang="el" b="1" dirty="0"/>
              <a:t> The </a:t>
            </a:r>
            <a:r>
              <a:rPr lang="el" b="1" i="1" dirty="0">
                <a:solidFill>
                  <a:srgbClr val="FF0000"/>
                </a:solidFill>
              </a:rPr>
              <a:t>last</a:t>
            </a:r>
            <a:r>
              <a:rPr lang="el" b="1" dirty="0">
                <a:solidFill>
                  <a:srgbClr val="FF0000"/>
                </a:solidFill>
              </a:rPr>
              <a:t> </a:t>
            </a:r>
            <a:r>
              <a:rPr lang="en-US" b="1" dirty="0">
                <a:solidFill>
                  <a:srgbClr val="FF0000"/>
                </a:solidFill>
              </a:rPr>
              <a:t>image</a:t>
            </a:r>
            <a:r>
              <a:rPr lang="el" b="1" dirty="0">
                <a:solidFill>
                  <a:srgbClr val="FF0000"/>
                </a:solidFill>
              </a:rPr>
              <a:t> presents the goal of inclusive education policies: to remove as many obstacles as possible for all students to learn</a:t>
            </a:r>
            <a:r>
              <a:rPr lang="el" b="1" dirty="0"/>
              <a:t>. As students and circumstances change, removing barriers to learning is an ongoing endeavo</a:t>
            </a:r>
            <a:r>
              <a:rPr lang="en-US" b="1" dirty="0"/>
              <a:t>u</a:t>
            </a:r>
            <a:r>
              <a:rPr lang="el" b="1" dirty="0"/>
              <a:t>r and may also require changing perceptions.</a:t>
            </a:r>
            <a:endParaRPr lang="en-US" b="1" dirty="0"/>
          </a:p>
          <a:p>
            <a:pPr marL="0" lvl="0" indent="0" algn="l" rtl="0">
              <a:spcBef>
                <a:spcPts val="0"/>
              </a:spcBef>
              <a:spcAft>
                <a:spcPts val="0"/>
              </a:spcAft>
              <a:buNone/>
            </a:pPr>
            <a:endParaRPr lang="en-US" sz="1600" dirty="0"/>
          </a:p>
          <a:p>
            <a:pPr marL="0" lvl="0" indent="0" algn="l" rtl="0">
              <a:spcBef>
                <a:spcPts val="0"/>
              </a:spcBef>
              <a:spcAft>
                <a:spcPts val="0"/>
              </a:spcAft>
              <a:buNone/>
            </a:pPr>
            <a:endParaRPr lang="en-US" sz="1600" dirty="0"/>
          </a:p>
          <a:p>
            <a:pPr marL="0" lvl="0" indent="0" algn="l" rtl="0">
              <a:spcBef>
                <a:spcPts val="0"/>
              </a:spcBef>
              <a:spcAft>
                <a:spcPts val="0"/>
              </a:spcAft>
              <a:buNone/>
            </a:pPr>
            <a:endParaRPr sz="1600" dirty="0"/>
          </a:p>
          <a:p>
            <a:pPr marL="0" lvl="0" indent="0" algn="l" rtl="0">
              <a:spcBef>
                <a:spcPts val="0"/>
              </a:spcBef>
              <a:spcAft>
                <a:spcPts val="0"/>
              </a:spcAft>
              <a:buNone/>
            </a:pPr>
            <a:r>
              <a:rPr lang="el" sz="1600" dirty="0"/>
              <a:t> </a:t>
            </a:r>
            <a:endParaRPr sz="1600" dirty="0">
              <a:solidFill>
                <a:srgbClr val="C00000"/>
              </a:solidFill>
            </a:endParaRPr>
          </a:p>
        </p:txBody>
      </p:sp>
      <p:sp>
        <p:nvSpPr>
          <p:cNvPr id="4" name="Rectangle 3"/>
          <p:cNvSpPr/>
          <p:nvPr/>
        </p:nvSpPr>
        <p:spPr>
          <a:xfrm rot="10800000" flipV="1">
            <a:off x="990600" y="4887937"/>
            <a:ext cx="5867400" cy="307777"/>
          </a:xfrm>
          <a:prstGeom prst="rect">
            <a:avLst/>
          </a:prstGeom>
        </p:spPr>
        <p:txBody>
          <a:bodyPr wrap="square">
            <a:spAutoFit/>
          </a:bodyPr>
          <a:lstStyle/>
          <a:p>
            <a:r>
              <a:rPr lang="en-US" sz="1400" b="1" dirty="0"/>
              <a:t> </a:t>
            </a:r>
            <a:endParaRPr lang="el-GR" dirty="0"/>
          </a:p>
        </p:txBody>
      </p:sp>
      <p:pic>
        <p:nvPicPr>
          <p:cNvPr id="5" name="Google Shape;201;p27">
            <a:extLst>
              <a:ext uri="{FF2B5EF4-FFF2-40B4-BE49-F238E27FC236}">
                <a16:creationId xmlns:a16="http://schemas.microsoft.com/office/drawing/2014/main" id="{EB218325-D951-41B3-8A56-721E75264244}"/>
              </a:ext>
            </a:extLst>
          </p:cNvPr>
          <p:cNvPicPr preferRelativeResize="0"/>
          <p:nvPr/>
        </p:nvPicPr>
        <p:blipFill rotWithShape="1">
          <a:blip r:embed="rId3">
            <a:alphaModFix/>
          </a:blip>
          <a:srcRect/>
          <a:stretch/>
        </p:blipFill>
        <p:spPr>
          <a:xfrm>
            <a:off x="1905000" y="152400"/>
            <a:ext cx="4800600" cy="236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Θέση περιεχομένου 4">
            <a:extLst>
              <a:ext uri="{FF2B5EF4-FFF2-40B4-BE49-F238E27FC236}">
                <a16:creationId xmlns:a16="http://schemas.microsoft.com/office/drawing/2014/main" id="{23B8BC4A-CBCC-4B02-8E62-7E97847D2B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342" y="189266"/>
            <a:ext cx="3648075" cy="3475589"/>
          </a:xfrm>
        </p:spPr>
      </p:pic>
      <p:sp>
        <p:nvSpPr>
          <p:cNvPr id="3074" name="AutoShape 2" descr="https://apis.mail.yahoo.com/ws/v3/mailboxes/@.id==VjN-F__Ep6kfzCwu5uYnr3zNLqT77w-oexBo7SS7N5Q62fSxFGOz6ototHZGbwxllu0jn8fgytJ1GNc0T3H8TCGhbA/messages/@.id==ACGsvV4azifkYJMCXQ8m6AecXIU/content/parts/@.id==9/thumbnail?appid=YMailNorrinLaun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076" name="AutoShape 4" descr="https://apis.mail.yahoo.com/ws/v3/mailboxes/@.id==VjN-F__Ep6kfzCwu5uYnr3zNLqT77w-oexBo7SS7N5Q62fSxFGOz6ototHZGbwxllu0jn8fgytJ1GNc0T3H8TCGhbA/messages/@.id==ACGsvV4azifkYJMCXQ8m6AecXIU/content/parts/@.id==9/thumbnail?appid=YMailNorrinLaunc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 name="Picture 2"/>
          <p:cNvPicPr>
            <a:picLocks noChangeAspect="1" noChangeArrowheads="1"/>
          </p:cNvPicPr>
          <p:nvPr/>
        </p:nvPicPr>
        <p:blipFill>
          <a:blip r:embed="rId3"/>
          <a:srcRect/>
          <a:stretch>
            <a:fillRect/>
          </a:stretch>
        </p:blipFill>
        <p:spPr bwMode="auto">
          <a:xfrm>
            <a:off x="4841409" y="189266"/>
            <a:ext cx="4357286" cy="3608356"/>
          </a:xfrm>
          <a:prstGeom prst="rect">
            <a:avLst/>
          </a:prstGeom>
          <a:noFill/>
          <a:ln w="9525">
            <a:noFill/>
            <a:miter lim="800000"/>
            <a:headEnd/>
            <a:tailEnd/>
          </a:ln>
          <a:effectLst/>
        </p:spPr>
      </p:pic>
      <p:pic>
        <p:nvPicPr>
          <p:cNvPr id="8" name="Picture 3">
            <a:extLst>
              <a:ext uri="{FF2B5EF4-FFF2-40B4-BE49-F238E27FC236}">
                <a16:creationId xmlns:a16="http://schemas.microsoft.com/office/drawing/2014/main" id="{FAABB3B6-C60B-4694-9AFC-783BDA224DBD}"/>
              </a:ext>
            </a:extLst>
          </p:cNvPr>
          <p:cNvPicPr>
            <a:picLocks noGrp="1" noChangeAspect="1" noChangeArrowheads="1"/>
          </p:cNvPicPr>
          <p:nvPr>
            <p:ph idx="1"/>
          </p:nvPr>
        </p:nvPicPr>
        <p:blipFill>
          <a:blip r:embed="rId4"/>
          <a:stretch>
            <a:fillRect/>
          </a:stretch>
        </p:blipFill>
        <p:spPr bwMode="auto">
          <a:xfrm>
            <a:off x="2971800" y="3797622"/>
            <a:ext cx="4048252" cy="2788916"/>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87A7E5-D05D-48C2-855C-36F659472F23}"/>
              </a:ext>
            </a:extLst>
          </p:cNvPr>
          <p:cNvSpPr txBox="1"/>
          <p:nvPr/>
        </p:nvSpPr>
        <p:spPr>
          <a:xfrm>
            <a:off x="0" y="914400"/>
            <a:ext cx="9144000" cy="954107"/>
          </a:xfrm>
          <a:prstGeom prst="rect">
            <a:avLst/>
          </a:prstGeom>
          <a:noFill/>
        </p:spPr>
        <p:txBody>
          <a:bodyPr wrap="square">
            <a:spAutoFit/>
          </a:bodyPr>
          <a:lstStyle/>
          <a:p>
            <a:pPr algn="ctr"/>
            <a:r>
              <a:rPr lang="el" sz="2800" b="1" dirty="0">
                <a:solidFill>
                  <a:srgbClr val="FF0000"/>
                </a:solidFill>
              </a:rPr>
              <a:t>Equal opportunity differs from equality of opportunity.</a:t>
            </a:r>
            <a:endParaRPr lang="el-GR" sz="2800" b="1" dirty="0"/>
          </a:p>
        </p:txBody>
      </p:sp>
      <p:sp>
        <p:nvSpPr>
          <p:cNvPr id="5" name="TextBox 4">
            <a:extLst>
              <a:ext uri="{FF2B5EF4-FFF2-40B4-BE49-F238E27FC236}">
                <a16:creationId xmlns:a16="http://schemas.microsoft.com/office/drawing/2014/main" id="{C6A2D3B8-592A-4474-987E-1DB80EB07CF0}"/>
              </a:ext>
            </a:extLst>
          </p:cNvPr>
          <p:cNvSpPr txBox="1"/>
          <p:nvPr/>
        </p:nvSpPr>
        <p:spPr>
          <a:xfrm>
            <a:off x="381000" y="2209800"/>
            <a:ext cx="8458200" cy="2308324"/>
          </a:xfrm>
          <a:prstGeom prst="rect">
            <a:avLst/>
          </a:prstGeom>
          <a:noFill/>
        </p:spPr>
        <p:txBody>
          <a:bodyPr wrap="square">
            <a:spAutoFit/>
          </a:bodyPr>
          <a:lstStyle/>
          <a:p>
            <a:pPr algn="just"/>
            <a:r>
              <a:rPr lang="en-US" sz="2400" b="1" dirty="0"/>
              <a:t>Afterwards, some of our students wrote short articles addressing this issue . </a:t>
            </a:r>
          </a:p>
          <a:p>
            <a:pPr algn="just"/>
            <a:endParaRPr lang="en-US" sz="2400" b="1" dirty="0"/>
          </a:p>
          <a:p>
            <a:pPr algn="just"/>
            <a:r>
              <a:rPr lang="en-US" sz="2400" b="1" dirty="0"/>
              <a:t>One of them, entitled </a:t>
            </a:r>
            <a:r>
              <a:rPr lang="en-US" sz="2400" b="1" dirty="0">
                <a:solidFill>
                  <a:srgbClr val="FF0000"/>
                </a:solidFill>
              </a:rPr>
              <a:t>“Fight for differentiation”, </a:t>
            </a:r>
            <a:r>
              <a:rPr lang="en-US" sz="2400" b="1" dirty="0"/>
              <a:t>emphasized  the importance of action, in order to change attitudes and </a:t>
            </a:r>
            <a:r>
              <a:rPr lang="en-US" sz="2400" b="1" dirty="0" err="1"/>
              <a:t>behaviours</a:t>
            </a:r>
            <a:r>
              <a:rPr lang="en-US" sz="2400" b="1" dirty="0"/>
              <a:t> against exclusion.</a:t>
            </a:r>
            <a:endParaRPr lang="el-GR" sz="2400" b="1" dirty="0"/>
          </a:p>
        </p:txBody>
      </p:sp>
    </p:spTree>
    <p:extLst>
      <p:ext uri="{BB962C8B-B14F-4D97-AF65-F5344CB8AC3E}">
        <p14:creationId xmlns:p14="http://schemas.microsoft.com/office/powerpoint/2010/main" val="2168045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D47204C7-C522-4DB9-9C28-F223B499958F}"/>
              </a:ext>
            </a:extLst>
          </p:cNvPr>
          <p:cNvSpPr>
            <a:spLocks noChangeArrowheads="1"/>
          </p:cNvSpPr>
          <p:nvPr/>
        </p:nvSpPr>
        <p:spPr bwMode="auto">
          <a:xfrm rot="10800000" flipV="1">
            <a:off x="304798" y="4346"/>
            <a:ext cx="8077201"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err="1">
                <a:ln>
                  <a:noFill/>
                </a:ln>
                <a:solidFill>
                  <a:srgbClr val="FF0000"/>
                </a:solidFill>
                <a:effectLst/>
                <a:latin typeface="+mj-lt"/>
              </a:rPr>
              <a:t>Some</a:t>
            </a:r>
            <a:r>
              <a:rPr kumimoji="0" lang="el-GR" altLang="el-GR" sz="2400" b="1" i="0" u="none" strike="noStrike" cap="none" normalizeH="0" baseline="0" dirty="0">
                <a:ln>
                  <a:noFill/>
                </a:ln>
                <a:solidFill>
                  <a:srgbClr val="FF0000"/>
                </a:solidFill>
                <a:effectLst/>
                <a:latin typeface="+mj-lt"/>
              </a:rPr>
              <a:t> of </a:t>
            </a:r>
            <a:r>
              <a:rPr kumimoji="0" lang="en-US" altLang="el-GR" sz="2400" b="1" i="0" u="none" strike="noStrike" cap="none" normalizeH="0" baseline="0" dirty="0">
                <a:ln>
                  <a:noFill/>
                </a:ln>
                <a:solidFill>
                  <a:srgbClr val="FF0000"/>
                </a:solidFill>
                <a:effectLst/>
                <a:latin typeface="+mj-lt"/>
              </a:rPr>
              <a:t>our</a:t>
            </a:r>
            <a:r>
              <a:rPr kumimoji="0" lang="el-GR" altLang="el-GR" sz="2400" b="1" i="0" u="none" strike="noStrike" cap="none" normalizeH="0" baseline="0" dirty="0">
                <a:ln>
                  <a:noFill/>
                </a:ln>
                <a:solidFill>
                  <a:srgbClr val="FF0000"/>
                </a:solidFill>
                <a:effectLst/>
                <a:latin typeface="+mj-lt"/>
              </a:rPr>
              <a:t> </a:t>
            </a:r>
            <a:r>
              <a:rPr kumimoji="0" lang="el-GR" altLang="el-GR" sz="2400" b="1" i="0" u="none" strike="noStrike" cap="none" normalizeH="0" baseline="0" dirty="0" err="1">
                <a:ln>
                  <a:noFill/>
                </a:ln>
                <a:solidFill>
                  <a:srgbClr val="FF0000"/>
                </a:solidFill>
                <a:effectLst/>
                <a:latin typeface="+mj-lt"/>
              </a:rPr>
              <a:t>students</a:t>
            </a:r>
            <a:r>
              <a:rPr kumimoji="0" lang="el-GR" altLang="el-GR" sz="2400" b="1" i="0" u="none" strike="noStrike" cap="none" normalizeH="0" baseline="0" dirty="0">
                <a:ln>
                  <a:noFill/>
                </a:ln>
                <a:solidFill>
                  <a:srgbClr val="FF0000"/>
                </a:solidFill>
                <a:effectLst/>
                <a:latin typeface="+mj-lt"/>
              </a:rPr>
              <a:t>' </a:t>
            </a:r>
            <a:r>
              <a:rPr kumimoji="0" lang="el-GR" altLang="el-GR" sz="2400" b="1" i="0" u="none" strike="noStrike" cap="none" normalizeH="0" baseline="0" dirty="0" err="1">
                <a:ln>
                  <a:noFill/>
                </a:ln>
                <a:solidFill>
                  <a:srgbClr val="FF0000"/>
                </a:solidFill>
                <a:effectLst/>
                <a:latin typeface="+mj-lt"/>
              </a:rPr>
              <a:t>thoughts</a:t>
            </a:r>
            <a:r>
              <a:rPr kumimoji="0" lang="el-GR" altLang="el-GR" sz="2400" b="1" i="0" u="none" strike="noStrike" cap="none" normalizeH="0" baseline="0" dirty="0">
                <a:ln>
                  <a:noFill/>
                </a:ln>
                <a:solidFill>
                  <a:srgbClr val="FF0000"/>
                </a:solidFill>
                <a:effectLst/>
                <a:latin typeface="+mj-lt"/>
              </a:rPr>
              <a:t>: </a:t>
            </a:r>
            <a:endParaRPr kumimoji="0" lang="en-US" altLang="el-GR" sz="2400" b="1" i="0" u="none" strike="noStrike" cap="none" normalizeH="0" baseline="0" dirty="0">
              <a:ln>
                <a:noFill/>
              </a:ln>
              <a:solidFill>
                <a:srgbClr val="FF0000"/>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l-GR" sz="2000" b="1" dirty="0">
              <a:solidFill>
                <a:srgbClr val="FF0000"/>
              </a:solidFill>
              <a:latin typeface="+mj-l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err="1">
                <a:ln>
                  <a:noFill/>
                </a:ln>
                <a:solidFill>
                  <a:schemeClr val="tx1"/>
                </a:solidFill>
                <a:effectLst/>
                <a:latin typeface="+mj-lt"/>
              </a:rPr>
              <a:t>Different</a:t>
            </a:r>
            <a:r>
              <a:rPr kumimoji="0" lang="el-GR" altLang="el-GR" sz="2000" b="1" i="0" u="none" strike="noStrike" cap="none" normalizeH="0" baseline="0" dirty="0">
                <a:ln>
                  <a:noFill/>
                </a:ln>
                <a:solidFill>
                  <a:schemeClr val="tx1"/>
                </a:solidFill>
                <a:effectLst/>
                <a:latin typeface="+mj-lt"/>
              </a:rPr>
              <a:t> </a:t>
            </a:r>
            <a:r>
              <a:rPr kumimoji="0" lang="en-US" altLang="el-GR" sz="2000" b="1" i="0" u="none" strike="noStrike" cap="none" normalizeH="0" baseline="0" dirty="0">
                <a:ln>
                  <a:noFill/>
                </a:ln>
                <a:solidFill>
                  <a:schemeClr val="tx1"/>
                </a:solidFill>
                <a:effectLst/>
                <a:latin typeface="+mj-lt"/>
              </a:rPr>
              <a:t>means</a:t>
            </a:r>
            <a:r>
              <a:rPr kumimoji="0" lang="el-GR" altLang="el-GR" sz="2000" b="1" i="0" u="none" strike="noStrike" cap="none" normalizeH="0" baseline="0" dirty="0">
                <a:ln>
                  <a:noFill/>
                </a:ln>
                <a:solidFill>
                  <a:schemeClr val="tx1"/>
                </a:solidFill>
                <a:effectLst/>
                <a:latin typeface="+mj-lt"/>
              </a:rPr>
              <a:t> for </a:t>
            </a:r>
            <a:r>
              <a:rPr kumimoji="0" lang="el-GR" altLang="el-GR" sz="2000" b="1" i="0" u="none" strike="noStrike" cap="none" normalizeH="0" baseline="0" dirty="0" err="1">
                <a:ln>
                  <a:noFill/>
                </a:ln>
                <a:solidFill>
                  <a:schemeClr val="tx1"/>
                </a:solidFill>
                <a:effectLst/>
                <a:latin typeface="+mj-lt"/>
              </a:rPr>
              <a:t>equal</a:t>
            </a: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opportunities</a:t>
            </a:r>
            <a:r>
              <a:rPr kumimoji="0" lang="el-GR" altLang="el-GR" sz="2000" b="1" i="0" u="none" strike="noStrike" cap="none" normalizeH="0" baseline="0" dirty="0">
                <a:ln>
                  <a:noFill/>
                </a:ln>
                <a:solidFill>
                  <a:schemeClr val="tx1"/>
                </a:solidFill>
                <a:effectLst/>
                <a:latin typeface="+mj-lt"/>
              </a:rPr>
              <a:t>.</a:t>
            </a:r>
            <a:endParaRPr kumimoji="0" lang="en-US" altLang="el-GR" sz="2000" b="1" i="0" u="none" strike="noStrike" cap="none" normalizeH="0" baseline="0" dirty="0">
              <a:ln>
                <a:noFill/>
              </a:ln>
              <a:solidFill>
                <a:schemeClr val="tx1"/>
              </a:solidFill>
              <a:effectLst/>
              <a:latin typeface="+mj-l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solidFill>
                <a:schemeClr val="tx1"/>
              </a:solidFill>
              <a:effectLst/>
              <a:latin typeface="+mj-l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Freedom</a:t>
            </a: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without</a:t>
            </a: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restrictions</a:t>
            </a:r>
            <a:r>
              <a:rPr kumimoji="0" lang="el-GR" altLang="el-GR" sz="2000" b="1" i="0" u="none" strike="noStrike" cap="none" normalizeH="0" baseline="0" dirty="0">
                <a:ln>
                  <a:noFill/>
                </a:ln>
                <a:solidFill>
                  <a:schemeClr val="tx1"/>
                </a:solidFill>
                <a:effectLst/>
                <a:latin typeface="+mj-lt"/>
              </a:rPr>
              <a:t>.</a:t>
            </a:r>
            <a:endParaRPr kumimoji="0" lang="en-US" altLang="el-GR" sz="2000" b="1"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l-GR" sz="2000" b="1" dirty="0">
              <a:latin typeface="+mj-l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err="1">
                <a:ln>
                  <a:noFill/>
                </a:ln>
                <a:solidFill>
                  <a:schemeClr val="tx1"/>
                </a:solidFill>
                <a:effectLst/>
                <a:latin typeface="+mj-lt"/>
              </a:rPr>
              <a:t>We</a:t>
            </a: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are</a:t>
            </a: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equal</a:t>
            </a: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though</a:t>
            </a:r>
            <a:r>
              <a:rPr kumimoji="0" lang="el-GR" altLang="el-GR" sz="2000" b="1" i="0" u="none" strike="noStrike" cap="none" normalizeH="0" baseline="0" dirty="0">
                <a:ln>
                  <a:noFill/>
                </a:ln>
                <a:solidFill>
                  <a:schemeClr val="tx1"/>
                </a:solidFill>
                <a:effectLst/>
                <a:latin typeface="+mj-lt"/>
              </a:rPr>
              <a:t> </a:t>
            </a:r>
            <a:r>
              <a:rPr kumimoji="0" lang="el-GR" altLang="el-GR" sz="2000" b="1" i="0" u="none" strike="noStrike" cap="none" normalizeH="0" baseline="0" dirty="0" err="1">
                <a:ln>
                  <a:noFill/>
                </a:ln>
                <a:solidFill>
                  <a:schemeClr val="tx1"/>
                </a:solidFill>
                <a:effectLst/>
                <a:latin typeface="+mj-lt"/>
              </a:rPr>
              <a:t>different</a:t>
            </a:r>
            <a:r>
              <a:rPr kumimoji="0" lang="el-GR" altLang="el-GR" sz="2000" b="1" i="0" u="none" strike="noStrike" cap="none" normalizeH="0" baseline="0" dirty="0">
                <a:ln>
                  <a:noFill/>
                </a:ln>
                <a:solidFill>
                  <a:schemeClr val="tx1"/>
                </a:solidFill>
                <a:effectLst/>
                <a:latin typeface="+mj-lt"/>
              </a:rPr>
              <a:t>. </a:t>
            </a:r>
            <a:endParaRPr kumimoji="0" lang="en-US" altLang="el-GR" sz="2000" b="1"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l-GR" sz="2000" b="1" i="0" u="none" strike="noStrike" cap="none" normalizeH="0" baseline="0" dirty="0">
              <a:ln>
                <a:noFill/>
              </a:ln>
              <a:solidFill>
                <a:schemeClr val="tx1"/>
              </a:solidFill>
              <a:effectLst/>
              <a:latin typeface="+mj-l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err="1">
                <a:ln>
                  <a:noFill/>
                </a:ln>
                <a:solidFill>
                  <a:schemeClr val="tx1"/>
                </a:solidFill>
                <a:effectLst/>
              </a:rPr>
              <a:t>Equality</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Equality</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sometimes</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leads</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to</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injustice</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if</a:t>
            </a:r>
            <a:r>
              <a:rPr kumimoji="0" lang="el-GR" altLang="el-GR" sz="2000" b="1" i="0" u="none" strike="noStrike" cap="none" normalizeH="0" baseline="0" dirty="0">
                <a:ln>
                  <a:noFill/>
                </a:ln>
                <a:solidFill>
                  <a:schemeClr val="tx1"/>
                </a:solidFill>
                <a:effectLst/>
              </a:rPr>
              <a:t> the </a:t>
            </a:r>
            <a:r>
              <a:rPr kumimoji="0" lang="el-GR" altLang="el-GR" sz="2000" b="1" i="0" u="none" strike="noStrike" cap="none" normalizeH="0" baseline="0" dirty="0" err="1">
                <a:ln>
                  <a:noFill/>
                </a:ln>
                <a:solidFill>
                  <a:schemeClr val="tx1"/>
                </a:solidFill>
                <a:effectLst/>
              </a:rPr>
              <a:t>needs</a:t>
            </a:r>
            <a:r>
              <a:rPr kumimoji="0" lang="el-GR" altLang="el-GR" sz="2000" b="1" i="0" u="none" strike="noStrike" cap="none" normalizeH="0" baseline="0" dirty="0">
                <a:ln>
                  <a:noFill/>
                </a:ln>
                <a:solidFill>
                  <a:schemeClr val="tx1"/>
                </a:solidFill>
                <a:effectLst/>
              </a:rPr>
              <a:t> of </a:t>
            </a:r>
            <a:r>
              <a:rPr kumimoji="0" lang="el-GR" altLang="el-GR" sz="2000" b="1" i="0" u="none" strike="noStrike" cap="none" normalizeH="0" baseline="0" dirty="0" err="1">
                <a:ln>
                  <a:noFill/>
                </a:ln>
                <a:solidFill>
                  <a:schemeClr val="tx1"/>
                </a:solidFill>
                <a:effectLst/>
              </a:rPr>
              <a:t>individuals</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are</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not</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taken</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into</a:t>
            </a:r>
            <a:r>
              <a:rPr kumimoji="0" lang="el-GR" altLang="el-GR" sz="2000" b="1" i="0" u="none" strike="noStrike" cap="none" normalizeH="0" baseline="0" dirty="0">
                <a:ln>
                  <a:noFill/>
                </a:ln>
                <a:solidFill>
                  <a:schemeClr val="tx1"/>
                </a:solidFill>
                <a:effectLst/>
              </a:rPr>
              <a:t> </a:t>
            </a:r>
            <a:r>
              <a:rPr kumimoji="0" lang="el-GR" altLang="el-GR" sz="2000" b="1" i="0" u="none" strike="noStrike" cap="none" normalizeH="0" baseline="0" dirty="0" err="1">
                <a:ln>
                  <a:noFill/>
                </a:ln>
                <a:solidFill>
                  <a:schemeClr val="tx1"/>
                </a:solidFill>
                <a:effectLst/>
              </a:rPr>
              <a:t>account</a:t>
            </a:r>
            <a:r>
              <a:rPr kumimoji="0" lang="el-GR" altLang="el-GR" sz="2000" b="1" i="0" u="none" strike="noStrike" cap="none" normalizeH="0" baseline="0" dirty="0">
                <a:ln>
                  <a:noFill/>
                </a:ln>
                <a:solidFill>
                  <a:schemeClr val="tx1"/>
                </a:solidFill>
                <a:effectLst/>
              </a:rPr>
              <a:t>.</a:t>
            </a:r>
            <a:endParaRPr kumimoji="0" lang="en-US" altLang="el-GR" sz="2000" b="1"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solidFill>
                <a:schemeClr val="tx1"/>
              </a:solidFill>
              <a:effectLst/>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l-GR" sz="2000" b="1" dirty="0"/>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l-GR" sz="2000" b="1"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2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069D1990-7DBB-43AE-BB87-F52E8A792E9A}"/>
              </a:ext>
            </a:extLst>
          </p:cNvPr>
          <p:cNvSpPr>
            <a:spLocks noChangeArrowheads="1"/>
          </p:cNvSpPr>
          <p:nvPr/>
        </p:nvSpPr>
        <p:spPr bwMode="auto">
          <a:xfrm rot="10649561">
            <a:off x="4462034" y="105489"/>
            <a:ext cx="2199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000" b="0" i="0" u="none" strike="noStrike" cap="none" normalizeH="0" baseline="0" dirty="0">
                <a:ln>
                  <a:noFill/>
                </a:ln>
                <a:solidFill>
                  <a:schemeClr val="tx1"/>
                </a:solidFill>
                <a:effectLst/>
                <a:latin typeface="Arial Unicode MS"/>
              </a:rPr>
              <a:t>.</a:t>
            </a:r>
            <a:endParaRPr kumimoji="0" lang="el-GR" altLang="el-GR" sz="800" b="0" i="0" u="none" strike="noStrike" cap="none" normalizeH="0" baseline="0" dirty="0">
              <a:ln>
                <a:noFill/>
              </a:ln>
              <a:solidFill>
                <a:schemeClr val="tx1"/>
              </a:solidFill>
              <a:effectLst/>
            </a:endParaRPr>
          </a:p>
        </p:txBody>
      </p:sp>
      <p:sp>
        <p:nvSpPr>
          <p:cNvPr id="9" name="Rectangle 5">
            <a:extLst>
              <a:ext uri="{FF2B5EF4-FFF2-40B4-BE49-F238E27FC236}">
                <a16:creationId xmlns:a16="http://schemas.microsoft.com/office/drawing/2014/main" id="{CF786C2D-BC9E-4EA6-A904-69A8E1730637}"/>
              </a:ext>
            </a:extLst>
          </p:cNvPr>
          <p:cNvSpPr>
            <a:spLocks noChangeArrowheads="1"/>
          </p:cNvSpPr>
          <p:nvPr/>
        </p:nvSpPr>
        <p:spPr bwMode="auto">
          <a:xfrm>
            <a:off x="304797" y="2767630"/>
            <a:ext cx="8534404"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err="1">
                <a:ln>
                  <a:noFill/>
                </a:ln>
                <a:effectLst/>
                <a:latin typeface="+mj-lt"/>
              </a:rPr>
              <a:t>Equity</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Effortless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inclusion</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means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sharing</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your</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box</a:t>
            </a:r>
            <a:r>
              <a:rPr kumimoji="0" lang="el-GR" altLang="el-GR" sz="2000" b="1" i="0" u="none" strike="noStrike" cap="none" normalizeH="0" baseline="0" dirty="0">
                <a:ln>
                  <a:noFill/>
                </a:ln>
                <a:effectLst/>
                <a:latin typeface="+mj-lt"/>
              </a:rPr>
              <a:t> of </a:t>
            </a:r>
            <a:r>
              <a:rPr kumimoji="0" lang="el-GR" altLang="el-GR" sz="2000" b="1" i="0" u="none" strike="noStrike" cap="none" normalizeH="0" baseline="0" dirty="0" err="1">
                <a:ln>
                  <a:noFill/>
                </a:ln>
                <a:effectLst/>
                <a:latin typeface="+mj-lt"/>
              </a:rPr>
              <a:t>opportunities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with</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other</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people</a:t>
            </a:r>
            <a:r>
              <a:rPr kumimoji="0" lang="el-GR" altLang="el-GR" sz="2000" b="1" i="0" u="none" strike="noStrike" cap="none" normalizeH="0" baseline="0" dirty="0">
                <a:ln>
                  <a:noFill/>
                </a:ln>
                <a:effectLst/>
                <a:latin typeface="+mj-lt"/>
              </a:rPr>
              <a:t>. </a:t>
            </a: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err="1">
                <a:ln>
                  <a:noFill/>
                </a:ln>
                <a:effectLst/>
                <a:latin typeface="+mj-lt"/>
              </a:rPr>
              <a:t>Liberation</a:t>
            </a:r>
            <a:r>
              <a:rPr kumimoji="0" lang="el-GR" altLang="el-GR" sz="2000" b="1" i="0" u="none" strike="noStrike" cap="none" normalizeH="0" baseline="0" dirty="0">
                <a:ln>
                  <a:noFill/>
                </a:ln>
                <a:effectLst/>
                <a:latin typeface="+mj-lt"/>
              </a:rPr>
              <a:t>: In </a:t>
            </a:r>
            <a:r>
              <a:rPr kumimoji="0" lang="el-GR" altLang="el-GR" sz="2000" b="1" i="0" u="none" strike="noStrike" cap="none" normalizeH="0" baseline="0" dirty="0" err="1">
                <a:ln>
                  <a:noFill/>
                </a:ln>
                <a:effectLst/>
                <a:latin typeface="+mj-lt"/>
              </a:rPr>
              <a:t>our</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society</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we</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are</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used</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to</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obstacles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problems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difficulties</a:t>
            </a:r>
            <a:r>
              <a:rPr kumimoji="0" lang="el-GR" altLang="el-GR" sz="2000" b="1" i="0" u="none" strike="noStrike" cap="none" normalizeH="0" baseline="0" dirty="0">
                <a:ln>
                  <a:noFill/>
                </a:ln>
                <a:effectLst/>
                <a:latin typeface="+mj-lt"/>
              </a:rPr>
              <a:t>, </a:t>
            </a:r>
            <a:r>
              <a:rPr kumimoji="0" lang="en-US" altLang="el-GR" sz="2000" b="1" i="0" u="none" strike="noStrike" cap="none" normalizeH="0" baseline="0" dirty="0">
                <a:ln>
                  <a:noFill/>
                </a:ln>
                <a:effectLst/>
                <a:latin typeface="+mj-lt"/>
              </a:rPr>
              <a:t>in order </a:t>
            </a:r>
            <a:r>
              <a:rPr kumimoji="0" lang="el-GR" altLang="el-GR" sz="2000" b="1" i="0" u="none" strike="noStrike" cap="none" normalizeH="0" baseline="0" dirty="0" err="1">
                <a:ln>
                  <a:noFill/>
                </a:ln>
                <a:effectLst/>
                <a:latin typeface="+mj-lt"/>
              </a:rPr>
              <a:t>to</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appreciate</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something</a:t>
            </a:r>
            <a:r>
              <a:rPr kumimoji="0" lang="el-GR" altLang="el-GR" sz="2000" b="1" i="0" u="none" strike="noStrike" cap="none" normalizeH="0" baseline="0" dirty="0">
                <a:ln>
                  <a:noFill/>
                </a:ln>
                <a:effectLst/>
                <a:latin typeface="+mj-lt"/>
              </a:rPr>
              <a:t>.</a:t>
            </a: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a:ln>
                  <a:noFill/>
                </a:ln>
                <a:effectLst/>
                <a:latin typeface="+mj-lt"/>
              </a:rPr>
              <a:t> The </a:t>
            </a:r>
            <a:r>
              <a:rPr kumimoji="0" lang="el-GR" altLang="el-GR" sz="2000" b="1" i="0" u="none" strike="noStrike" cap="none" normalizeH="0" baseline="0" dirty="0" err="1">
                <a:ln>
                  <a:noFill/>
                </a:ln>
                <a:effectLst/>
                <a:latin typeface="+mj-lt"/>
              </a:rPr>
              <a:t>third</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image</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is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life</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with</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equality</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freedom</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inclusion</a:t>
            </a:r>
            <a:r>
              <a:rPr kumimoji="0" lang="el-GR" altLang="el-GR" sz="2000" b="1" i="0" u="none" strike="noStrike" cap="none" normalizeH="0" baseline="0" dirty="0">
                <a:ln>
                  <a:noFill/>
                </a:ln>
                <a:effectLst/>
                <a:latin typeface="+mj-lt"/>
              </a:rPr>
              <a:t>. </a:t>
            </a:r>
            <a:endParaRPr kumimoji="0" lang="en-US" altLang="el-GR" sz="2000" b="1" i="0" u="none" strike="noStrike" cap="none" normalizeH="0" baseline="0" dirty="0">
              <a:ln>
                <a:noFill/>
              </a:ln>
              <a:effectLst/>
              <a:latin typeface="+mj-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l-GR" altLang="el-GR" sz="2000" b="1" i="0" u="none" strike="noStrike" cap="none" normalizeH="0" baseline="0" dirty="0" err="1">
                <a:ln>
                  <a:noFill/>
                </a:ln>
                <a:effectLst/>
                <a:latin typeface="+mj-lt"/>
              </a:rPr>
              <a:t>It</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is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up</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to</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us</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to</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ensure</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equality</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with</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our</a:t>
            </a:r>
            <a:r>
              <a:rPr kumimoji="0" lang="el-GR" altLang="el-GR" sz="2000" b="1" i="0" u="none" strike="noStrike" cap="none" normalizeH="0" baseline="0" dirty="0">
                <a:ln>
                  <a:noFill/>
                </a:ln>
                <a:effectLst/>
                <a:latin typeface="+mj-lt"/>
              </a:rPr>
              <a:t> </a:t>
            </a:r>
            <a:r>
              <a:rPr kumimoji="0" lang="el-GR" altLang="el-GR" sz="2000" b="1" i="0" u="none" strike="noStrike" cap="none" normalizeH="0" baseline="0" dirty="0" err="1">
                <a:ln>
                  <a:noFill/>
                </a:ln>
                <a:effectLst/>
                <a:latin typeface="+mj-lt"/>
              </a:rPr>
              <a:t>perceptions</a:t>
            </a:r>
            <a:r>
              <a:rPr kumimoji="0" lang="el-GR" altLang="el-GR" sz="2000" b="1" i="0" u="none" strike="noStrike" cap="none" normalizeH="0" baseline="0" dirty="0">
                <a:ln>
                  <a:noFill/>
                </a:ln>
                <a:effectLst/>
                <a:latin typeface="+mj-lt"/>
              </a:rPr>
              <a:t> and </a:t>
            </a:r>
            <a:r>
              <a:rPr kumimoji="0" lang="el-GR" altLang="el-GR" sz="2000" b="1" i="0" u="none" strike="noStrike" cap="none" normalizeH="0" baseline="0" dirty="0" err="1">
                <a:ln>
                  <a:noFill/>
                </a:ln>
                <a:effectLst/>
                <a:latin typeface="+mj-lt"/>
              </a:rPr>
              <a:t>actions</a:t>
            </a:r>
            <a:r>
              <a:rPr kumimoji="0" lang="el-GR" altLang="el-GR" sz="2000" b="1" i="0" u="none" strike="noStrike" cap="none" normalizeH="0" baseline="0" dirty="0">
                <a:ln>
                  <a:noFill/>
                </a:ln>
                <a:effectLst/>
                <a:latin typeface="+mj-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909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Ρίτσα\Desktop\ΣΧΟΛΙΚΟΙ ΠΡΕΣΒΕΙΣ\ΣΧΟΛΙΚΟΙ ΠΡΕΣΒΕΙΣ-ΔΡΑΣΕΙΣ 2019-2020\ΔΡΑΣΗ ΣΥΜΠΕΡΙΛΗΨΗΣ\ΖΩΓΡΑΦΙΑ ΑΛΚΥΟΝΗΣ.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64" y="1905000"/>
            <a:ext cx="7520836" cy="42567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76200"/>
            <a:ext cx="9144000" cy="1569660"/>
          </a:xfrm>
          <a:prstGeom prst="rect">
            <a:avLst/>
          </a:prstGeom>
        </p:spPr>
        <p:txBody>
          <a:bodyPr wrap="square">
            <a:spAutoFit/>
          </a:bodyPr>
          <a:lstStyle/>
          <a:p>
            <a:pPr algn="ctr"/>
            <a:r>
              <a:rPr lang="en-US" sz="3200" b="1" dirty="0">
                <a:solidFill>
                  <a:srgbClr val="FF0000"/>
                </a:solidFill>
                <a:latin typeface="+mj-lt"/>
              </a:rPr>
              <a:t>Then a student created this painting inspired by this activity.</a:t>
            </a:r>
          </a:p>
          <a:p>
            <a:pPr algn="ctr"/>
            <a:r>
              <a:rPr lang="en-US" sz="3200" b="1" dirty="0">
                <a:solidFill>
                  <a:srgbClr val="FF0000"/>
                </a:solidFill>
                <a:latin typeface="+mj-lt"/>
              </a:rPr>
              <a:t>“A painting about the excluded”</a:t>
            </a:r>
            <a:endParaRPr lang="el-GR" sz="3200" b="1" dirty="0">
              <a:solidFill>
                <a:srgbClr val="FF0000"/>
              </a:solidFill>
              <a:latin typeface="+mj-lt"/>
            </a:endParaRPr>
          </a:p>
        </p:txBody>
      </p:sp>
    </p:spTree>
    <p:extLst>
      <p:ext uri="{BB962C8B-B14F-4D97-AF65-F5344CB8AC3E}">
        <p14:creationId xmlns:p14="http://schemas.microsoft.com/office/powerpoint/2010/main" val="696981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457200"/>
            <a:ext cx="8305800" cy="1600200"/>
          </a:xfrm>
        </p:spPr>
        <p:txBody>
          <a:bodyPr/>
          <a:lstStyle/>
          <a:p>
            <a:pPr algn="ctr"/>
            <a:r>
              <a:rPr lang="en-US" b="1" dirty="0">
                <a:solidFill>
                  <a:srgbClr val="FF0000"/>
                </a:solidFill>
              </a:rPr>
              <a:t>   PARTICIPATION IN CULTURAL ACTIVITIES</a:t>
            </a:r>
            <a:endParaRPr lang="el-GR" b="1" dirty="0">
              <a:solidFill>
                <a:srgbClr val="FF0000"/>
              </a:solidFill>
            </a:endParaRPr>
          </a:p>
        </p:txBody>
      </p:sp>
      <p:sp>
        <p:nvSpPr>
          <p:cNvPr id="3" name="2 - Θέση περιεχομένου"/>
          <p:cNvSpPr>
            <a:spLocks noGrp="1"/>
          </p:cNvSpPr>
          <p:nvPr>
            <p:ph idx="1"/>
          </p:nvPr>
        </p:nvSpPr>
        <p:spPr>
          <a:xfrm>
            <a:off x="914400" y="1828800"/>
            <a:ext cx="7620000" cy="4572000"/>
          </a:xfrm>
        </p:spPr>
        <p:txBody>
          <a:bodyPr>
            <a:normAutofit fontScale="32500" lnSpcReduction="20000"/>
          </a:bodyPr>
          <a:lstStyle/>
          <a:p>
            <a:pPr marL="0" indent="0" algn="just">
              <a:buNone/>
            </a:pPr>
            <a:r>
              <a:rPr lang="en-US" sz="8000" b="1" dirty="0">
                <a:solidFill>
                  <a:schemeClr val="tx1"/>
                </a:solidFill>
              </a:rPr>
              <a:t>Participation of students through</a:t>
            </a:r>
            <a:r>
              <a:rPr lang="el-GR" sz="8000" b="1" dirty="0">
                <a:solidFill>
                  <a:schemeClr val="tx1"/>
                </a:solidFill>
              </a:rPr>
              <a:t> </a:t>
            </a:r>
            <a:r>
              <a:rPr lang="en-US" sz="8000" b="1" dirty="0">
                <a:solidFill>
                  <a:schemeClr val="tx1"/>
                </a:solidFill>
              </a:rPr>
              <a:t>collaboration and student-centered approach in:</a:t>
            </a:r>
          </a:p>
          <a:p>
            <a:r>
              <a:rPr lang="en-US" sz="8000" b="1" dirty="0">
                <a:solidFill>
                  <a:schemeClr val="tx1"/>
                </a:solidFill>
              </a:rPr>
              <a:t>Theatrical performances</a:t>
            </a:r>
          </a:p>
          <a:p>
            <a:r>
              <a:rPr lang="en-US" sz="8000" b="1" dirty="0">
                <a:solidFill>
                  <a:schemeClr val="tx1"/>
                </a:solidFill>
              </a:rPr>
              <a:t>Projects </a:t>
            </a:r>
          </a:p>
          <a:p>
            <a:r>
              <a:rPr lang="en-US" sz="8000" b="1" dirty="0">
                <a:solidFill>
                  <a:schemeClr val="tx1"/>
                </a:solidFill>
              </a:rPr>
              <a:t>Sports activities and athletic competitions</a:t>
            </a:r>
          </a:p>
          <a:p>
            <a:r>
              <a:rPr lang="en-US" sz="8000" b="1" dirty="0">
                <a:solidFill>
                  <a:schemeClr val="tx1"/>
                </a:solidFill>
              </a:rPr>
              <a:t>Educational </a:t>
            </a:r>
            <a:r>
              <a:rPr lang="en-US" sz="8000" b="1" dirty="0" err="1">
                <a:solidFill>
                  <a:schemeClr val="tx1"/>
                </a:solidFill>
              </a:rPr>
              <a:t>programmes</a:t>
            </a:r>
            <a:r>
              <a:rPr lang="en-US" sz="8000" b="1" dirty="0">
                <a:solidFill>
                  <a:schemeClr val="tx1"/>
                </a:solidFill>
              </a:rPr>
              <a:t> (</a:t>
            </a:r>
            <a:r>
              <a:rPr lang="en-US" sz="8000" b="1" dirty="0" err="1">
                <a:solidFill>
                  <a:schemeClr val="tx1"/>
                </a:solidFill>
              </a:rPr>
              <a:t>eg</a:t>
            </a:r>
            <a:r>
              <a:rPr lang="en-US" sz="8000" b="1" dirty="0">
                <a:solidFill>
                  <a:schemeClr val="tx1"/>
                </a:solidFill>
              </a:rPr>
              <a:t> </a:t>
            </a:r>
            <a:r>
              <a:rPr lang="en-US" sz="8000" b="1" dirty="0" err="1">
                <a:solidFill>
                  <a:schemeClr val="tx1"/>
                </a:solidFill>
              </a:rPr>
              <a:t>Erasmusplus</a:t>
            </a:r>
            <a:r>
              <a:rPr lang="en-US" sz="8000" b="1" dirty="0">
                <a:solidFill>
                  <a:schemeClr val="tx1"/>
                </a:solidFill>
              </a:rPr>
              <a:t>, European Parliament Ambassador Schools, Model United Nations simulations)</a:t>
            </a:r>
          </a:p>
          <a:p>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7200"/>
            <a:ext cx="8001000" cy="2057400"/>
          </a:xfrm>
        </p:spPr>
        <p:txBody>
          <a:bodyPr>
            <a:normAutofit/>
          </a:bodyPr>
          <a:lstStyle/>
          <a:p>
            <a:pPr algn="ctr"/>
            <a:r>
              <a:rPr lang="en-US" b="1" dirty="0">
                <a:solidFill>
                  <a:srgbClr val="FF0000"/>
                </a:solidFill>
              </a:rPr>
              <a:t>Why is it important to apply inclusion techniques in our school curriculum?</a:t>
            </a:r>
            <a:endParaRPr lang="el-GR" b="1" dirty="0">
              <a:solidFill>
                <a:srgbClr val="FF0000"/>
              </a:solidFill>
            </a:endParaRPr>
          </a:p>
        </p:txBody>
      </p:sp>
      <p:sp>
        <p:nvSpPr>
          <p:cNvPr id="3" name="2 - Θέση περιεχομένου"/>
          <p:cNvSpPr>
            <a:spLocks noGrp="1"/>
          </p:cNvSpPr>
          <p:nvPr>
            <p:ph idx="1"/>
          </p:nvPr>
        </p:nvSpPr>
        <p:spPr>
          <a:xfrm>
            <a:off x="228600" y="2514600"/>
            <a:ext cx="8229600" cy="3352800"/>
          </a:xfrm>
        </p:spPr>
        <p:txBody>
          <a:bodyPr>
            <a:noAutofit/>
          </a:bodyPr>
          <a:lstStyle/>
          <a:p>
            <a:pPr algn="just"/>
            <a:r>
              <a:rPr lang="en-US" b="1" dirty="0">
                <a:solidFill>
                  <a:schemeClr val="tx1"/>
                </a:solidFill>
              </a:rPr>
              <a:t>As experience has shown us, it is of paramount significance that we provide our students with a great repertoire  of educational opportunities so that they are able to be involved actively in the tasks they are interested in.</a:t>
            </a:r>
          </a:p>
          <a:p>
            <a:pPr algn="just"/>
            <a:r>
              <a:rPr lang="en-US" b="1" dirty="0">
                <a:solidFill>
                  <a:schemeClr val="tx1"/>
                </a:solidFill>
              </a:rPr>
              <a:t>In this way, by doing an activity they mostly enjoy, relevant to their interests and inclinations, and through cooperation with the other students in pairs or groups, they will feel accepted as a part of the community,  in order to become active citizens who will consciously contribute to the well-being of the society.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6B78B1-C411-401F-A189-100EB30B456D}"/>
              </a:ext>
            </a:extLst>
          </p:cNvPr>
          <p:cNvSpPr>
            <a:spLocks noGrp="1"/>
          </p:cNvSpPr>
          <p:nvPr>
            <p:ph type="title"/>
          </p:nvPr>
        </p:nvSpPr>
        <p:spPr>
          <a:xfrm>
            <a:off x="533400" y="4495800"/>
            <a:ext cx="7696200" cy="1524000"/>
          </a:xfrm>
        </p:spPr>
        <p:txBody>
          <a:bodyPr>
            <a:noAutofit/>
          </a:bodyPr>
          <a:lstStyle/>
          <a:p>
            <a:br>
              <a:rPr lang="en-US" sz="2800" b="1" dirty="0">
                <a:solidFill>
                  <a:schemeClr val="tx1"/>
                </a:solidFill>
              </a:rPr>
            </a:br>
            <a:r>
              <a:rPr lang="en-US" sz="2000" b="1" cap="none" dirty="0">
                <a:solidFill>
                  <a:schemeClr val="tx1"/>
                </a:solidFill>
                <a:hlinkClick r:id="rId2"/>
              </a:rPr>
              <a:t>https://www.youtube.com/watch?v=keyjlqixq9c</a:t>
            </a:r>
            <a:br>
              <a:rPr lang="en-US" sz="2000" b="1" cap="none" dirty="0">
                <a:solidFill>
                  <a:schemeClr val="tx1"/>
                </a:solidFill>
              </a:rPr>
            </a:br>
            <a:br>
              <a:rPr lang="en-US" sz="2800" b="1" dirty="0">
                <a:solidFill>
                  <a:schemeClr val="tx1"/>
                </a:solidFill>
              </a:rPr>
            </a:br>
            <a:endParaRPr lang="el-GR" sz="2800" dirty="0"/>
          </a:p>
        </p:txBody>
      </p:sp>
      <p:sp>
        <p:nvSpPr>
          <p:cNvPr id="3" name="Θέση περιεχομένου 2">
            <a:extLst>
              <a:ext uri="{FF2B5EF4-FFF2-40B4-BE49-F238E27FC236}">
                <a16:creationId xmlns:a16="http://schemas.microsoft.com/office/drawing/2014/main" id="{D823C0A1-071F-410D-9DA7-F7E60E3446B1}"/>
              </a:ext>
            </a:extLst>
          </p:cNvPr>
          <p:cNvSpPr>
            <a:spLocks noGrp="1"/>
          </p:cNvSpPr>
          <p:nvPr>
            <p:ph idx="1"/>
          </p:nvPr>
        </p:nvSpPr>
        <p:spPr>
          <a:xfrm>
            <a:off x="533400" y="533400"/>
            <a:ext cx="7696200" cy="3767670"/>
          </a:xfrm>
        </p:spPr>
        <p:txBody>
          <a:bodyPr>
            <a:noAutofit/>
          </a:bodyPr>
          <a:lstStyle/>
          <a:p>
            <a:pPr algn="just"/>
            <a:r>
              <a:rPr lang="en-US" sz="2400" b="1" dirty="0">
                <a:solidFill>
                  <a:schemeClr val="tx1"/>
                </a:solidFill>
              </a:rPr>
              <a:t>The commitment of Sustainable Development Goal 4 (SDG 4) to ensure ‘inclusive and equitable quality education’ and promote ‘lifelong learning for all’ is part of the United Nations (UN) 2030 Agenda for Sustainable Development pledge to leave no one behind. The agenda promises a </a:t>
            </a:r>
            <a:r>
              <a:rPr lang="en-US" sz="2400" b="1" dirty="0">
                <a:solidFill>
                  <a:srgbClr val="FF0000"/>
                </a:solidFill>
              </a:rPr>
              <a:t>‘just, equitable, tolerant, open and socially inclusive world in which the needs of the most vulnerable are met’.</a:t>
            </a:r>
            <a:endParaRPr lang="el-GR" sz="2400" b="1" dirty="0">
              <a:solidFill>
                <a:srgbClr val="FF0000"/>
              </a:solidFill>
            </a:endParaRPr>
          </a:p>
        </p:txBody>
      </p:sp>
    </p:spTree>
    <p:extLst>
      <p:ext uri="{BB962C8B-B14F-4D97-AF65-F5344CB8AC3E}">
        <p14:creationId xmlns:p14="http://schemas.microsoft.com/office/powerpoint/2010/main" val="757557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22428C-19E8-45FF-952F-0896266772A6}"/>
              </a:ext>
            </a:extLst>
          </p:cNvPr>
          <p:cNvSpPr>
            <a:spLocks noGrp="1"/>
          </p:cNvSpPr>
          <p:nvPr>
            <p:ph type="ctrTitle"/>
          </p:nvPr>
        </p:nvSpPr>
        <p:spPr/>
        <p:txBody>
          <a:bodyPr/>
          <a:lstStyle/>
          <a:p>
            <a:endParaRPr lang="el-GR"/>
          </a:p>
        </p:txBody>
      </p:sp>
      <p:sp>
        <p:nvSpPr>
          <p:cNvPr id="3" name="Υπότιτλος 2">
            <a:extLst>
              <a:ext uri="{FF2B5EF4-FFF2-40B4-BE49-F238E27FC236}">
                <a16:creationId xmlns:a16="http://schemas.microsoft.com/office/drawing/2014/main" id="{1D49D79D-57B2-4CE0-A4CB-8FBFC090E631}"/>
              </a:ext>
            </a:extLst>
          </p:cNvPr>
          <p:cNvSpPr>
            <a:spLocks noGrp="1"/>
          </p:cNvSpPr>
          <p:nvPr>
            <p:ph type="subTitle" idx="1"/>
          </p:nvPr>
        </p:nvSpPr>
        <p:spPr/>
        <p:txBody>
          <a:bodyPr/>
          <a:lstStyle/>
          <a:p>
            <a:endParaRPr lang="el-GR"/>
          </a:p>
        </p:txBody>
      </p:sp>
      <p:pic>
        <p:nvPicPr>
          <p:cNvPr id="4" name="Inclusion and education All means all animation">
            <a:hlinkClick r:id="" action="ppaction://media"/>
            <a:extLst>
              <a:ext uri="{FF2B5EF4-FFF2-40B4-BE49-F238E27FC236}">
                <a16:creationId xmlns:a16="http://schemas.microsoft.com/office/drawing/2014/main" id="{E006C17E-A28A-40B1-AC74-C3A0DCEF92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3400"/>
            <a:ext cx="8630356" cy="4854575"/>
          </a:xfrm>
          <a:prstGeom prst="rect">
            <a:avLst/>
          </a:prstGeom>
        </p:spPr>
      </p:pic>
    </p:spTree>
    <p:extLst>
      <p:ext uri="{BB962C8B-B14F-4D97-AF65-F5344CB8AC3E}">
        <p14:creationId xmlns:p14="http://schemas.microsoft.com/office/powerpoint/2010/main" val="238973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269631-13CF-422D-AA80-DF25D0C87B8A}"/>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EDAE30AE-00CC-4A8B-9076-4918B1305C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1" y="1345406"/>
            <a:ext cx="7010400" cy="3683794"/>
          </a:xfrm>
        </p:spPr>
      </p:pic>
    </p:spTree>
    <p:extLst>
      <p:ext uri="{BB962C8B-B14F-4D97-AF65-F5344CB8AC3E}">
        <p14:creationId xmlns:p14="http://schemas.microsoft.com/office/powerpoint/2010/main" val="172120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3000" y="838199"/>
            <a:ext cx="6250067" cy="987641"/>
          </a:xfrm>
        </p:spPr>
        <p:txBody>
          <a:bodyPr>
            <a:normAutofit fontScale="90000"/>
          </a:bodyPr>
          <a:lstStyle/>
          <a:p>
            <a:pPr algn="ctr"/>
            <a:r>
              <a:rPr lang="en-US" b="1" dirty="0">
                <a:solidFill>
                  <a:srgbClr val="FF0000"/>
                </a:solidFill>
              </a:rPr>
              <a:t>SCHOOL ACTIVITIES ON INCLUSION</a:t>
            </a:r>
            <a:br>
              <a:rPr lang="en-US" b="1" dirty="0">
                <a:solidFill>
                  <a:srgbClr val="FF0000"/>
                </a:solidFill>
              </a:rPr>
            </a:br>
            <a:r>
              <a:rPr lang="en-US" b="1" dirty="0">
                <a:solidFill>
                  <a:srgbClr val="FF0000"/>
                </a:solidFill>
              </a:rPr>
              <a:t>1</a:t>
            </a:r>
            <a:r>
              <a:rPr lang="en-US" b="1" baseline="30000" dirty="0">
                <a:solidFill>
                  <a:srgbClr val="FF0000"/>
                </a:solidFill>
              </a:rPr>
              <a:t>ST</a:t>
            </a:r>
            <a:r>
              <a:rPr lang="en-US" b="1" dirty="0">
                <a:solidFill>
                  <a:srgbClr val="FF0000"/>
                </a:solidFill>
              </a:rPr>
              <a:t> ACTIVITY</a:t>
            </a:r>
            <a:endParaRPr lang="el-GR" b="1" dirty="0">
              <a:solidFill>
                <a:srgbClr val="FF0000"/>
              </a:solidFill>
            </a:endParaRPr>
          </a:p>
        </p:txBody>
      </p:sp>
      <p:sp>
        <p:nvSpPr>
          <p:cNvPr id="3" name="2 - Θέση περιεχομένου"/>
          <p:cNvSpPr>
            <a:spLocks noGrp="1"/>
          </p:cNvSpPr>
          <p:nvPr>
            <p:ph idx="1"/>
          </p:nvPr>
        </p:nvSpPr>
        <p:spPr>
          <a:xfrm>
            <a:off x="304800" y="2667000"/>
            <a:ext cx="8001000" cy="3124200"/>
          </a:xfrm>
        </p:spPr>
        <p:txBody>
          <a:bodyPr>
            <a:noAutofit/>
          </a:bodyPr>
          <a:lstStyle/>
          <a:p>
            <a:pPr marL="0" indent="0">
              <a:buNone/>
            </a:pPr>
            <a:r>
              <a:rPr lang="en-US" b="1" dirty="0">
                <a:solidFill>
                  <a:schemeClr val="tx1"/>
                </a:solidFill>
              </a:rPr>
              <a:t>   </a:t>
            </a:r>
            <a:r>
              <a:rPr lang="en-US" sz="2400" b="1" dirty="0">
                <a:solidFill>
                  <a:srgbClr val="7030A0"/>
                </a:solidFill>
              </a:rPr>
              <a:t>SHALL</a:t>
            </a:r>
            <a:r>
              <a:rPr lang="el-GR" sz="2400" b="1" dirty="0">
                <a:solidFill>
                  <a:srgbClr val="7030A0"/>
                </a:solidFill>
              </a:rPr>
              <a:t> WE</a:t>
            </a:r>
            <a:r>
              <a:rPr lang="en-US" sz="2400" b="1" dirty="0">
                <a:solidFill>
                  <a:srgbClr val="7030A0"/>
                </a:solidFill>
              </a:rPr>
              <a:t> PUT OURSELVES INTO THE  OTHERS’ SHOES</a:t>
            </a:r>
            <a:r>
              <a:rPr lang="el-GR" sz="2400" b="1" dirty="0">
                <a:solidFill>
                  <a:srgbClr val="7030A0"/>
                </a:solidFill>
              </a:rPr>
              <a:t>?</a:t>
            </a:r>
          </a:p>
          <a:p>
            <a:pPr algn="just"/>
            <a:r>
              <a:rPr lang="el-GR" b="1" dirty="0">
                <a:solidFill>
                  <a:schemeClr val="tx1"/>
                </a:solidFill>
              </a:rPr>
              <a:t>On Wednesday, </a:t>
            </a:r>
            <a:r>
              <a:rPr lang="el-GR" b="1" dirty="0" err="1">
                <a:solidFill>
                  <a:schemeClr val="tx1"/>
                </a:solidFill>
              </a:rPr>
              <a:t>February</a:t>
            </a:r>
            <a:r>
              <a:rPr lang="el-GR" b="1" dirty="0">
                <a:solidFill>
                  <a:schemeClr val="tx1"/>
                </a:solidFill>
              </a:rPr>
              <a:t> 12</a:t>
            </a:r>
            <a:r>
              <a:rPr lang="el-GR" b="1" baseline="30000" dirty="0">
                <a:solidFill>
                  <a:schemeClr val="tx1"/>
                </a:solidFill>
              </a:rPr>
              <a:t>th</a:t>
            </a:r>
            <a:r>
              <a:rPr lang="en-US" b="1" dirty="0">
                <a:solidFill>
                  <a:schemeClr val="tx1"/>
                </a:solidFill>
              </a:rPr>
              <a:t> 2020</a:t>
            </a:r>
            <a:r>
              <a:rPr lang="el-GR" b="1" dirty="0">
                <a:solidFill>
                  <a:schemeClr val="tx1"/>
                </a:solidFill>
              </a:rPr>
              <a:t>, the students of the </a:t>
            </a:r>
            <a:r>
              <a:rPr lang="en-US" b="1" dirty="0">
                <a:solidFill>
                  <a:schemeClr val="tx1"/>
                </a:solidFill>
              </a:rPr>
              <a:t>Erasmus+ </a:t>
            </a:r>
            <a:r>
              <a:rPr lang="el-GR" b="1" dirty="0" err="1">
                <a:solidFill>
                  <a:schemeClr val="tx1"/>
                </a:solidFill>
              </a:rPr>
              <a:t>Program</a:t>
            </a:r>
            <a:r>
              <a:rPr lang="el-GR" b="1" dirty="0">
                <a:solidFill>
                  <a:schemeClr val="tx1"/>
                </a:solidFill>
              </a:rPr>
              <a:t> </a:t>
            </a:r>
            <a:r>
              <a:rPr lang="en-US" b="1" dirty="0">
                <a:solidFill>
                  <a:schemeClr val="tx1"/>
                </a:solidFill>
              </a:rPr>
              <a:t>put themselves in the place of </a:t>
            </a:r>
            <a:r>
              <a:rPr lang="el-GR" b="1" dirty="0" err="1">
                <a:solidFill>
                  <a:schemeClr val="tx1"/>
                </a:solidFill>
              </a:rPr>
              <a:t>people</a:t>
            </a:r>
            <a:r>
              <a:rPr lang="el-GR" b="1" dirty="0">
                <a:solidFill>
                  <a:schemeClr val="tx1"/>
                </a:solidFill>
              </a:rPr>
              <a:t> </a:t>
            </a:r>
            <a:r>
              <a:rPr lang="el-GR" b="1" dirty="0" err="1">
                <a:solidFill>
                  <a:schemeClr val="tx1"/>
                </a:solidFill>
              </a:rPr>
              <a:t>experiencing</a:t>
            </a:r>
            <a:r>
              <a:rPr lang="el-GR" b="1" dirty="0">
                <a:solidFill>
                  <a:schemeClr val="tx1"/>
                </a:solidFill>
              </a:rPr>
              <a:t> </a:t>
            </a:r>
            <a:r>
              <a:rPr lang="el-GR" b="1" dirty="0" err="1">
                <a:solidFill>
                  <a:schemeClr val="tx1"/>
                </a:solidFill>
              </a:rPr>
              <a:t>difficulties</a:t>
            </a:r>
            <a:r>
              <a:rPr lang="el-GR" b="1" dirty="0">
                <a:solidFill>
                  <a:schemeClr val="tx1"/>
                </a:solidFill>
              </a:rPr>
              <a:t> </a:t>
            </a:r>
            <a:r>
              <a:rPr lang="el-GR" b="1" dirty="0" err="1">
                <a:solidFill>
                  <a:schemeClr val="tx1"/>
                </a:solidFill>
              </a:rPr>
              <a:t>due</a:t>
            </a:r>
            <a:r>
              <a:rPr lang="el-GR" b="1" dirty="0">
                <a:solidFill>
                  <a:schemeClr val="tx1"/>
                </a:solidFill>
              </a:rPr>
              <a:t> </a:t>
            </a:r>
            <a:r>
              <a:rPr lang="el-GR" b="1" dirty="0" err="1">
                <a:solidFill>
                  <a:schemeClr val="tx1"/>
                </a:solidFill>
              </a:rPr>
              <a:t>to</a:t>
            </a:r>
            <a:r>
              <a:rPr lang="el-GR" b="1" dirty="0">
                <a:solidFill>
                  <a:schemeClr val="tx1"/>
                </a:solidFill>
              </a:rPr>
              <a:t> </a:t>
            </a:r>
            <a:r>
              <a:rPr lang="el-GR" b="1" dirty="0" err="1">
                <a:solidFill>
                  <a:schemeClr val="tx1"/>
                </a:solidFill>
              </a:rPr>
              <a:t>ethnicity</a:t>
            </a:r>
            <a:r>
              <a:rPr lang="el-GR" b="1" dirty="0">
                <a:solidFill>
                  <a:schemeClr val="tx1"/>
                </a:solidFill>
              </a:rPr>
              <a:t> </a:t>
            </a:r>
            <a:r>
              <a:rPr lang="el-GR" b="1" dirty="0" err="1">
                <a:solidFill>
                  <a:schemeClr val="tx1"/>
                </a:solidFill>
              </a:rPr>
              <a:t>or</a:t>
            </a:r>
            <a:r>
              <a:rPr lang="el-GR" b="1" dirty="0">
                <a:solidFill>
                  <a:schemeClr val="tx1"/>
                </a:solidFill>
              </a:rPr>
              <a:t> </a:t>
            </a:r>
            <a:r>
              <a:rPr lang="el-GR" b="1" dirty="0" err="1">
                <a:solidFill>
                  <a:schemeClr val="tx1"/>
                </a:solidFill>
              </a:rPr>
              <a:t>disability</a:t>
            </a:r>
            <a:r>
              <a:rPr lang="el-GR" b="1" dirty="0">
                <a:solidFill>
                  <a:schemeClr val="tx1"/>
                </a:solidFill>
              </a:rPr>
              <a:t>. </a:t>
            </a:r>
            <a:endParaRPr lang="en-US" b="1" dirty="0">
              <a:solidFill>
                <a:schemeClr val="tx1"/>
              </a:solidFill>
            </a:endParaRPr>
          </a:p>
          <a:p>
            <a:pPr algn="just"/>
            <a:r>
              <a:rPr lang="el-GR" b="1" dirty="0">
                <a:solidFill>
                  <a:schemeClr val="tx1"/>
                </a:solidFill>
              </a:rPr>
              <a:t>The </a:t>
            </a:r>
            <a:r>
              <a:rPr lang="el-GR" b="1" dirty="0" err="1">
                <a:solidFill>
                  <a:schemeClr val="tx1"/>
                </a:solidFill>
              </a:rPr>
              <a:t>students</a:t>
            </a:r>
            <a:r>
              <a:rPr lang="el-GR" b="1" dirty="0">
                <a:solidFill>
                  <a:schemeClr val="tx1"/>
                </a:solidFill>
              </a:rPr>
              <a:t> </a:t>
            </a:r>
            <a:r>
              <a:rPr lang="el-GR" b="1" dirty="0" err="1">
                <a:solidFill>
                  <a:schemeClr val="tx1"/>
                </a:solidFill>
              </a:rPr>
              <a:t>had</a:t>
            </a:r>
            <a:r>
              <a:rPr lang="el-GR" b="1" dirty="0">
                <a:solidFill>
                  <a:schemeClr val="tx1"/>
                </a:solidFill>
              </a:rPr>
              <a:t> </a:t>
            </a:r>
            <a:r>
              <a:rPr lang="el-GR" b="1" dirty="0" err="1">
                <a:solidFill>
                  <a:schemeClr val="tx1"/>
                </a:solidFill>
              </a:rPr>
              <a:t>to</a:t>
            </a:r>
            <a:r>
              <a:rPr lang="el-GR" b="1" dirty="0">
                <a:solidFill>
                  <a:schemeClr val="tx1"/>
                </a:solidFill>
              </a:rPr>
              <a:t> </a:t>
            </a:r>
            <a:r>
              <a:rPr lang="el-GR" b="1" dirty="0" err="1">
                <a:solidFill>
                  <a:schemeClr val="tx1"/>
                </a:solidFill>
              </a:rPr>
              <a:t>follow</a:t>
            </a:r>
            <a:r>
              <a:rPr lang="el-GR" b="1" dirty="0">
                <a:solidFill>
                  <a:schemeClr val="tx1"/>
                </a:solidFill>
              </a:rPr>
              <a:t> </a:t>
            </a:r>
            <a:r>
              <a:rPr lang="el-GR" b="1" dirty="0" err="1">
                <a:solidFill>
                  <a:schemeClr val="tx1"/>
                </a:solidFill>
              </a:rPr>
              <a:t>simple</a:t>
            </a:r>
            <a:r>
              <a:rPr lang="el-GR" b="1" dirty="0">
                <a:solidFill>
                  <a:schemeClr val="tx1"/>
                </a:solidFill>
              </a:rPr>
              <a:t> </a:t>
            </a:r>
            <a:r>
              <a:rPr lang="el-GR" b="1" dirty="0" err="1">
                <a:solidFill>
                  <a:schemeClr val="tx1"/>
                </a:solidFill>
              </a:rPr>
              <a:t>instructions</a:t>
            </a:r>
            <a:r>
              <a:rPr lang="el-GR" b="1" dirty="0">
                <a:solidFill>
                  <a:schemeClr val="tx1"/>
                </a:solidFill>
              </a:rPr>
              <a:t> </a:t>
            </a:r>
            <a:r>
              <a:rPr lang="el-GR" b="1" dirty="0" err="1">
                <a:solidFill>
                  <a:schemeClr val="tx1"/>
                </a:solidFill>
              </a:rPr>
              <a:t>to</a:t>
            </a:r>
            <a:r>
              <a:rPr lang="el-GR" b="1" dirty="0">
                <a:solidFill>
                  <a:schemeClr val="tx1"/>
                </a:solidFill>
              </a:rPr>
              <a:t> </a:t>
            </a:r>
            <a:r>
              <a:rPr lang="el-GR" b="1" dirty="0" err="1">
                <a:solidFill>
                  <a:schemeClr val="tx1"/>
                </a:solidFill>
              </a:rPr>
              <a:t>perform</a:t>
            </a:r>
            <a:r>
              <a:rPr lang="el-GR" b="1" dirty="0">
                <a:solidFill>
                  <a:schemeClr val="tx1"/>
                </a:solidFill>
              </a:rPr>
              <a:t> </a:t>
            </a:r>
            <a:r>
              <a:rPr lang="en-US" b="1" dirty="0">
                <a:solidFill>
                  <a:schemeClr val="tx1"/>
                </a:solidFill>
              </a:rPr>
              <a:t>certain tasks</a:t>
            </a:r>
            <a:r>
              <a:rPr lang="el-GR" b="1" dirty="0">
                <a:solidFill>
                  <a:schemeClr val="tx1"/>
                </a:solidFill>
              </a:rPr>
              <a:t>. </a:t>
            </a:r>
            <a:r>
              <a:rPr lang="el-GR" b="1" dirty="0" err="1">
                <a:solidFill>
                  <a:schemeClr val="tx1"/>
                </a:solidFill>
              </a:rPr>
              <a:t>Initially</a:t>
            </a:r>
            <a:r>
              <a:rPr lang="el-GR" b="1" dirty="0">
                <a:solidFill>
                  <a:schemeClr val="tx1"/>
                </a:solidFill>
              </a:rPr>
              <a:t> the </a:t>
            </a:r>
            <a:r>
              <a:rPr lang="el-GR" b="1" dirty="0" err="1">
                <a:solidFill>
                  <a:schemeClr val="tx1"/>
                </a:solidFill>
              </a:rPr>
              <a:t>instructions</a:t>
            </a:r>
            <a:r>
              <a:rPr lang="el-GR" b="1" dirty="0">
                <a:solidFill>
                  <a:schemeClr val="tx1"/>
                </a:solidFill>
              </a:rPr>
              <a:t> </a:t>
            </a:r>
            <a:r>
              <a:rPr lang="el-GR" b="1" dirty="0" err="1">
                <a:solidFill>
                  <a:schemeClr val="tx1"/>
                </a:solidFill>
              </a:rPr>
              <a:t>were</a:t>
            </a:r>
            <a:r>
              <a:rPr lang="el-GR" b="1" dirty="0">
                <a:solidFill>
                  <a:schemeClr val="tx1"/>
                </a:solidFill>
              </a:rPr>
              <a:t> </a:t>
            </a:r>
            <a:r>
              <a:rPr lang="el-GR" b="1" dirty="0" err="1">
                <a:solidFill>
                  <a:schemeClr val="tx1"/>
                </a:solidFill>
              </a:rPr>
              <a:t>read</a:t>
            </a:r>
            <a:r>
              <a:rPr lang="el-GR" b="1" dirty="0">
                <a:solidFill>
                  <a:schemeClr val="tx1"/>
                </a:solidFill>
              </a:rPr>
              <a:t> in </a:t>
            </a:r>
            <a:r>
              <a:rPr lang="el-GR" b="1" dirty="0" err="1">
                <a:solidFill>
                  <a:schemeClr val="tx1"/>
                </a:solidFill>
              </a:rPr>
              <a:t>Spanish</a:t>
            </a:r>
            <a:r>
              <a:rPr lang="el-GR" b="1" dirty="0">
                <a:solidFill>
                  <a:schemeClr val="tx1"/>
                </a:solidFill>
              </a:rPr>
              <a:t>, </a:t>
            </a:r>
            <a:r>
              <a:rPr lang="el-GR" b="1" dirty="0" err="1">
                <a:solidFill>
                  <a:schemeClr val="tx1"/>
                </a:solidFill>
              </a:rPr>
              <a:t>so</a:t>
            </a:r>
            <a:r>
              <a:rPr lang="el-GR" b="1" dirty="0">
                <a:solidFill>
                  <a:schemeClr val="tx1"/>
                </a:solidFill>
              </a:rPr>
              <a:t> </a:t>
            </a:r>
            <a:r>
              <a:rPr lang="el-GR" b="1" dirty="0" err="1">
                <a:solidFill>
                  <a:schemeClr val="tx1"/>
                </a:solidFill>
              </a:rPr>
              <a:t>no</a:t>
            </a:r>
            <a:r>
              <a:rPr lang="el-GR" b="1" dirty="0">
                <a:solidFill>
                  <a:schemeClr val="tx1"/>
                </a:solidFill>
              </a:rPr>
              <a:t> </a:t>
            </a:r>
            <a:r>
              <a:rPr lang="el-GR" b="1" dirty="0" err="1">
                <a:solidFill>
                  <a:schemeClr val="tx1"/>
                </a:solidFill>
              </a:rPr>
              <a:t>one</a:t>
            </a:r>
            <a:r>
              <a:rPr lang="el-GR" b="1" dirty="0">
                <a:solidFill>
                  <a:schemeClr val="tx1"/>
                </a:solidFill>
              </a:rPr>
              <a:t> </a:t>
            </a:r>
            <a:r>
              <a:rPr lang="el-GR" b="1" dirty="0" err="1">
                <a:solidFill>
                  <a:schemeClr val="tx1"/>
                </a:solidFill>
              </a:rPr>
              <a:t>knew</a:t>
            </a:r>
            <a:r>
              <a:rPr lang="el-GR" b="1" dirty="0">
                <a:solidFill>
                  <a:schemeClr val="tx1"/>
                </a:solidFill>
              </a:rPr>
              <a:t> </a:t>
            </a:r>
            <a:r>
              <a:rPr lang="el-GR" b="1" dirty="0" err="1">
                <a:solidFill>
                  <a:schemeClr val="tx1"/>
                </a:solidFill>
              </a:rPr>
              <a:t>what</a:t>
            </a:r>
            <a:r>
              <a:rPr lang="el-GR" b="1" dirty="0">
                <a:solidFill>
                  <a:schemeClr val="tx1"/>
                </a:solidFill>
              </a:rPr>
              <a:t> </a:t>
            </a:r>
            <a:r>
              <a:rPr lang="el-GR" b="1" dirty="0" err="1">
                <a:solidFill>
                  <a:schemeClr val="tx1"/>
                </a:solidFill>
              </a:rPr>
              <a:t>to</a:t>
            </a:r>
            <a:r>
              <a:rPr lang="el-GR" b="1" dirty="0">
                <a:solidFill>
                  <a:schemeClr val="tx1"/>
                </a:solidFill>
              </a:rPr>
              <a:t> </a:t>
            </a:r>
            <a:r>
              <a:rPr lang="el-GR" b="1" dirty="0" err="1">
                <a:solidFill>
                  <a:schemeClr val="tx1"/>
                </a:solidFill>
              </a:rPr>
              <a:t>do</a:t>
            </a:r>
            <a:r>
              <a:rPr lang="el-GR" b="1" dirty="0">
                <a:solidFill>
                  <a:schemeClr val="tx1"/>
                </a:solidFill>
              </a:rPr>
              <a:t> (</a:t>
            </a:r>
            <a:r>
              <a:rPr lang="en-US" b="1" dirty="0">
                <a:solidFill>
                  <a:schemeClr val="tx1"/>
                </a:solidFill>
              </a:rPr>
              <a:t>for example, being </a:t>
            </a:r>
            <a:r>
              <a:rPr lang="el-GR" b="1" dirty="0">
                <a:solidFill>
                  <a:schemeClr val="tx1"/>
                </a:solidFill>
              </a:rPr>
              <a:t> </a:t>
            </a:r>
            <a:r>
              <a:rPr lang="en-US" b="1" dirty="0">
                <a:solidFill>
                  <a:schemeClr val="tx1"/>
                </a:solidFill>
              </a:rPr>
              <a:t>in the position of </a:t>
            </a:r>
            <a:r>
              <a:rPr lang="el-GR" b="1" dirty="0">
                <a:solidFill>
                  <a:schemeClr val="tx1"/>
                </a:solidFill>
              </a:rPr>
              <a:t>a </a:t>
            </a:r>
            <a:r>
              <a:rPr lang="el-GR" b="1" dirty="0" err="1">
                <a:solidFill>
                  <a:schemeClr val="tx1"/>
                </a:solidFill>
              </a:rPr>
              <a:t>refugee</a:t>
            </a:r>
            <a:r>
              <a:rPr lang="el-GR" b="1" dirty="0">
                <a:solidFill>
                  <a:schemeClr val="tx1"/>
                </a:solidFill>
              </a:rPr>
              <a:t> in a </a:t>
            </a:r>
            <a:r>
              <a:rPr lang="el-GR" b="1" dirty="0" err="1">
                <a:solidFill>
                  <a:schemeClr val="tx1"/>
                </a:solidFill>
              </a:rPr>
              <a:t>foreign</a:t>
            </a:r>
            <a:r>
              <a:rPr lang="el-GR" b="1" dirty="0">
                <a:solidFill>
                  <a:schemeClr val="tx1"/>
                </a:solidFill>
              </a:rPr>
              <a:t> </a:t>
            </a:r>
            <a:r>
              <a:rPr lang="el-GR" b="1" dirty="0" err="1">
                <a:solidFill>
                  <a:schemeClr val="tx1"/>
                </a:solidFill>
              </a:rPr>
              <a:t>country</a:t>
            </a:r>
            <a:r>
              <a:rPr lang="en-US" b="1" dirty="0">
                <a:solidFill>
                  <a:schemeClr val="tx1"/>
                </a:solidFill>
              </a:rPr>
              <a:t>, not knowing the language of the host country</a:t>
            </a:r>
            <a:r>
              <a:rPr lang="el-GR" b="1" dirty="0">
                <a:solidFill>
                  <a:schemeClr val="tx1"/>
                </a:solidFill>
              </a:rPr>
              <a:t>). </a:t>
            </a:r>
            <a:endParaRPr lang="en-US" b="1" dirty="0">
              <a:solidFill>
                <a:schemeClr val="tx1"/>
              </a:solidFill>
            </a:endParaRPr>
          </a:p>
          <a:p>
            <a:pPr algn="just"/>
            <a:endParaRPr lang="en-US" b="1" dirty="0">
              <a:solidFill>
                <a:schemeClr val="tx1"/>
              </a:solidFill>
            </a:endParaRPr>
          </a:p>
          <a:p>
            <a:pPr marL="0" indent="0" algn="just">
              <a:buNone/>
            </a:pPr>
            <a:endParaRPr lang="en-US" sz="1800" b="1"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33400" y="533400"/>
            <a:ext cx="8153400" cy="4191000"/>
          </a:xfrm>
        </p:spPr>
        <p:txBody>
          <a:bodyPr>
            <a:normAutofit fontScale="25000" lnSpcReduction="20000"/>
          </a:bodyPr>
          <a:lstStyle/>
          <a:p>
            <a:pPr algn="just"/>
            <a:endParaRPr lang="en-US" sz="2400" b="1" dirty="0">
              <a:solidFill>
                <a:schemeClr val="tx1"/>
              </a:solidFill>
            </a:endParaRPr>
          </a:p>
          <a:p>
            <a:pPr algn="just"/>
            <a:r>
              <a:rPr lang="el-GR" sz="8000" b="1" dirty="0">
                <a:solidFill>
                  <a:schemeClr val="tx1"/>
                </a:solidFill>
              </a:rPr>
              <a:t>The </a:t>
            </a:r>
            <a:r>
              <a:rPr lang="el-GR" sz="8000" b="1" dirty="0" err="1">
                <a:solidFill>
                  <a:schemeClr val="tx1"/>
                </a:solidFill>
              </a:rPr>
              <a:t>instructions</a:t>
            </a:r>
            <a:r>
              <a:rPr lang="el-GR" sz="8000" b="1" dirty="0">
                <a:solidFill>
                  <a:schemeClr val="tx1"/>
                </a:solidFill>
              </a:rPr>
              <a:t> </a:t>
            </a:r>
            <a:r>
              <a:rPr lang="el-GR" sz="8000" b="1" dirty="0" err="1">
                <a:solidFill>
                  <a:schemeClr val="tx1"/>
                </a:solidFill>
              </a:rPr>
              <a:t>were</a:t>
            </a:r>
            <a:r>
              <a:rPr lang="el-GR" sz="8000" b="1" dirty="0">
                <a:solidFill>
                  <a:schemeClr val="tx1"/>
                </a:solidFill>
              </a:rPr>
              <a:t> </a:t>
            </a:r>
            <a:r>
              <a:rPr lang="el-GR" sz="8000" b="1" dirty="0" err="1">
                <a:solidFill>
                  <a:schemeClr val="tx1"/>
                </a:solidFill>
              </a:rPr>
              <a:t>then</a:t>
            </a:r>
            <a:r>
              <a:rPr lang="el-GR" sz="8000" b="1" dirty="0">
                <a:solidFill>
                  <a:schemeClr val="tx1"/>
                </a:solidFill>
              </a:rPr>
              <a:t> </a:t>
            </a:r>
            <a:r>
              <a:rPr lang="el-GR" sz="8000" b="1" dirty="0" err="1">
                <a:solidFill>
                  <a:schemeClr val="tx1"/>
                </a:solidFill>
              </a:rPr>
              <a:t>given</a:t>
            </a:r>
            <a:r>
              <a:rPr lang="el-GR" sz="8000" b="1" dirty="0">
                <a:solidFill>
                  <a:schemeClr val="tx1"/>
                </a:solidFill>
              </a:rPr>
              <a:t> </a:t>
            </a:r>
            <a:r>
              <a:rPr lang="el-GR" sz="8000" b="1" dirty="0" err="1">
                <a:solidFill>
                  <a:schemeClr val="tx1"/>
                </a:solidFill>
              </a:rPr>
              <a:t>again</a:t>
            </a:r>
            <a:r>
              <a:rPr lang="el-GR" sz="8000" b="1" dirty="0">
                <a:solidFill>
                  <a:schemeClr val="tx1"/>
                </a:solidFill>
              </a:rPr>
              <a:t> in </a:t>
            </a:r>
            <a:r>
              <a:rPr lang="el-GR" sz="8000" b="1" dirty="0" err="1">
                <a:solidFill>
                  <a:schemeClr val="tx1"/>
                </a:solidFill>
              </a:rPr>
              <a:t>Spanish</a:t>
            </a:r>
            <a:r>
              <a:rPr lang="el-GR" sz="8000" b="1" dirty="0">
                <a:solidFill>
                  <a:schemeClr val="tx1"/>
                </a:solidFill>
              </a:rPr>
              <a:t>.</a:t>
            </a:r>
            <a:endParaRPr lang="en-US" sz="8000" b="1" dirty="0">
              <a:solidFill>
                <a:schemeClr val="tx1"/>
              </a:solidFill>
            </a:endParaRPr>
          </a:p>
          <a:p>
            <a:pPr algn="just"/>
            <a:endParaRPr lang="en-US" sz="8000" b="1" dirty="0">
              <a:solidFill>
                <a:schemeClr val="tx1"/>
              </a:solidFill>
            </a:endParaRPr>
          </a:p>
          <a:p>
            <a:pPr algn="just"/>
            <a:r>
              <a:rPr lang="el-GR" sz="8000" b="1" dirty="0">
                <a:solidFill>
                  <a:schemeClr val="tx1"/>
                </a:solidFill>
              </a:rPr>
              <a:t> </a:t>
            </a:r>
            <a:r>
              <a:rPr lang="el-GR" sz="8000" b="1" dirty="0" err="1">
                <a:solidFill>
                  <a:schemeClr val="tx1"/>
                </a:solidFill>
              </a:rPr>
              <a:t>During</a:t>
            </a:r>
            <a:r>
              <a:rPr lang="el-GR" sz="8000" b="1" dirty="0">
                <a:solidFill>
                  <a:schemeClr val="tx1"/>
                </a:solidFill>
              </a:rPr>
              <a:t> </a:t>
            </a:r>
            <a:r>
              <a:rPr lang="el-GR" sz="8000" b="1" dirty="0" err="1">
                <a:solidFill>
                  <a:schemeClr val="tx1"/>
                </a:solidFill>
              </a:rPr>
              <a:t>th</a:t>
            </a:r>
            <a:r>
              <a:rPr lang="en-US" sz="8000" b="1" dirty="0">
                <a:solidFill>
                  <a:schemeClr val="tx1"/>
                </a:solidFill>
              </a:rPr>
              <a:t>is phase, </a:t>
            </a:r>
            <a:r>
              <a:rPr lang="el-GR" sz="8000" b="1" dirty="0">
                <a:solidFill>
                  <a:schemeClr val="tx1"/>
                </a:solidFill>
              </a:rPr>
              <a:t> </a:t>
            </a:r>
            <a:r>
              <a:rPr lang="el-GR" sz="8000" b="1" dirty="0" err="1">
                <a:solidFill>
                  <a:schemeClr val="tx1"/>
                </a:solidFill>
              </a:rPr>
              <a:t>students</a:t>
            </a:r>
            <a:r>
              <a:rPr lang="el-GR" sz="8000" b="1" dirty="0">
                <a:solidFill>
                  <a:schemeClr val="tx1"/>
                </a:solidFill>
              </a:rPr>
              <a:t> </a:t>
            </a:r>
            <a:r>
              <a:rPr lang="el-GR" sz="8000" b="1" dirty="0" err="1">
                <a:solidFill>
                  <a:schemeClr val="tx1"/>
                </a:solidFill>
              </a:rPr>
              <a:t>understood</a:t>
            </a:r>
            <a:r>
              <a:rPr lang="el-GR" sz="8000" b="1" dirty="0">
                <a:solidFill>
                  <a:schemeClr val="tx1"/>
                </a:solidFill>
              </a:rPr>
              <a:t> </a:t>
            </a:r>
            <a:r>
              <a:rPr lang="el-GR" sz="8000" b="1" dirty="0" err="1">
                <a:solidFill>
                  <a:schemeClr val="tx1"/>
                </a:solidFill>
              </a:rPr>
              <a:t>what</a:t>
            </a:r>
            <a:r>
              <a:rPr lang="el-GR" sz="8000" b="1" dirty="0">
                <a:solidFill>
                  <a:schemeClr val="tx1"/>
                </a:solidFill>
              </a:rPr>
              <a:t> t</a:t>
            </a:r>
            <a:r>
              <a:rPr lang="en-US" sz="8000" b="1" dirty="0">
                <a:solidFill>
                  <a:schemeClr val="tx1"/>
                </a:solidFill>
              </a:rPr>
              <a:t>hey had to do better, making use of more  facts </a:t>
            </a:r>
          </a:p>
          <a:p>
            <a:pPr marL="0" indent="0" algn="just">
              <a:buNone/>
            </a:pPr>
            <a:r>
              <a:rPr lang="en-US" sz="8000" b="1" dirty="0">
                <a:solidFill>
                  <a:srgbClr val="FF0000"/>
                </a:solidFill>
              </a:rPr>
              <a:t>   (</a:t>
            </a:r>
            <a:r>
              <a:rPr lang="en-US" sz="8000" b="1" dirty="0" err="1">
                <a:solidFill>
                  <a:srgbClr val="FF0000"/>
                </a:solidFill>
              </a:rPr>
              <a:t>eg</a:t>
            </a:r>
            <a:r>
              <a:rPr lang="en-US" sz="8000" b="1" dirty="0">
                <a:solidFill>
                  <a:srgbClr val="FF0000"/>
                </a:solidFill>
              </a:rPr>
              <a:t> the intonation , having knowledge of other languages, body language).</a:t>
            </a:r>
            <a:endParaRPr lang="el-GR" sz="8000" b="1" dirty="0">
              <a:solidFill>
                <a:srgbClr val="FF0000"/>
              </a:solidFill>
            </a:endParaRPr>
          </a:p>
          <a:p>
            <a:pPr marL="0" indent="0" algn="just">
              <a:buNone/>
            </a:pPr>
            <a:endParaRPr lang="en-US" sz="8000" b="1" dirty="0">
              <a:solidFill>
                <a:schemeClr val="tx1"/>
              </a:solidFill>
            </a:endParaRPr>
          </a:p>
          <a:p>
            <a:pPr algn="just"/>
            <a:r>
              <a:rPr lang="el-GR" sz="8000" b="1" dirty="0" err="1">
                <a:solidFill>
                  <a:schemeClr val="tx1"/>
                </a:solidFill>
              </a:rPr>
              <a:t>Then</a:t>
            </a:r>
            <a:r>
              <a:rPr lang="el-GR" sz="8000" b="1" dirty="0">
                <a:solidFill>
                  <a:schemeClr val="tx1"/>
                </a:solidFill>
              </a:rPr>
              <a:t> </a:t>
            </a:r>
            <a:r>
              <a:rPr lang="el-GR" sz="8000" b="1" dirty="0" err="1">
                <a:solidFill>
                  <a:schemeClr val="tx1"/>
                </a:solidFill>
              </a:rPr>
              <a:t>they</a:t>
            </a:r>
            <a:r>
              <a:rPr lang="el-GR" sz="8000" b="1" dirty="0">
                <a:solidFill>
                  <a:schemeClr val="tx1"/>
                </a:solidFill>
              </a:rPr>
              <a:t> </a:t>
            </a:r>
            <a:r>
              <a:rPr lang="el-GR" sz="8000" b="1" dirty="0" err="1">
                <a:solidFill>
                  <a:schemeClr val="tx1"/>
                </a:solidFill>
              </a:rPr>
              <a:t>followed</a:t>
            </a:r>
            <a:r>
              <a:rPr lang="el-GR" sz="8000" b="1" dirty="0">
                <a:solidFill>
                  <a:schemeClr val="tx1"/>
                </a:solidFill>
              </a:rPr>
              <a:t> the </a:t>
            </a:r>
            <a:r>
              <a:rPr lang="el-GR" sz="8000" b="1" dirty="0" err="1">
                <a:solidFill>
                  <a:schemeClr val="tx1"/>
                </a:solidFill>
              </a:rPr>
              <a:t>same</a:t>
            </a:r>
            <a:r>
              <a:rPr lang="el-GR" sz="8000" b="1" dirty="0">
                <a:solidFill>
                  <a:schemeClr val="tx1"/>
                </a:solidFill>
              </a:rPr>
              <a:t> </a:t>
            </a:r>
            <a:r>
              <a:rPr lang="el-GR" sz="8000" b="1" dirty="0" err="1">
                <a:solidFill>
                  <a:schemeClr val="tx1"/>
                </a:solidFill>
              </a:rPr>
              <a:t>instructions</a:t>
            </a:r>
            <a:r>
              <a:rPr lang="el-GR" sz="8000" b="1" dirty="0">
                <a:solidFill>
                  <a:schemeClr val="tx1"/>
                </a:solidFill>
              </a:rPr>
              <a:t> </a:t>
            </a:r>
            <a:r>
              <a:rPr lang="el-GR" sz="8000" b="1" dirty="0" err="1">
                <a:solidFill>
                  <a:schemeClr val="tx1"/>
                </a:solidFill>
              </a:rPr>
              <a:t>with</a:t>
            </a:r>
            <a:r>
              <a:rPr lang="el-GR" sz="8000" b="1" dirty="0">
                <a:solidFill>
                  <a:schemeClr val="tx1"/>
                </a:solidFill>
              </a:rPr>
              <a:t> </a:t>
            </a:r>
            <a:r>
              <a:rPr lang="el-GR" sz="8000" b="1" dirty="0" err="1">
                <a:solidFill>
                  <a:schemeClr val="tx1"/>
                </a:solidFill>
              </a:rPr>
              <a:t>their</a:t>
            </a:r>
            <a:r>
              <a:rPr lang="el-GR" sz="8000" b="1" dirty="0">
                <a:solidFill>
                  <a:schemeClr val="tx1"/>
                </a:solidFill>
              </a:rPr>
              <a:t> </a:t>
            </a:r>
            <a:r>
              <a:rPr lang="el-GR" sz="8000" b="1" dirty="0" err="1">
                <a:solidFill>
                  <a:schemeClr val="tx1"/>
                </a:solidFill>
              </a:rPr>
              <a:t>eyes</a:t>
            </a:r>
            <a:r>
              <a:rPr lang="el-GR" sz="8000" b="1" dirty="0">
                <a:solidFill>
                  <a:schemeClr val="tx1"/>
                </a:solidFill>
              </a:rPr>
              <a:t> </a:t>
            </a:r>
            <a:r>
              <a:rPr lang="el-GR" sz="8000" b="1" dirty="0" err="1">
                <a:solidFill>
                  <a:schemeClr val="tx1"/>
                </a:solidFill>
              </a:rPr>
              <a:t>closed</a:t>
            </a:r>
            <a:r>
              <a:rPr lang="el-GR" sz="8000" b="1" dirty="0">
                <a:solidFill>
                  <a:schemeClr val="tx1"/>
                </a:solidFill>
              </a:rPr>
              <a:t> (</a:t>
            </a:r>
            <a:r>
              <a:rPr lang="en-US" sz="8000" b="1" dirty="0">
                <a:solidFill>
                  <a:schemeClr val="tx1"/>
                </a:solidFill>
              </a:rPr>
              <a:t>as if they were</a:t>
            </a:r>
            <a:r>
              <a:rPr lang="el-GR" sz="8000" b="1" dirty="0">
                <a:solidFill>
                  <a:schemeClr val="tx1"/>
                </a:solidFill>
              </a:rPr>
              <a:t> </a:t>
            </a:r>
            <a:r>
              <a:rPr lang="el-GR" sz="8000" b="1" dirty="0" err="1">
                <a:solidFill>
                  <a:schemeClr val="tx1"/>
                </a:solidFill>
              </a:rPr>
              <a:t>blind</a:t>
            </a:r>
            <a:r>
              <a:rPr lang="el-GR" sz="8000" b="1" dirty="0">
                <a:solidFill>
                  <a:schemeClr val="tx1"/>
                </a:solidFill>
              </a:rPr>
              <a:t>) and </a:t>
            </a:r>
            <a:r>
              <a:rPr lang="el-GR" sz="8000" b="1" dirty="0" err="1">
                <a:solidFill>
                  <a:schemeClr val="tx1"/>
                </a:solidFill>
              </a:rPr>
              <a:t>with</a:t>
            </a:r>
            <a:r>
              <a:rPr lang="el-GR" sz="8000" b="1" dirty="0">
                <a:solidFill>
                  <a:schemeClr val="tx1"/>
                </a:solidFill>
              </a:rPr>
              <a:t> </a:t>
            </a:r>
            <a:r>
              <a:rPr lang="el-GR" sz="8000" b="1" dirty="0" err="1">
                <a:solidFill>
                  <a:schemeClr val="tx1"/>
                </a:solidFill>
              </a:rPr>
              <a:t>one</a:t>
            </a:r>
            <a:r>
              <a:rPr lang="el-GR" sz="8000" b="1" dirty="0">
                <a:solidFill>
                  <a:schemeClr val="tx1"/>
                </a:solidFill>
              </a:rPr>
              <a:t> </a:t>
            </a:r>
            <a:r>
              <a:rPr lang="el-GR" sz="8000" b="1" dirty="0" err="1">
                <a:solidFill>
                  <a:schemeClr val="tx1"/>
                </a:solidFill>
              </a:rPr>
              <a:t>hand</a:t>
            </a:r>
            <a:r>
              <a:rPr lang="el-GR" sz="8000" b="1" dirty="0">
                <a:solidFill>
                  <a:schemeClr val="tx1"/>
                </a:solidFill>
              </a:rPr>
              <a:t> </a:t>
            </a:r>
            <a:r>
              <a:rPr lang="el-GR" sz="8000" b="1" dirty="0" err="1">
                <a:solidFill>
                  <a:schemeClr val="tx1"/>
                </a:solidFill>
              </a:rPr>
              <a:t>behind</a:t>
            </a:r>
            <a:r>
              <a:rPr lang="el-GR" sz="8000" b="1" dirty="0">
                <a:solidFill>
                  <a:schemeClr val="tx1"/>
                </a:solidFill>
              </a:rPr>
              <a:t> </a:t>
            </a:r>
            <a:r>
              <a:rPr lang="el-GR" sz="8000" b="1" dirty="0" err="1">
                <a:solidFill>
                  <a:schemeClr val="tx1"/>
                </a:solidFill>
              </a:rPr>
              <a:t>their</a:t>
            </a:r>
            <a:r>
              <a:rPr lang="el-GR" sz="8000" b="1" dirty="0">
                <a:solidFill>
                  <a:schemeClr val="tx1"/>
                </a:solidFill>
              </a:rPr>
              <a:t> </a:t>
            </a:r>
            <a:r>
              <a:rPr lang="el-GR" sz="8000" b="1" dirty="0" err="1">
                <a:solidFill>
                  <a:schemeClr val="tx1"/>
                </a:solidFill>
              </a:rPr>
              <a:t>backs</a:t>
            </a:r>
            <a:r>
              <a:rPr lang="el-GR" sz="8000" b="1" dirty="0">
                <a:solidFill>
                  <a:schemeClr val="tx1"/>
                </a:solidFill>
              </a:rPr>
              <a:t> (</a:t>
            </a:r>
            <a:r>
              <a:rPr lang="en-US" sz="8000" b="1" dirty="0">
                <a:solidFill>
                  <a:schemeClr val="tx1"/>
                </a:solidFill>
              </a:rPr>
              <a:t>as if they were</a:t>
            </a:r>
            <a:r>
              <a:rPr lang="el-GR" sz="8000" b="1" dirty="0">
                <a:solidFill>
                  <a:schemeClr val="tx1"/>
                </a:solidFill>
              </a:rPr>
              <a:t> </a:t>
            </a:r>
            <a:r>
              <a:rPr lang="el-GR" sz="8000" b="1" dirty="0" err="1">
                <a:solidFill>
                  <a:schemeClr val="tx1"/>
                </a:solidFill>
              </a:rPr>
              <a:t>disabled</a:t>
            </a:r>
            <a:r>
              <a:rPr lang="el-GR" sz="8000" b="1" dirty="0">
                <a:solidFill>
                  <a:schemeClr val="tx1"/>
                </a:solidFill>
              </a:rPr>
              <a:t> ). </a:t>
            </a:r>
            <a:endParaRPr lang="en-US" sz="8000" b="1" dirty="0">
              <a:solidFill>
                <a:schemeClr val="tx1"/>
              </a:solidFill>
            </a:endParaRPr>
          </a:p>
          <a:p>
            <a:pPr algn="just"/>
            <a:endParaRPr lang="en-US" sz="8000" b="1" dirty="0">
              <a:solidFill>
                <a:schemeClr val="tx1"/>
              </a:solidFill>
            </a:endParaRPr>
          </a:p>
          <a:p>
            <a:pPr algn="just"/>
            <a:r>
              <a:rPr lang="el-GR" sz="8000" b="1" dirty="0" err="1">
                <a:solidFill>
                  <a:schemeClr val="tx1"/>
                </a:solidFill>
              </a:rPr>
              <a:t>At</a:t>
            </a:r>
            <a:r>
              <a:rPr lang="el-GR" sz="8000" b="1" dirty="0">
                <a:solidFill>
                  <a:schemeClr val="tx1"/>
                </a:solidFill>
              </a:rPr>
              <a:t> </a:t>
            </a:r>
            <a:r>
              <a:rPr lang="el-GR" sz="8000" b="1" dirty="0" err="1">
                <a:solidFill>
                  <a:schemeClr val="tx1"/>
                </a:solidFill>
              </a:rPr>
              <a:t>each</a:t>
            </a:r>
            <a:r>
              <a:rPr lang="el-GR" sz="8000" b="1" dirty="0">
                <a:solidFill>
                  <a:schemeClr val="tx1"/>
                </a:solidFill>
              </a:rPr>
              <a:t> </a:t>
            </a:r>
            <a:r>
              <a:rPr lang="el-GR" sz="8000" b="1" dirty="0" err="1">
                <a:solidFill>
                  <a:schemeClr val="tx1"/>
                </a:solidFill>
              </a:rPr>
              <a:t>stage</a:t>
            </a:r>
            <a:r>
              <a:rPr lang="el-GR" sz="8000" b="1" dirty="0">
                <a:solidFill>
                  <a:schemeClr val="tx1"/>
                </a:solidFill>
              </a:rPr>
              <a:t>, </a:t>
            </a:r>
            <a:r>
              <a:rPr lang="el-GR" sz="8000" b="1" dirty="0" err="1">
                <a:solidFill>
                  <a:schemeClr val="tx1"/>
                </a:solidFill>
              </a:rPr>
              <a:t>students</a:t>
            </a:r>
            <a:r>
              <a:rPr lang="el-GR" sz="8000" b="1" dirty="0">
                <a:solidFill>
                  <a:schemeClr val="tx1"/>
                </a:solidFill>
              </a:rPr>
              <a:t> </a:t>
            </a:r>
            <a:r>
              <a:rPr lang="el-GR" sz="8000" b="1" dirty="0" err="1">
                <a:solidFill>
                  <a:schemeClr val="tx1"/>
                </a:solidFill>
              </a:rPr>
              <a:t>discussed</a:t>
            </a:r>
            <a:r>
              <a:rPr lang="el-GR" sz="8000" b="1" dirty="0">
                <a:solidFill>
                  <a:schemeClr val="tx1"/>
                </a:solidFill>
              </a:rPr>
              <a:t> </a:t>
            </a:r>
            <a:r>
              <a:rPr lang="el-GR" sz="8000" b="1" dirty="0" err="1">
                <a:solidFill>
                  <a:schemeClr val="tx1"/>
                </a:solidFill>
              </a:rPr>
              <a:t>how</a:t>
            </a:r>
            <a:r>
              <a:rPr lang="el-GR" sz="8000" b="1" dirty="0">
                <a:solidFill>
                  <a:schemeClr val="tx1"/>
                </a:solidFill>
              </a:rPr>
              <a:t> </a:t>
            </a:r>
            <a:r>
              <a:rPr lang="el-GR" sz="8000" b="1" dirty="0" err="1">
                <a:solidFill>
                  <a:schemeClr val="tx1"/>
                </a:solidFill>
              </a:rPr>
              <a:t>they</a:t>
            </a:r>
            <a:r>
              <a:rPr lang="el-GR" sz="8000" b="1" dirty="0">
                <a:solidFill>
                  <a:schemeClr val="tx1"/>
                </a:solidFill>
              </a:rPr>
              <a:t> </a:t>
            </a:r>
            <a:r>
              <a:rPr lang="el-GR" sz="8000" b="1" dirty="0" err="1">
                <a:solidFill>
                  <a:schemeClr val="tx1"/>
                </a:solidFill>
              </a:rPr>
              <a:t>felt</a:t>
            </a:r>
            <a:r>
              <a:rPr lang="el-GR" sz="8000" b="1" dirty="0">
                <a:solidFill>
                  <a:schemeClr val="tx1"/>
                </a:solidFill>
              </a:rPr>
              <a:t> </a:t>
            </a:r>
            <a:r>
              <a:rPr lang="el-GR" sz="8000" b="1" dirty="0" err="1">
                <a:solidFill>
                  <a:schemeClr val="tx1"/>
                </a:solidFill>
              </a:rPr>
              <a:t>being</a:t>
            </a:r>
            <a:r>
              <a:rPr lang="el-GR" sz="8000" b="1" dirty="0">
                <a:solidFill>
                  <a:schemeClr val="tx1"/>
                </a:solidFill>
              </a:rPr>
              <a:t> </a:t>
            </a:r>
            <a:r>
              <a:rPr lang="el-GR" sz="8000" b="1" dirty="0" err="1">
                <a:solidFill>
                  <a:schemeClr val="tx1"/>
                </a:solidFill>
              </a:rPr>
              <a:t>excluded</a:t>
            </a:r>
            <a:r>
              <a:rPr lang="el-GR" sz="8000" b="1" dirty="0">
                <a:solidFill>
                  <a:schemeClr val="tx1"/>
                </a:solidFill>
              </a:rPr>
              <a:t> </a:t>
            </a:r>
            <a:r>
              <a:rPr lang="el-GR" sz="8000" b="1" dirty="0" err="1">
                <a:solidFill>
                  <a:schemeClr val="tx1"/>
                </a:solidFill>
              </a:rPr>
              <a:t>from</a:t>
            </a:r>
            <a:r>
              <a:rPr lang="el-GR" sz="8000" b="1" dirty="0">
                <a:solidFill>
                  <a:schemeClr val="tx1"/>
                </a:solidFill>
              </a:rPr>
              <a:t> a </a:t>
            </a:r>
            <a:r>
              <a:rPr lang="el-GR" sz="8000" b="1" dirty="0" err="1">
                <a:solidFill>
                  <a:schemeClr val="tx1"/>
                </a:solidFill>
              </a:rPr>
              <a:t>group</a:t>
            </a:r>
            <a:r>
              <a:rPr lang="el-GR" sz="8000" b="1" dirty="0">
                <a:solidFill>
                  <a:schemeClr val="tx1"/>
                </a:solidFill>
              </a:rPr>
              <a:t>.</a:t>
            </a:r>
          </a:p>
          <a:p>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56322" name="Picture 2"/>
          <p:cNvPicPr>
            <a:picLocks noGrp="1" noChangeAspect="1" noChangeArrowheads="1"/>
          </p:cNvPicPr>
          <p:nvPr>
            <p:ph idx="1"/>
          </p:nvPr>
        </p:nvPicPr>
        <p:blipFill>
          <a:blip r:embed="rId2"/>
          <a:stretch>
            <a:fillRect/>
          </a:stretch>
        </p:blipFill>
        <p:spPr bwMode="auto">
          <a:xfrm>
            <a:off x="484611" y="248506"/>
            <a:ext cx="3808882" cy="2856661"/>
          </a:xfrm>
          <a:prstGeom prst="rect">
            <a:avLst/>
          </a:prstGeom>
          <a:noFill/>
          <a:ln w="9525">
            <a:noFill/>
            <a:miter lim="800000"/>
            <a:headEnd/>
            <a:tailEnd/>
          </a:ln>
          <a:effectLst/>
        </p:spPr>
      </p:pic>
      <p:pic>
        <p:nvPicPr>
          <p:cNvPr id="4" name="Picture 2">
            <a:extLst>
              <a:ext uri="{FF2B5EF4-FFF2-40B4-BE49-F238E27FC236}">
                <a16:creationId xmlns:a16="http://schemas.microsoft.com/office/drawing/2014/main" id="{363A57B4-883D-4186-A554-A444FFA0C315}"/>
              </a:ext>
            </a:extLst>
          </p:cNvPr>
          <p:cNvPicPr>
            <a:picLocks noChangeAspect="1" noChangeArrowheads="1"/>
          </p:cNvPicPr>
          <p:nvPr/>
        </p:nvPicPr>
        <p:blipFill>
          <a:blip r:embed="rId3"/>
          <a:srcRect/>
          <a:stretch>
            <a:fillRect/>
          </a:stretch>
        </p:blipFill>
        <p:spPr bwMode="auto">
          <a:xfrm>
            <a:off x="2387487" y="3332894"/>
            <a:ext cx="4369025" cy="3276600"/>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9AF036B9-E1E6-44F9-B4B0-464B7B25366D}"/>
              </a:ext>
            </a:extLst>
          </p:cNvPr>
          <p:cNvPicPr>
            <a:picLocks noChangeAspect="1" noChangeArrowheads="1"/>
          </p:cNvPicPr>
          <p:nvPr/>
        </p:nvPicPr>
        <p:blipFill>
          <a:blip r:embed="rId4"/>
          <a:srcRect/>
          <a:stretch>
            <a:fillRect/>
          </a:stretch>
        </p:blipFill>
        <p:spPr bwMode="auto">
          <a:xfrm>
            <a:off x="4625843" y="234438"/>
            <a:ext cx="3808882" cy="2856514"/>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990600"/>
            <a:ext cx="8229600" cy="5135563"/>
          </a:xfrm>
        </p:spPr>
        <p:txBody>
          <a:bodyPr>
            <a:normAutofit fontScale="92500" lnSpcReduction="20000"/>
          </a:bodyPr>
          <a:lstStyle/>
          <a:p>
            <a:pPr algn="just">
              <a:buNone/>
            </a:pPr>
            <a:r>
              <a:rPr lang="el-GR" dirty="0"/>
              <a:t> </a:t>
            </a:r>
            <a:r>
              <a:rPr lang="el-GR" sz="2400" dirty="0"/>
              <a:t> </a:t>
            </a:r>
            <a:r>
              <a:rPr lang="el-GR" sz="2400" b="1" dirty="0">
                <a:solidFill>
                  <a:srgbClr val="FF0000"/>
                </a:solidFill>
              </a:rPr>
              <a:t>The purpose of the action </a:t>
            </a:r>
            <a:r>
              <a:rPr lang="el-GR" sz="2400" b="1" dirty="0" err="1">
                <a:solidFill>
                  <a:srgbClr val="FF0000"/>
                </a:solidFill>
              </a:rPr>
              <a:t>was</a:t>
            </a:r>
            <a:r>
              <a:rPr lang="el-GR" sz="2400" b="1" dirty="0">
                <a:solidFill>
                  <a:srgbClr val="FF0000"/>
                </a:solidFill>
              </a:rPr>
              <a:t> </a:t>
            </a:r>
            <a:r>
              <a:rPr lang="en-US" sz="2400" b="1" dirty="0">
                <a:solidFill>
                  <a:srgbClr val="FF0000"/>
                </a:solidFill>
              </a:rPr>
              <a:t>for the students </a:t>
            </a:r>
            <a:r>
              <a:rPr lang="el-GR" sz="2400" b="1" dirty="0" err="1">
                <a:solidFill>
                  <a:srgbClr val="FF0000"/>
                </a:solidFill>
              </a:rPr>
              <a:t>to</a:t>
            </a:r>
            <a:r>
              <a:rPr lang="el-GR" sz="2400" b="1" dirty="0">
                <a:solidFill>
                  <a:srgbClr val="FF0000"/>
                </a:solidFill>
              </a:rPr>
              <a:t> realize the negative feelings that exclusion generates, so as </a:t>
            </a:r>
            <a:r>
              <a:rPr lang="el-GR" sz="2400" b="1" dirty="0" err="1">
                <a:solidFill>
                  <a:srgbClr val="FF0000"/>
                </a:solidFill>
              </a:rPr>
              <a:t>to</a:t>
            </a:r>
            <a:r>
              <a:rPr lang="el-GR" sz="2400" b="1" dirty="0">
                <a:solidFill>
                  <a:srgbClr val="FF0000"/>
                </a:solidFill>
              </a:rPr>
              <a:t> </a:t>
            </a:r>
            <a:r>
              <a:rPr lang="en-US" sz="2400" b="1" dirty="0">
                <a:solidFill>
                  <a:srgbClr val="FF0000"/>
                </a:solidFill>
              </a:rPr>
              <a:t>address</a:t>
            </a:r>
            <a:r>
              <a:rPr lang="el-GR" sz="2400" b="1" dirty="0">
                <a:solidFill>
                  <a:srgbClr val="FF0000"/>
                </a:solidFill>
              </a:rPr>
              <a:t> inclusion</a:t>
            </a:r>
            <a:r>
              <a:rPr lang="el-GR" sz="2200" b="1" dirty="0">
                <a:solidFill>
                  <a:srgbClr val="FF0000"/>
                </a:solidFill>
              </a:rPr>
              <a:t>.</a:t>
            </a:r>
            <a:endParaRPr lang="en-US" sz="2200" b="1" dirty="0">
              <a:solidFill>
                <a:srgbClr val="FF0000"/>
              </a:solidFill>
            </a:endParaRPr>
          </a:p>
          <a:p>
            <a:endParaRPr lang="el-GR" sz="2200" b="1" dirty="0">
              <a:solidFill>
                <a:srgbClr val="FF0000"/>
              </a:solidFill>
            </a:endParaRPr>
          </a:p>
          <a:p>
            <a:pPr>
              <a:buNone/>
            </a:pPr>
            <a:r>
              <a:rPr lang="en-US" sz="2200" b="1" dirty="0">
                <a:solidFill>
                  <a:schemeClr val="tx1"/>
                </a:solidFill>
              </a:rPr>
              <a:t>   Students</a:t>
            </a:r>
            <a:r>
              <a:rPr lang="el-GR" sz="2200" b="1" dirty="0">
                <a:solidFill>
                  <a:schemeClr val="tx1"/>
                </a:solidFill>
              </a:rPr>
              <a:t>  actively participate in the activity and follow the instructions given to them:</a:t>
            </a:r>
          </a:p>
          <a:p>
            <a:pPr>
              <a:buNone/>
            </a:pPr>
            <a:r>
              <a:rPr lang="el-GR" sz="2200" b="1" dirty="0">
                <a:solidFill>
                  <a:schemeClr val="tx1"/>
                </a:solidFill>
              </a:rPr>
              <a:t>1. </a:t>
            </a:r>
            <a:r>
              <a:rPr lang="el-GR" sz="2200" b="1" dirty="0" err="1">
                <a:solidFill>
                  <a:schemeClr val="tx1"/>
                </a:solidFill>
              </a:rPr>
              <a:t>Take</a:t>
            </a:r>
            <a:r>
              <a:rPr lang="el-GR" sz="2200" b="1" dirty="0">
                <a:solidFill>
                  <a:schemeClr val="tx1"/>
                </a:solidFill>
              </a:rPr>
              <a:t> </a:t>
            </a:r>
            <a:r>
              <a:rPr lang="el-GR" sz="2200" b="1" dirty="0" err="1">
                <a:solidFill>
                  <a:schemeClr val="tx1"/>
                </a:solidFill>
              </a:rPr>
              <a:t>the</a:t>
            </a:r>
            <a:r>
              <a:rPr lang="el-GR" sz="2200" b="1" dirty="0">
                <a:solidFill>
                  <a:schemeClr val="tx1"/>
                </a:solidFill>
              </a:rPr>
              <a:t> </a:t>
            </a:r>
            <a:r>
              <a:rPr lang="el-GR" sz="2200" b="1" dirty="0" err="1">
                <a:solidFill>
                  <a:schemeClr val="tx1"/>
                </a:solidFill>
              </a:rPr>
              <a:t>blue</a:t>
            </a:r>
            <a:r>
              <a:rPr lang="el-GR" sz="2200" b="1" dirty="0">
                <a:solidFill>
                  <a:schemeClr val="tx1"/>
                </a:solidFill>
              </a:rPr>
              <a:t> </a:t>
            </a:r>
            <a:r>
              <a:rPr lang="el-GR" sz="2200" b="1" dirty="0" err="1">
                <a:solidFill>
                  <a:schemeClr val="tx1"/>
                </a:solidFill>
              </a:rPr>
              <a:t>paper</a:t>
            </a:r>
            <a:r>
              <a:rPr lang="el-GR" sz="2200" b="1" dirty="0">
                <a:solidFill>
                  <a:schemeClr val="tx1"/>
                </a:solidFill>
              </a:rPr>
              <a:t> </a:t>
            </a:r>
            <a:r>
              <a:rPr lang="el-GR" sz="2200" b="1" dirty="0" err="1">
                <a:solidFill>
                  <a:schemeClr val="tx1"/>
                </a:solidFill>
              </a:rPr>
              <a:t>and</a:t>
            </a:r>
            <a:r>
              <a:rPr lang="el-GR" sz="2200" b="1" dirty="0">
                <a:solidFill>
                  <a:schemeClr val="tx1"/>
                </a:solidFill>
              </a:rPr>
              <a:t> </a:t>
            </a:r>
            <a:r>
              <a:rPr lang="el-GR" sz="2200" b="1" dirty="0" err="1">
                <a:solidFill>
                  <a:schemeClr val="tx1"/>
                </a:solidFill>
              </a:rPr>
              <a:t>fold</a:t>
            </a:r>
            <a:r>
              <a:rPr lang="el-GR" sz="2200" b="1" dirty="0">
                <a:solidFill>
                  <a:schemeClr val="tx1"/>
                </a:solidFill>
              </a:rPr>
              <a:t> </a:t>
            </a:r>
            <a:r>
              <a:rPr lang="el-GR" sz="2200" b="1" dirty="0" err="1">
                <a:solidFill>
                  <a:schemeClr val="tx1"/>
                </a:solidFill>
              </a:rPr>
              <a:t>it</a:t>
            </a:r>
            <a:r>
              <a:rPr lang="el-GR" sz="2200" b="1" dirty="0">
                <a:solidFill>
                  <a:schemeClr val="tx1"/>
                </a:solidFill>
              </a:rPr>
              <a:t> </a:t>
            </a:r>
            <a:r>
              <a:rPr lang="el-GR" sz="2200" b="1" dirty="0" err="1">
                <a:solidFill>
                  <a:schemeClr val="tx1"/>
                </a:solidFill>
              </a:rPr>
              <a:t>in</a:t>
            </a:r>
            <a:r>
              <a:rPr lang="el-GR" sz="2200" b="1" dirty="0">
                <a:solidFill>
                  <a:schemeClr val="tx1"/>
                </a:solidFill>
              </a:rPr>
              <a:t> </a:t>
            </a:r>
            <a:r>
              <a:rPr lang="el-GR" sz="2200" b="1" dirty="0" err="1">
                <a:solidFill>
                  <a:schemeClr val="tx1"/>
                </a:solidFill>
              </a:rPr>
              <a:t>half</a:t>
            </a:r>
            <a:r>
              <a:rPr lang="el-GR" sz="2200" b="1" dirty="0">
                <a:solidFill>
                  <a:schemeClr val="tx1"/>
                </a:solidFill>
              </a:rPr>
              <a:t>.</a:t>
            </a:r>
          </a:p>
          <a:p>
            <a:pPr>
              <a:buNone/>
            </a:pPr>
            <a:r>
              <a:rPr lang="el-GR" sz="2200" b="1" dirty="0">
                <a:solidFill>
                  <a:schemeClr val="tx1"/>
                </a:solidFill>
              </a:rPr>
              <a:t>2. </a:t>
            </a:r>
            <a:r>
              <a:rPr lang="el-GR" sz="2200" b="1" dirty="0" err="1">
                <a:solidFill>
                  <a:schemeClr val="tx1"/>
                </a:solidFill>
              </a:rPr>
              <a:t>Take</a:t>
            </a:r>
            <a:r>
              <a:rPr lang="el-GR" sz="2200" b="1" dirty="0">
                <a:solidFill>
                  <a:schemeClr val="tx1"/>
                </a:solidFill>
              </a:rPr>
              <a:t> </a:t>
            </a:r>
            <a:r>
              <a:rPr lang="el-GR" sz="2200" b="1" dirty="0" err="1">
                <a:solidFill>
                  <a:schemeClr val="tx1"/>
                </a:solidFill>
              </a:rPr>
              <a:t>the</a:t>
            </a:r>
            <a:r>
              <a:rPr lang="el-GR" sz="2200" b="1" dirty="0">
                <a:solidFill>
                  <a:schemeClr val="tx1"/>
                </a:solidFill>
              </a:rPr>
              <a:t> </a:t>
            </a:r>
            <a:r>
              <a:rPr lang="el-GR" sz="2200" b="1" dirty="0" err="1">
                <a:solidFill>
                  <a:schemeClr val="tx1"/>
                </a:solidFill>
              </a:rPr>
              <a:t>yellow</a:t>
            </a:r>
            <a:r>
              <a:rPr lang="el-GR" sz="2200" b="1" dirty="0">
                <a:solidFill>
                  <a:schemeClr val="tx1"/>
                </a:solidFill>
              </a:rPr>
              <a:t> </a:t>
            </a:r>
            <a:r>
              <a:rPr lang="el-GR" sz="2200" b="1" dirty="0" err="1">
                <a:solidFill>
                  <a:schemeClr val="tx1"/>
                </a:solidFill>
              </a:rPr>
              <a:t>paper</a:t>
            </a:r>
            <a:r>
              <a:rPr lang="el-GR" sz="2200" b="1" dirty="0">
                <a:solidFill>
                  <a:schemeClr val="tx1"/>
                </a:solidFill>
              </a:rPr>
              <a:t> </a:t>
            </a:r>
            <a:r>
              <a:rPr lang="el-GR" sz="2200" b="1" dirty="0" err="1">
                <a:solidFill>
                  <a:schemeClr val="tx1"/>
                </a:solidFill>
              </a:rPr>
              <a:t>and</a:t>
            </a:r>
            <a:r>
              <a:rPr lang="el-GR" sz="2200" b="1" dirty="0">
                <a:solidFill>
                  <a:schemeClr val="tx1"/>
                </a:solidFill>
              </a:rPr>
              <a:t> </a:t>
            </a:r>
            <a:r>
              <a:rPr lang="el-GR" sz="2200" b="1" dirty="0" err="1">
                <a:solidFill>
                  <a:schemeClr val="tx1"/>
                </a:solidFill>
              </a:rPr>
              <a:t>cut</a:t>
            </a:r>
            <a:r>
              <a:rPr lang="el-GR" sz="2200" b="1" dirty="0">
                <a:solidFill>
                  <a:schemeClr val="tx1"/>
                </a:solidFill>
              </a:rPr>
              <a:t> a </a:t>
            </a:r>
            <a:r>
              <a:rPr lang="el-GR" sz="2200" b="1" dirty="0" err="1">
                <a:solidFill>
                  <a:schemeClr val="tx1"/>
                </a:solidFill>
              </a:rPr>
              <a:t>circle</a:t>
            </a:r>
            <a:r>
              <a:rPr lang="el-GR" sz="2200" b="1" dirty="0">
                <a:solidFill>
                  <a:schemeClr val="tx1"/>
                </a:solidFill>
              </a:rPr>
              <a:t>.</a:t>
            </a:r>
          </a:p>
          <a:p>
            <a:pPr>
              <a:buNone/>
            </a:pPr>
            <a:r>
              <a:rPr lang="el-GR" sz="2200" b="1" dirty="0">
                <a:solidFill>
                  <a:schemeClr val="tx1"/>
                </a:solidFill>
              </a:rPr>
              <a:t>3. </a:t>
            </a:r>
            <a:r>
              <a:rPr lang="el-GR" sz="2200" b="1" dirty="0" err="1">
                <a:solidFill>
                  <a:schemeClr val="tx1"/>
                </a:solidFill>
              </a:rPr>
              <a:t>Stick</a:t>
            </a:r>
            <a:r>
              <a:rPr lang="el-GR" sz="2200" b="1" dirty="0">
                <a:solidFill>
                  <a:schemeClr val="tx1"/>
                </a:solidFill>
              </a:rPr>
              <a:t> </a:t>
            </a:r>
            <a:r>
              <a:rPr lang="el-GR" sz="2200" b="1" dirty="0" err="1">
                <a:solidFill>
                  <a:schemeClr val="tx1"/>
                </a:solidFill>
              </a:rPr>
              <a:t>the</a:t>
            </a:r>
            <a:r>
              <a:rPr lang="el-GR" sz="2200" b="1" dirty="0">
                <a:solidFill>
                  <a:schemeClr val="tx1"/>
                </a:solidFill>
              </a:rPr>
              <a:t> </a:t>
            </a:r>
            <a:r>
              <a:rPr lang="el-GR" sz="2200" b="1" dirty="0" err="1">
                <a:solidFill>
                  <a:schemeClr val="tx1"/>
                </a:solidFill>
              </a:rPr>
              <a:t>circle</a:t>
            </a:r>
            <a:r>
              <a:rPr lang="el-GR" sz="2200" b="1" dirty="0">
                <a:solidFill>
                  <a:schemeClr val="tx1"/>
                </a:solidFill>
              </a:rPr>
              <a:t> </a:t>
            </a:r>
            <a:r>
              <a:rPr lang="el-GR" sz="2200" b="1" dirty="0" err="1">
                <a:solidFill>
                  <a:schemeClr val="tx1"/>
                </a:solidFill>
              </a:rPr>
              <a:t>on</a:t>
            </a:r>
            <a:r>
              <a:rPr lang="el-GR" sz="2200" b="1" dirty="0">
                <a:solidFill>
                  <a:schemeClr val="tx1"/>
                </a:solidFill>
              </a:rPr>
              <a:t> </a:t>
            </a:r>
            <a:r>
              <a:rPr lang="el-GR" sz="2200" b="1" dirty="0" err="1">
                <a:solidFill>
                  <a:schemeClr val="tx1"/>
                </a:solidFill>
              </a:rPr>
              <a:t>the</a:t>
            </a:r>
            <a:r>
              <a:rPr lang="el-GR" sz="2200" b="1" dirty="0">
                <a:solidFill>
                  <a:schemeClr val="tx1"/>
                </a:solidFill>
              </a:rPr>
              <a:t> </a:t>
            </a:r>
            <a:r>
              <a:rPr lang="el-GR" sz="2200" b="1" dirty="0" err="1">
                <a:solidFill>
                  <a:schemeClr val="tx1"/>
                </a:solidFill>
              </a:rPr>
              <a:t>blue</a:t>
            </a:r>
            <a:r>
              <a:rPr lang="el-GR" sz="2200" b="1" dirty="0">
                <a:solidFill>
                  <a:schemeClr val="tx1"/>
                </a:solidFill>
              </a:rPr>
              <a:t> </a:t>
            </a:r>
            <a:r>
              <a:rPr lang="el-GR" sz="2200" b="1" dirty="0" err="1">
                <a:solidFill>
                  <a:schemeClr val="tx1"/>
                </a:solidFill>
              </a:rPr>
              <a:t>paper</a:t>
            </a:r>
            <a:r>
              <a:rPr lang="el-GR" sz="2200" b="1" dirty="0">
                <a:solidFill>
                  <a:schemeClr val="tx1"/>
                </a:solidFill>
              </a:rPr>
              <a:t>.</a:t>
            </a:r>
          </a:p>
          <a:p>
            <a:pPr>
              <a:buNone/>
            </a:pPr>
            <a:r>
              <a:rPr lang="el-GR" sz="2200" b="1" dirty="0">
                <a:solidFill>
                  <a:schemeClr val="tx1"/>
                </a:solidFill>
              </a:rPr>
              <a:t>4. Use the marker to write "We love</a:t>
            </a:r>
            <a:r>
              <a:rPr lang="en-US" sz="2200" b="1" dirty="0">
                <a:solidFill>
                  <a:schemeClr val="tx1"/>
                </a:solidFill>
              </a:rPr>
              <a:t> </a:t>
            </a:r>
            <a:r>
              <a:rPr lang="el-GR" sz="2200" b="1" dirty="0">
                <a:solidFill>
                  <a:schemeClr val="tx1"/>
                </a:solidFill>
              </a:rPr>
              <a:t>school »on the circle.</a:t>
            </a:r>
          </a:p>
          <a:p>
            <a:pPr>
              <a:buNone/>
            </a:pPr>
            <a:r>
              <a:rPr lang="el-GR" sz="2200" b="1" dirty="0">
                <a:solidFill>
                  <a:schemeClr val="tx1"/>
                </a:solidFill>
              </a:rPr>
              <a:t>5. </a:t>
            </a:r>
            <a:r>
              <a:rPr lang="el-GR" sz="2200" b="1" dirty="0" err="1">
                <a:solidFill>
                  <a:schemeClr val="tx1"/>
                </a:solidFill>
              </a:rPr>
              <a:t>Write</a:t>
            </a:r>
            <a:r>
              <a:rPr lang="el-GR" sz="2200" b="1" dirty="0">
                <a:solidFill>
                  <a:schemeClr val="tx1"/>
                </a:solidFill>
              </a:rPr>
              <a:t> </a:t>
            </a:r>
            <a:r>
              <a:rPr lang="el-GR" sz="2200" b="1" dirty="0" err="1">
                <a:solidFill>
                  <a:schemeClr val="tx1"/>
                </a:solidFill>
              </a:rPr>
              <a:t>your</a:t>
            </a:r>
            <a:r>
              <a:rPr lang="el-GR" sz="2200" b="1" dirty="0">
                <a:solidFill>
                  <a:schemeClr val="tx1"/>
                </a:solidFill>
              </a:rPr>
              <a:t> </a:t>
            </a:r>
            <a:r>
              <a:rPr lang="el-GR" sz="2200" b="1" dirty="0" err="1">
                <a:solidFill>
                  <a:schemeClr val="tx1"/>
                </a:solidFill>
              </a:rPr>
              <a:t>name</a:t>
            </a:r>
            <a:r>
              <a:rPr lang="el-GR" sz="2200" b="1" dirty="0">
                <a:solidFill>
                  <a:schemeClr val="tx1"/>
                </a:solidFill>
              </a:rPr>
              <a:t> </a:t>
            </a:r>
            <a:r>
              <a:rPr lang="el-GR" sz="2200" b="1" dirty="0" err="1">
                <a:solidFill>
                  <a:schemeClr val="tx1"/>
                </a:solidFill>
              </a:rPr>
              <a:t>on</a:t>
            </a:r>
            <a:r>
              <a:rPr lang="el-GR" sz="2200" b="1" dirty="0">
                <a:solidFill>
                  <a:schemeClr val="tx1"/>
                </a:solidFill>
              </a:rPr>
              <a:t> </a:t>
            </a:r>
            <a:r>
              <a:rPr lang="el-GR" sz="2200" b="1" dirty="0" err="1">
                <a:solidFill>
                  <a:schemeClr val="tx1"/>
                </a:solidFill>
              </a:rPr>
              <a:t>the</a:t>
            </a:r>
            <a:r>
              <a:rPr lang="el-GR" sz="2200" b="1" dirty="0">
                <a:solidFill>
                  <a:schemeClr val="tx1"/>
                </a:solidFill>
              </a:rPr>
              <a:t> </a:t>
            </a:r>
            <a:r>
              <a:rPr lang="el-GR" sz="2200" b="1" dirty="0" err="1">
                <a:solidFill>
                  <a:schemeClr val="tx1"/>
                </a:solidFill>
              </a:rPr>
              <a:t>back</a:t>
            </a:r>
            <a:r>
              <a:rPr lang="el-GR" sz="2200" b="1" dirty="0">
                <a:solidFill>
                  <a:schemeClr val="tx1"/>
                </a:solidFill>
              </a:rPr>
              <a:t> </a:t>
            </a:r>
            <a:r>
              <a:rPr lang="el-GR" sz="2200" b="1" dirty="0" err="1">
                <a:solidFill>
                  <a:schemeClr val="tx1"/>
                </a:solidFill>
              </a:rPr>
              <a:t>of</a:t>
            </a:r>
            <a:r>
              <a:rPr lang="el-GR" sz="2200" b="1" dirty="0">
                <a:solidFill>
                  <a:schemeClr val="tx1"/>
                </a:solidFill>
              </a:rPr>
              <a:t> </a:t>
            </a:r>
            <a:r>
              <a:rPr lang="el-GR" sz="2200" b="1" dirty="0" err="1">
                <a:solidFill>
                  <a:schemeClr val="tx1"/>
                </a:solidFill>
              </a:rPr>
              <a:t>the</a:t>
            </a:r>
            <a:r>
              <a:rPr lang="el-GR" sz="2200" b="1" dirty="0">
                <a:solidFill>
                  <a:schemeClr val="tx1"/>
                </a:solidFill>
              </a:rPr>
              <a:t> </a:t>
            </a:r>
            <a:r>
              <a:rPr lang="el-GR" sz="2200" b="1" dirty="0" err="1">
                <a:solidFill>
                  <a:schemeClr val="tx1"/>
                </a:solidFill>
              </a:rPr>
              <a:t>blue</a:t>
            </a:r>
            <a:r>
              <a:rPr lang="el-GR" sz="2200" b="1" dirty="0">
                <a:solidFill>
                  <a:schemeClr val="tx1"/>
                </a:solidFill>
              </a:rPr>
              <a:t> </a:t>
            </a:r>
            <a:r>
              <a:rPr lang="el-GR" sz="2200" b="1" dirty="0" err="1">
                <a:solidFill>
                  <a:schemeClr val="tx1"/>
                </a:solidFill>
              </a:rPr>
              <a:t>paper</a:t>
            </a:r>
            <a:r>
              <a:rPr lang="el-GR" sz="2200" b="1" dirty="0">
                <a:solidFill>
                  <a:schemeClr val="tx1"/>
                </a:solidFill>
              </a:rPr>
              <a:t>.</a:t>
            </a:r>
          </a:p>
          <a:p>
            <a:pPr>
              <a:buNone/>
            </a:pPr>
            <a:r>
              <a:rPr lang="el-GR" sz="2200" b="1" dirty="0">
                <a:solidFill>
                  <a:schemeClr val="tx1"/>
                </a:solidFill>
              </a:rPr>
              <a:t> (The British </a:t>
            </a:r>
            <a:r>
              <a:rPr lang="el-GR" sz="2200" b="1" dirty="0" err="1">
                <a:solidFill>
                  <a:schemeClr val="tx1"/>
                </a:solidFill>
              </a:rPr>
              <a:t>Coun</a:t>
            </a:r>
            <a:r>
              <a:rPr lang="en-US" sz="2200" b="1" dirty="0">
                <a:solidFill>
                  <a:schemeClr val="tx1"/>
                </a:solidFill>
              </a:rPr>
              <a:t>c</a:t>
            </a:r>
            <a:r>
              <a:rPr lang="el-GR" sz="2200" b="1" dirty="0" err="1">
                <a:solidFill>
                  <a:schemeClr val="tx1"/>
                </a:solidFill>
              </a:rPr>
              <a:t>il</a:t>
            </a:r>
            <a:r>
              <a:rPr lang="el-GR" sz="2200" b="1" dirty="0">
                <a:solidFill>
                  <a:schemeClr val="tx1"/>
                </a:solidFill>
              </a:rPr>
              <a:t> Educational INCLUSIVE SCHOOLS </a:t>
            </a:r>
            <a:r>
              <a:rPr lang="el-GR" sz="2200" b="1" dirty="0" err="1">
                <a:solidFill>
                  <a:schemeClr val="tx1"/>
                </a:solidFill>
              </a:rPr>
              <a:t>program</a:t>
            </a:r>
            <a:r>
              <a:rPr lang="el-GR" sz="2200" b="1" dirty="0">
                <a:solidFill>
                  <a:schemeClr val="tx1"/>
                </a:solidFill>
              </a:rPr>
              <a:t> </a:t>
            </a:r>
            <a:r>
              <a:rPr lang="el-GR" sz="2200" b="1" dirty="0" err="1">
                <a:solidFill>
                  <a:schemeClr val="tx1"/>
                </a:solidFill>
              </a:rPr>
              <a:t>gave</a:t>
            </a:r>
            <a:r>
              <a:rPr lang="el-GR" sz="2200" b="1" dirty="0">
                <a:solidFill>
                  <a:schemeClr val="tx1"/>
                </a:solidFill>
              </a:rPr>
              <a:t> the </a:t>
            </a:r>
            <a:r>
              <a:rPr lang="el-GR" sz="2200" b="1" dirty="0" err="1">
                <a:solidFill>
                  <a:schemeClr val="tx1"/>
                </a:solidFill>
              </a:rPr>
              <a:t>occasion</a:t>
            </a:r>
            <a:r>
              <a:rPr lang="el-GR" sz="2200" b="1" dirty="0">
                <a:solidFill>
                  <a:schemeClr val="tx1"/>
                </a:solidFill>
              </a:rPr>
              <a:t> for the </a:t>
            </a:r>
            <a:r>
              <a:rPr lang="el-GR" sz="2200" b="1" dirty="0" err="1">
                <a:solidFill>
                  <a:schemeClr val="tx1"/>
                </a:solidFill>
              </a:rPr>
              <a:t>action</a:t>
            </a:r>
            <a:r>
              <a:rPr lang="el-GR" sz="2200" b="1" dirty="0">
                <a:solidFill>
                  <a:schemeClr val="tx1"/>
                </a:solidFill>
              </a:rPr>
              <a:t>)</a:t>
            </a:r>
          </a:p>
          <a:p>
            <a:pPr>
              <a:buNone/>
            </a:pPr>
            <a:r>
              <a:rPr lang="en-US" b="1" dirty="0">
                <a:solidFill>
                  <a:schemeClr val="tx1"/>
                </a:solidFill>
              </a:rPr>
              <a:t> </a:t>
            </a:r>
            <a:endParaRPr lang="el-GR" b="1" dirty="0">
              <a:solidFill>
                <a:schemeClr val="tx1"/>
              </a:solidFill>
            </a:endParaRPr>
          </a:p>
          <a:p>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59394" name="Picture 2"/>
          <p:cNvPicPr>
            <a:picLocks noChangeAspect="1" noChangeArrowheads="1"/>
          </p:cNvPicPr>
          <p:nvPr/>
        </p:nvPicPr>
        <p:blipFill>
          <a:blip r:embed="rId2"/>
          <a:srcRect/>
          <a:stretch>
            <a:fillRect/>
          </a:stretch>
        </p:blipFill>
        <p:spPr bwMode="auto">
          <a:xfrm>
            <a:off x="265083" y="276223"/>
            <a:ext cx="4038809" cy="3028952"/>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805EB604-8811-430E-84B3-A5D95857CD28}"/>
              </a:ext>
            </a:extLst>
          </p:cNvPr>
          <p:cNvPicPr>
            <a:picLocks noGrp="1" noChangeAspect="1" noChangeArrowheads="1"/>
          </p:cNvPicPr>
          <p:nvPr>
            <p:ph idx="1"/>
          </p:nvPr>
        </p:nvPicPr>
        <p:blipFill>
          <a:blip r:embed="rId3"/>
          <a:srcRect/>
          <a:stretch>
            <a:fillRect/>
          </a:stretch>
        </p:blipFill>
        <p:spPr bwMode="auto">
          <a:xfrm>
            <a:off x="2743200" y="3552826"/>
            <a:ext cx="4038600" cy="3028950"/>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C04FD94E-BB08-48B0-99E4-2FB6E518CC9E}"/>
              </a:ext>
            </a:extLst>
          </p:cNvPr>
          <p:cNvPicPr>
            <a:picLocks noChangeAspect="1" noChangeArrowheads="1"/>
          </p:cNvPicPr>
          <p:nvPr/>
        </p:nvPicPr>
        <p:blipFill>
          <a:blip r:embed="rId4"/>
          <a:srcRect/>
          <a:stretch>
            <a:fillRect/>
          </a:stretch>
        </p:blipFill>
        <p:spPr bwMode="auto">
          <a:xfrm>
            <a:off x="4572000" y="276224"/>
            <a:ext cx="4038809" cy="3028951"/>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238999" cy="1600200"/>
          </a:xfrm>
        </p:spPr>
        <p:txBody>
          <a:bodyPr>
            <a:normAutofit/>
          </a:bodyPr>
          <a:lstStyle/>
          <a:p>
            <a:pPr algn="ctr"/>
            <a:r>
              <a:rPr lang="en-US" b="1" dirty="0">
                <a:solidFill>
                  <a:srgbClr val="FF0000"/>
                </a:solidFill>
              </a:rPr>
              <a:t>SOME OF OUR STUDENTS’ THOUGHTS</a:t>
            </a:r>
            <a:endParaRPr lang="el-GR" b="1" dirty="0">
              <a:solidFill>
                <a:srgbClr val="FF0000"/>
              </a:solidFill>
            </a:endParaRPr>
          </a:p>
        </p:txBody>
      </p:sp>
      <p:sp>
        <p:nvSpPr>
          <p:cNvPr id="3" name="Content Placeholder 2"/>
          <p:cNvSpPr>
            <a:spLocks noGrp="1"/>
          </p:cNvSpPr>
          <p:nvPr>
            <p:ph idx="1"/>
          </p:nvPr>
        </p:nvSpPr>
        <p:spPr>
          <a:xfrm>
            <a:off x="685800" y="1752600"/>
            <a:ext cx="7772400" cy="4495800"/>
          </a:xfrm>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en-US" dirty="0">
                <a:solidFill>
                  <a:srgbClr val="7030A0"/>
                </a:solidFill>
              </a:rPr>
              <a:t>“It was a great opportunity  to experience the same difficulties as disabled people. However, it was a simple simulation that helped us realize some things. But in the end we all regained our sight or hearing and we continue to live with the same ease as before. For some the conditions are different: When the curtain closes, they do not continue to live normally. These difficulties are part of  their lives”</a:t>
            </a:r>
          </a:p>
          <a:p>
            <a:pPr marL="0" indent="0" algn="just">
              <a:buNone/>
            </a:pPr>
            <a:r>
              <a:rPr lang="en-US" dirty="0">
                <a:ln>
                  <a:solidFill>
                    <a:schemeClr val="accent6">
                      <a:lumMod val="60000"/>
                      <a:lumOff val="40000"/>
                    </a:schemeClr>
                  </a:solidFill>
                </a:ln>
                <a:solidFill>
                  <a:srgbClr val="7030A0"/>
                </a:solidFill>
              </a:rPr>
              <a:t>“Modern societies in our eyes often seem democratic and open to all. They create the impression that they accept all people without discrimination. In reality, however, certain population groups are excluded from social life. How do these people, who experience exclusion every day, feel?”</a:t>
            </a:r>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8153400" cy="1389888"/>
          </a:xfrm>
        </p:spPr>
        <p:txBody>
          <a:bodyPr>
            <a:normAutofit fontScale="90000"/>
          </a:bodyPr>
          <a:lstStyle/>
          <a:p>
            <a:pPr algn="ctr"/>
            <a:br>
              <a:rPr lang="el-GR" dirty="0"/>
            </a:br>
            <a:br>
              <a:rPr lang="el-GR" dirty="0"/>
            </a:br>
            <a:br>
              <a:rPr lang="el-GR" dirty="0"/>
            </a:br>
            <a:r>
              <a:rPr lang="en-US" sz="3600" b="1" dirty="0">
                <a:solidFill>
                  <a:srgbClr val="FF0000"/>
                </a:solidFill>
              </a:rPr>
              <a:t>the</a:t>
            </a:r>
            <a:r>
              <a:rPr lang="en-US" dirty="0"/>
              <a:t> </a:t>
            </a:r>
            <a:r>
              <a:rPr lang="en-US" sz="3600" b="1" dirty="0">
                <a:solidFill>
                  <a:srgbClr val="FF0000"/>
                </a:solidFill>
              </a:rPr>
              <a:t>creation OF a POSTER</a:t>
            </a:r>
            <a:br>
              <a:rPr lang="el-GR" sz="3600" b="1" dirty="0">
                <a:solidFill>
                  <a:srgbClr val="FF0000"/>
                </a:solidFill>
              </a:rPr>
            </a:br>
            <a:r>
              <a:rPr lang="en-US" sz="3600" b="1" dirty="0">
                <a:solidFill>
                  <a:srgbClr val="FF0000"/>
                </a:solidFill>
              </a:rPr>
              <a:t>“The Hand of Solidarity “</a:t>
            </a:r>
            <a:br>
              <a:rPr lang="el-GR" sz="3600" b="1" dirty="0">
                <a:solidFill>
                  <a:srgbClr val="FF0000"/>
                </a:solidFill>
              </a:rPr>
            </a:br>
            <a:br>
              <a:rPr lang="el-GR" sz="3600" dirty="0"/>
            </a:br>
            <a:br>
              <a:rPr lang="el-GR" dirty="0"/>
            </a:br>
            <a:r>
              <a:rPr lang="en-US" dirty="0"/>
              <a:t> </a:t>
            </a:r>
            <a:br>
              <a:rPr lang="el-GR" dirty="0"/>
            </a:br>
            <a:r>
              <a:rPr lang="el-GR" dirty="0"/>
              <a:t> </a:t>
            </a:r>
          </a:p>
        </p:txBody>
      </p:sp>
      <p:pic>
        <p:nvPicPr>
          <p:cNvPr id="62466" name="Picture 2"/>
          <p:cNvPicPr>
            <a:picLocks noGrp="1" noChangeAspect="1" noChangeArrowheads="1"/>
          </p:cNvPicPr>
          <p:nvPr>
            <p:ph idx="1"/>
          </p:nvPr>
        </p:nvPicPr>
        <p:blipFill>
          <a:blip r:embed="rId2"/>
          <a:stretch>
            <a:fillRect/>
          </a:stretch>
        </p:blipFill>
        <p:spPr bwMode="auto">
          <a:xfrm>
            <a:off x="2057400" y="2343912"/>
            <a:ext cx="5389657" cy="3767138"/>
          </a:xfrm>
          <a:prstGeom prst="rect">
            <a:avLst/>
          </a:prstGeom>
          <a:noFill/>
          <a:ln w="9525">
            <a:noFill/>
            <a:miter lim="800000"/>
            <a:headEnd/>
            <a:tailEnd/>
          </a:ln>
          <a:effectLst/>
        </p:spPr>
      </p:pic>
    </p:spTree>
    <p:extLst>
      <p:ext uri="{BB962C8B-B14F-4D97-AF65-F5344CB8AC3E}">
        <p14:creationId xmlns:p14="http://schemas.microsoft.com/office/powerpoint/2010/main" val="3294378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solidFill>
                <a:srgbClr val="7030A0"/>
              </a:solidFill>
            </a:endParaRPr>
          </a:p>
        </p:txBody>
      </p:sp>
      <p:sp>
        <p:nvSpPr>
          <p:cNvPr id="3" name="Content Placeholder 2"/>
          <p:cNvSpPr>
            <a:spLocks noGrp="1"/>
          </p:cNvSpPr>
          <p:nvPr>
            <p:ph idx="1"/>
          </p:nvPr>
        </p:nvSpPr>
        <p:spPr>
          <a:xfrm>
            <a:off x="457200" y="1752600"/>
            <a:ext cx="8229600" cy="1447800"/>
          </a:xfrm>
        </p:spPr>
        <p:txBody>
          <a:bodyPr>
            <a:normAutofit/>
          </a:bodyPr>
          <a:lstStyle/>
          <a:p>
            <a:pPr algn="just"/>
            <a:r>
              <a:rPr lang="en-US" sz="2400" b="1" dirty="0">
                <a:solidFill>
                  <a:schemeClr val="tx1"/>
                </a:solidFill>
              </a:rPr>
              <a:t>On Wednesday</a:t>
            </a:r>
            <a:r>
              <a:rPr lang="el-GR" sz="2400" b="1" dirty="0">
                <a:solidFill>
                  <a:schemeClr val="tx1"/>
                </a:solidFill>
              </a:rPr>
              <a:t> </a:t>
            </a:r>
            <a:r>
              <a:rPr lang="en-US" sz="2400" b="1" dirty="0">
                <a:solidFill>
                  <a:schemeClr val="tx1"/>
                </a:solidFill>
              </a:rPr>
              <a:t>4/3/2020, our students discussed  diversity and inclusion, expressing their opinions freely regarding the following picture:</a:t>
            </a:r>
            <a:endParaRPr lang="el-GR" sz="2400" b="1" dirty="0">
              <a:solidFill>
                <a:schemeClr val="tx1"/>
              </a:solidFill>
            </a:endParaRPr>
          </a:p>
        </p:txBody>
      </p:sp>
      <p:pic>
        <p:nvPicPr>
          <p:cNvPr id="4" name="Google Shape;201;p27"/>
          <p:cNvPicPr preferRelativeResize="0"/>
          <p:nvPr/>
        </p:nvPicPr>
        <p:blipFill rotWithShape="1">
          <a:blip r:embed="rId2">
            <a:alphaModFix/>
          </a:blip>
          <a:srcRect/>
          <a:stretch/>
        </p:blipFill>
        <p:spPr>
          <a:xfrm>
            <a:off x="2067456" y="3331892"/>
            <a:ext cx="5105400" cy="2819400"/>
          </a:xfrm>
          <a:prstGeom prst="rect">
            <a:avLst/>
          </a:prstGeom>
          <a:noFill/>
          <a:ln>
            <a:noFill/>
          </a:ln>
        </p:spPr>
      </p:pic>
      <p:sp>
        <p:nvSpPr>
          <p:cNvPr id="6" name="TextBox 5">
            <a:extLst>
              <a:ext uri="{FF2B5EF4-FFF2-40B4-BE49-F238E27FC236}">
                <a16:creationId xmlns:a16="http://schemas.microsoft.com/office/drawing/2014/main" id="{427072D0-EE22-41ED-A6A9-AFDB9FB9D3AE}"/>
              </a:ext>
            </a:extLst>
          </p:cNvPr>
          <p:cNvSpPr txBox="1"/>
          <p:nvPr/>
        </p:nvSpPr>
        <p:spPr>
          <a:xfrm>
            <a:off x="1447800" y="739533"/>
            <a:ext cx="6400800" cy="954107"/>
          </a:xfrm>
          <a:prstGeom prst="rect">
            <a:avLst/>
          </a:prstGeom>
          <a:noFill/>
        </p:spPr>
        <p:txBody>
          <a:bodyPr wrap="square">
            <a:spAutoFit/>
          </a:bodyPr>
          <a:lstStyle/>
          <a:p>
            <a:pPr algn="ctr"/>
            <a:r>
              <a:rPr lang="en-US" sz="2800" b="1" dirty="0">
                <a:solidFill>
                  <a:srgbClr val="FF0000"/>
                </a:solidFill>
              </a:rPr>
              <a:t>2</a:t>
            </a:r>
            <a:r>
              <a:rPr lang="en-US" sz="2800" b="1" baseline="30000" dirty="0">
                <a:solidFill>
                  <a:srgbClr val="FF0000"/>
                </a:solidFill>
              </a:rPr>
              <a:t>nd</a:t>
            </a:r>
            <a:r>
              <a:rPr lang="en-US" sz="2800" b="1" dirty="0">
                <a:solidFill>
                  <a:srgbClr val="FF0000"/>
                </a:solidFill>
              </a:rPr>
              <a:t> ACTIVITY</a:t>
            </a:r>
          </a:p>
          <a:p>
            <a:pPr algn="ctr"/>
            <a:r>
              <a:rPr lang="en-US" sz="2800" b="1" dirty="0">
                <a:solidFill>
                  <a:srgbClr val="FF0000"/>
                </a:solidFill>
              </a:rPr>
              <a:t>One picture, a thousand thoughts</a:t>
            </a:r>
            <a:endParaRPr lang="el-GR" sz="2800" b="1" dirty="0">
              <a:solidFill>
                <a:srgbClr val="FF0000"/>
              </a:solidFill>
            </a:endParaRPr>
          </a:p>
        </p:txBody>
      </p:sp>
    </p:spTree>
  </p:cSld>
  <p:clrMapOvr>
    <a:masterClrMapping/>
  </p:clrMapOvr>
</p:sld>
</file>

<file path=ppt/theme/theme1.xml><?xml version="1.0" encoding="utf-8"?>
<a:theme xmlns:a="http://schemas.openxmlformats.org/drawingml/2006/main" name="Κομμάτι">
  <a:themeElements>
    <a:clrScheme name="Κομμάτι">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Κομμάτι">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ομμάτ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681</TotalTime>
  <Words>1167</Words>
  <Application>Microsoft Office PowerPoint</Application>
  <PresentationFormat>Προβολή στην οθόνη (4:3)</PresentationFormat>
  <Paragraphs>89</Paragraphs>
  <Slides>19</Slides>
  <Notes>1</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19</vt:i4>
      </vt:variant>
    </vt:vector>
  </HeadingPairs>
  <TitlesOfParts>
    <vt:vector size="26" baseType="lpstr">
      <vt:lpstr>Arial</vt:lpstr>
      <vt:lpstr>Arial Unicode MS</vt:lpstr>
      <vt:lpstr>Calibri</vt:lpstr>
      <vt:lpstr>Century Gothic</vt:lpstr>
      <vt:lpstr>Times New Roman</vt:lpstr>
      <vt:lpstr>Wingdings 3</vt:lpstr>
      <vt:lpstr>Κομμάτι</vt:lpstr>
      <vt:lpstr>                       Partnership     “Get in shape for Europe” (GISE)  C9-Short-term joint staff training Events – “Inclusive school practices”  (11-13 May 2021) Host: Zespół Szkół Ekonomiczno-Gastronomicznych, Tarnów, Poland     </vt:lpstr>
      <vt:lpstr>SCHOOL ACTIVITIES ON INCLUSION 1ST ACTIVITY</vt:lpstr>
      <vt:lpstr>Παρουσίαση του PowerPoint</vt:lpstr>
      <vt:lpstr>Παρουσίαση του PowerPoint</vt:lpstr>
      <vt:lpstr>Παρουσίαση του PowerPoint</vt:lpstr>
      <vt:lpstr>Παρουσίαση του PowerPoint</vt:lpstr>
      <vt:lpstr>SOME OF OUR STUDENTS’ THOUGHTS</vt:lpstr>
      <vt:lpstr>   the creation OF a POSTER “The Hand of Solidarity “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PARTICIPATION IN CULTURAL ACTIVITIES</vt:lpstr>
      <vt:lpstr>Why is it important to apply inclusion techniques in our school curriculum?</vt:lpstr>
      <vt:lpstr> https://www.youtube.com/watch?v=keyjlqixq9c  </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Dell</dc:creator>
  <cp:lastModifiedBy>Marina Karavota</cp:lastModifiedBy>
  <cp:revision>130</cp:revision>
  <dcterms:created xsi:type="dcterms:W3CDTF">2020-03-01T09:58:57Z</dcterms:created>
  <dcterms:modified xsi:type="dcterms:W3CDTF">2021-08-12T13:09:54Z</dcterms:modified>
</cp:coreProperties>
</file>