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67" r:id="rId14"/>
    <p:sldId id="268" r:id="rId15"/>
    <p:sldId id="269" r:id="rId16"/>
    <p:sldId id="270" r:id="rId17"/>
    <p:sldId id="271" r:id="rId18"/>
    <p:sldId id="273"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Yc55W8dKzjBo1ztozSFMuPBd0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7" name="Google Shape;17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google.ro/url?sa=i&amp;rct=j&amp;q=&amp;esrc=s&amp;source=images&amp;cd=&amp;cad=rja&amp;uact=8&amp;docid=NjeCDMhQObFE2M&amp;tbnid=_r3k4mQesWXOJM:&amp;ved=0CAcQjRw&amp;url=http://ri.univ-pau.fr/live/exchange_programmes/erasmus&amp;ei=8-cyVPOaBo7vOc-WgcAN&amp;bvm=bv.76802529,d.bGQ&amp;psig=AFQjCNGb6AYi2HTcLbGiOyx5TAzb6KuBvQ&amp;ust=1412708710105014"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Wu44AqF0i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593557" y="1709737"/>
            <a:ext cx="8101263" cy="1890713"/>
          </a:xfrm>
          <a:prstGeom prst="rect">
            <a:avLst/>
          </a:prstGeom>
          <a:noFill/>
          <a:ln>
            <a:noFill/>
          </a:ln>
        </p:spPr>
        <p:txBody>
          <a:bodyPr spcFirstLastPara="1" wrap="square" lIns="91425" tIns="45700" rIns="91425" bIns="45700" anchor="ctr" anchorCtr="0">
            <a:normAutofit fontScale="90000"/>
          </a:bodyPr>
          <a:lstStyle/>
          <a:p>
            <a:pPr>
              <a:lnSpc>
                <a:spcPct val="115000"/>
              </a:lnSpc>
              <a:spcAft>
                <a:spcPts val="1000"/>
              </a:spcAft>
            </a:pPr>
            <a:br>
              <a:rPr lang="en-US" sz="1800" b="1" dirty="0">
                <a:solidFill>
                  <a:srgbClr val="0000FF"/>
                </a:solidFill>
                <a:effectLst/>
                <a:latin typeface="Times New Roman" panose="02020603050405020304" pitchFamily="18" charset="0"/>
                <a:ea typeface="Times New Roman" panose="02020603050405020304" pitchFamily="18" charset="0"/>
              </a:rPr>
            </a:br>
            <a:br>
              <a:rPr lang="en-US" sz="1800" b="1" dirty="0">
                <a:solidFill>
                  <a:srgbClr val="0000FF"/>
                </a:solidFill>
                <a:effectLst/>
                <a:latin typeface="Times New Roman" panose="02020603050405020304" pitchFamily="18" charset="0"/>
                <a:ea typeface="Times New Roman" panose="02020603050405020304" pitchFamily="18" charset="0"/>
              </a:rPr>
            </a:br>
            <a:br>
              <a:rPr lang="en-US" sz="1800" b="1" dirty="0">
                <a:solidFill>
                  <a:srgbClr val="0000FF"/>
                </a:solidFill>
                <a:effectLst/>
                <a:latin typeface="Times New Roman" panose="02020603050405020304" pitchFamily="18" charset="0"/>
                <a:ea typeface="Times New Roman" panose="02020603050405020304" pitchFamily="18" charset="0"/>
              </a:rPr>
            </a:br>
            <a:br>
              <a:rPr lang="en-US" sz="1800" b="1" dirty="0">
                <a:solidFill>
                  <a:srgbClr val="0000FF"/>
                </a:solidFill>
                <a:effectLst/>
                <a:latin typeface="Times New Roman" panose="02020603050405020304" pitchFamily="18" charset="0"/>
                <a:ea typeface="Times New Roman" panose="02020603050405020304" pitchFamily="18" charset="0"/>
              </a:rPr>
            </a:br>
            <a:br>
              <a:rPr lang="en-US" sz="1800" b="1" dirty="0">
                <a:solidFill>
                  <a:srgbClr val="0000FF"/>
                </a:solidFill>
                <a:effectLst/>
                <a:latin typeface="Times New Roman" panose="02020603050405020304" pitchFamily="18" charset="0"/>
                <a:ea typeface="Times New Roman" panose="02020603050405020304" pitchFamily="18" charset="0"/>
              </a:rPr>
            </a:br>
            <a:br>
              <a:rPr lang="en-US" sz="1800" b="1" dirty="0">
                <a:solidFill>
                  <a:srgbClr val="0000FF"/>
                </a:solidFill>
                <a:effectLst/>
                <a:latin typeface="Times New Roman" panose="02020603050405020304" pitchFamily="18" charset="0"/>
                <a:ea typeface="Times New Roman" panose="02020603050405020304" pitchFamily="18" charset="0"/>
              </a:rPr>
            </a:br>
            <a:br>
              <a:rPr lang="el-GR" sz="1800" dirty="0">
                <a:effectLst/>
                <a:latin typeface="Calibri" panose="020F0502020204030204" pitchFamily="34" charset="0"/>
                <a:ea typeface="Times New Roman" panose="02020603050405020304" pitchFamily="18" charset="0"/>
              </a:rPr>
            </a:br>
            <a:r>
              <a:rPr lang="ro-RO" sz="2000" b="1" dirty="0">
                <a:effectLst/>
                <a:latin typeface="Times New Roman" panose="02020603050405020304" pitchFamily="18" charset="0"/>
                <a:ea typeface="Times New Roman" panose="02020603050405020304" pitchFamily="18" charset="0"/>
              </a:rPr>
              <a:t>Partnership     </a:t>
            </a:r>
            <a:r>
              <a:rPr lang="en-US" sz="2000" b="1" dirty="0">
                <a:effectLst/>
                <a:latin typeface="Times New Roman" panose="02020603050405020304" pitchFamily="18" charset="0"/>
                <a:ea typeface="Times New Roman" panose="02020603050405020304" pitchFamily="18" charset="0"/>
              </a:rPr>
              <a:t>“</a:t>
            </a:r>
            <a:r>
              <a:rPr lang="ro-RO" sz="2000" b="1" dirty="0">
                <a:effectLst/>
                <a:latin typeface="Times New Roman" panose="02020603050405020304" pitchFamily="18" charset="0"/>
                <a:ea typeface="Times New Roman" panose="02020603050405020304" pitchFamily="18" charset="0"/>
              </a:rPr>
              <a:t>Get in shape for Europe” (GISE) </a:t>
            </a:r>
            <a:br>
              <a:rPr lang="el-GR" sz="2000" dirty="0">
                <a:effectLst/>
                <a:latin typeface="Calibri" panose="020F0502020204030204" pitchFamily="34" charset="0"/>
                <a:ea typeface="Times New Roman" panose="02020603050405020304" pitchFamily="18" charset="0"/>
              </a:rPr>
            </a:br>
            <a:r>
              <a:rPr lang="en-US" sz="2000" b="1" dirty="0">
                <a:effectLst/>
                <a:latin typeface="Times New Roman" panose="02020603050405020304" pitchFamily="18" charset="0"/>
                <a:ea typeface="Times New Roman" panose="02020603050405020304" pitchFamily="18" charset="0"/>
              </a:rPr>
              <a:t>C9-Short-term joint staff training Events –</a:t>
            </a:r>
            <a:br>
              <a:rPr lang="en-US" sz="2000" b="1" dirty="0">
                <a:effectLst/>
                <a:latin typeface="Times New Roman" panose="02020603050405020304" pitchFamily="18" charset="0"/>
                <a:ea typeface="Times New Roman" panose="02020603050405020304" pitchFamily="18" charset="0"/>
              </a:rPr>
            </a:br>
            <a:r>
              <a:rPr lang="en-US" sz="2700" b="1" dirty="0">
                <a:solidFill>
                  <a:srgbClr val="7030A0"/>
                </a:solidFill>
                <a:effectLst/>
                <a:latin typeface="Times New Roman" panose="02020603050405020304" pitchFamily="18" charset="0"/>
                <a:ea typeface="Times New Roman" panose="02020603050405020304" pitchFamily="18" charset="0"/>
              </a:rPr>
              <a:t>“European Values: Gender Equality and </a:t>
            </a:r>
            <a:br>
              <a:rPr lang="en-US" sz="2700" b="1" dirty="0">
                <a:solidFill>
                  <a:srgbClr val="7030A0"/>
                </a:solidFill>
                <a:effectLst/>
                <a:latin typeface="Times New Roman" panose="02020603050405020304" pitchFamily="18" charset="0"/>
                <a:ea typeface="Times New Roman" panose="02020603050405020304" pitchFamily="18" charset="0"/>
              </a:rPr>
            </a:br>
            <a:r>
              <a:rPr lang="en-US" sz="2700" b="1" dirty="0">
                <a:solidFill>
                  <a:srgbClr val="7030A0"/>
                </a:solidFill>
                <a:effectLst/>
                <a:latin typeface="Times New Roman" panose="02020603050405020304" pitchFamily="18" charset="0"/>
                <a:ea typeface="Times New Roman" panose="02020603050405020304" pitchFamily="18" charset="0"/>
              </a:rPr>
              <a:t>Equal Opportunities”</a:t>
            </a:r>
            <a:r>
              <a:rPr lang="en-US" sz="2700" dirty="0">
                <a:solidFill>
                  <a:srgbClr val="7030A0"/>
                </a:solidFill>
                <a:effectLst/>
                <a:latin typeface="Times New Roman" panose="02020603050405020304" pitchFamily="18" charset="0"/>
                <a:ea typeface="Times New Roman" panose="02020603050405020304" pitchFamily="18" charset="0"/>
              </a:rPr>
              <a:t> </a:t>
            </a:r>
            <a:r>
              <a:rPr lang="en-US" sz="2700" b="1" dirty="0">
                <a:solidFill>
                  <a:srgbClr val="7030A0"/>
                </a:solidFill>
                <a:effectLst/>
                <a:latin typeface="Times New Roman" panose="02020603050405020304" pitchFamily="18" charset="0"/>
                <a:ea typeface="Times New Roman" panose="02020603050405020304" pitchFamily="18" charset="0"/>
              </a:rPr>
              <a:t>(20-22 April 2021)</a:t>
            </a:r>
            <a:br>
              <a:rPr lang="el-GR" sz="2700" dirty="0">
                <a:solidFill>
                  <a:srgbClr val="7030A0"/>
                </a:solidFill>
                <a:effectLst/>
                <a:latin typeface="Calibri" panose="020F0502020204030204" pitchFamily="34" charset="0"/>
                <a:ea typeface="Times New Roman" panose="02020603050405020304" pitchFamily="18" charset="0"/>
              </a:rPr>
            </a:br>
            <a:r>
              <a:rPr lang="en-US" sz="2200" b="1" dirty="0">
                <a:effectLst/>
                <a:latin typeface="Times New Roman" panose="02020603050405020304" pitchFamily="18" charset="0"/>
                <a:ea typeface="Times New Roman" panose="02020603050405020304" pitchFamily="18" charset="0"/>
              </a:rPr>
              <a:t>Host: “Stefan </a:t>
            </a:r>
            <a:r>
              <a:rPr lang="en-US" sz="2200" b="1" dirty="0" err="1">
                <a:effectLst/>
                <a:latin typeface="Times New Roman" panose="02020603050405020304" pitchFamily="18" charset="0"/>
                <a:ea typeface="Times New Roman" panose="02020603050405020304" pitchFamily="18" charset="0"/>
              </a:rPr>
              <a:t>Procopiu</a:t>
            </a:r>
            <a:r>
              <a:rPr lang="en-US" sz="2200" b="1" dirty="0">
                <a:effectLst/>
                <a:latin typeface="Times New Roman" panose="02020603050405020304" pitchFamily="18" charset="0"/>
                <a:ea typeface="Times New Roman" panose="02020603050405020304" pitchFamily="18" charset="0"/>
              </a:rPr>
              <a:t>” High School, </a:t>
            </a:r>
            <a:r>
              <a:rPr lang="en-US" sz="2200" b="1" dirty="0" err="1">
                <a:effectLst/>
                <a:latin typeface="Times New Roman" panose="02020603050405020304" pitchFamily="18" charset="0"/>
                <a:ea typeface="Times New Roman" panose="02020603050405020304" pitchFamily="18" charset="0"/>
              </a:rPr>
              <a:t>Vaslui</a:t>
            </a:r>
            <a:r>
              <a:rPr lang="en-US" sz="2200" b="1" dirty="0">
                <a:effectLst/>
                <a:latin typeface="Times New Roman" panose="02020603050405020304" pitchFamily="18" charset="0"/>
                <a:ea typeface="Times New Roman" panose="02020603050405020304" pitchFamily="18" charset="0"/>
              </a:rPr>
              <a:t>, Romania</a:t>
            </a:r>
            <a:br>
              <a:rPr lang="el-GR" sz="2200" dirty="0">
                <a:effectLst/>
                <a:latin typeface="Calibri" panose="020F0502020204030204" pitchFamily="34" charset="0"/>
                <a:ea typeface="Times New Roman" panose="02020603050405020304" pitchFamily="18" charset="0"/>
              </a:rPr>
            </a:br>
            <a:br>
              <a:rPr lang="en-US" sz="2200" dirty="0">
                <a:effectLst/>
                <a:latin typeface="Calibri" panose="020F0502020204030204" pitchFamily="34" charset="0"/>
                <a:ea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rPr>
              <a:t> </a:t>
            </a:r>
            <a:br>
              <a:rPr lang="el-GR" sz="1800" dirty="0">
                <a:effectLst/>
                <a:latin typeface="Calibri" panose="020F0502020204030204" pitchFamily="34" charset="0"/>
                <a:ea typeface="Times New Roman" panose="02020603050405020304" pitchFamily="18" charset="0"/>
              </a:rPr>
            </a:br>
            <a:endParaRPr dirty="0"/>
          </a:p>
        </p:txBody>
      </p:sp>
      <p:sp>
        <p:nvSpPr>
          <p:cNvPr id="89" name="Google Shape;89;p1"/>
          <p:cNvSpPr txBox="1">
            <a:spLocks noGrp="1"/>
          </p:cNvSpPr>
          <p:nvPr>
            <p:ph type="subTitle" idx="1"/>
          </p:nvPr>
        </p:nvSpPr>
        <p:spPr>
          <a:xfrm>
            <a:off x="1194619" y="3748087"/>
            <a:ext cx="6577781" cy="1890713"/>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spcBef>
                <a:spcPts val="0"/>
              </a:spcBef>
              <a:spcAft>
                <a:spcPts val="0"/>
              </a:spcAft>
              <a:buClr>
                <a:srgbClr val="888888"/>
              </a:buClr>
              <a:buSzPts val="3200"/>
              <a:buNone/>
            </a:pPr>
            <a:endParaRPr lang="en-US" sz="2600" b="1" dirty="0">
              <a:solidFill>
                <a:srgbClr val="0000FF"/>
              </a:solidFill>
              <a:latin typeface="Times New Roman" panose="02020603050405020304" pitchFamily="18" charset="0"/>
              <a:ea typeface="Times New Roman" panose="02020603050405020304" pitchFamily="18" charset="0"/>
            </a:endParaRPr>
          </a:p>
          <a:p>
            <a:pPr marL="0" lvl="0" indent="0" algn="ctr" rtl="0">
              <a:spcBef>
                <a:spcPts val="0"/>
              </a:spcBef>
              <a:spcAft>
                <a:spcPts val="0"/>
              </a:spcAft>
              <a:buClr>
                <a:srgbClr val="888888"/>
              </a:buClr>
              <a:buSzPts val="3200"/>
              <a:buNone/>
            </a:pPr>
            <a:endParaRPr lang="en-US" sz="2600" b="1" dirty="0">
              <a:solidFill>
                <a:srgbClr val="0000FF"/>
              </a:solidFill>
              <a:latin typeface="Times New Roman" panose="02020603050405020304" pitchFamily="18" charset="0"/>
              <a:ea typeface="Times New Roman" panose="02020603050405020304" pitchFamily="18" charset="0"/>
            </a:endParaRPr>
          </a:p>
          <a:p>
            <a:pPr marL="0" lvl="0" indent="0" algn="ctr" rtl="0">
              <a:spcBef>
                <a:spcPts val="0"/>
              </a:spcBef>
              <a:spcAft>
                <a:spcPts val="0"/>
              </a:spcAft>
              <a:buClr>
                <a:srgbClr val="888888"/>
              </a:buClr>
              <a:buSzPts val="3200"/>
              <a:buNone/>
            </a:pPr>
            <a:r>
              <a:rPr lang="en-US" sz="2600" b="1" dirty="0">
                <a:solidFill>
                  <a:srgbClr val="0000FF"/>
                </a:solidFill>
                <a:latin typeface="Times New Roman" panose="02020603050405020304" pitchFamily="18" charset="0"/>
                <a:ea typeface="Times New Roman" panose="02020603050405020304" pitchFamily="18" charset="0"/>
              </a:rPr>
              <a:t>5</a:t>
            </a:r>
            <a:r>
              <a:rPr lang="en-US" sz="2600" b="1" baseline="30000" dirty="0">
                <a:solidFill>
                  <a:srgbClr val="0000FF"/>
                </a:solidFill>
                <a:latin typeface="Times New Roman" panose="02020603050405020304" pitchFamily="18" charset="0"/>
                <a:ea typeface="Times New Roman" panose="02020603050405020304" pitchFamily="18" charset="0"/>
              </a:rPr>
              <a:t>th</a:t>
            </a:r>
            <a:r>
              <a:rPr lang="en-US" sz="2600" b="1" dirty="0">
                <a:solidFill>
                  <a:srgbClr val="0000FF"/>
                </a:solidFill>
                <a:latin typeface="Times New Roman" panose="02020603050405020304" pitchFamily="18" charset="0"/>
                <a:ea typeface="Times New Roman" panose="02020603050405020304" pitchFamily="18" charset="0"/>
              </a:rPr>
              <a:t> GENERAL SENIOR HIGH SCHOOL OF AIGALEO, GREECE</a:t>
            </a:r>
          </a:p>
          <a:p>
            <a:pPr marL="0" lvl="0" indent="0" algn="ctr" rtl="0">
              <a:spcBef>
                <a:spcPts val="0"/>
              </a:spcBef>
              <a:spcAft>
                <a:spcPts val="0"/>
              </a:spcAft>
              <a:buClr>
                <a:srgbClr val="888888"/>
              </a:buClr>
              <a:buSzPts val="3200"/>
              <a:buNone/>
            </a:pPr>
            <a:endParaRPr lang="en-US" sz="2200" b="1" dirty="0">
              <a:solidFill>
                <a:srgbClr val="0000FF"/>
              </a:solidFill>
              <a:effectLst/>
              <a:latin typeface="Times New Roman" panose="02020603050405020304" pitchFamily="18" charset="0"/>
              <a:ea typeface="Times New Roman" panose="02020603050405020304" pitchFamily="18" charset="0"/>
            </a:endParaRPr>
          </a:p>
          <a:p>
            <a:pPr marL="0" lvl="0" indent="0" algn="ctr" rtl="0">
              <a:spcBef>
                <a:spcPts val="0"/>
              </a:spcBef>
              <a:spcAft>
                <a:spcPts val="0"/>
              </a:spcAft>
              <a:buClr>
                <a:srgbClr val="888888"/>
              </a:buClr>
              <a:buSzPts val="3200"/>
              <a:buNone/>
            </a:pPr>
            <a:r>
              <a:rPr lang="en-US" sz="2200" b="1" dirty="0">
                <a:solidFill>
                  <a:srgbClr val="0000FF"/>
                </a:solidFill>
                <a:effectLst/>
                <a:latin typeface="Times New Roman" panose="02020603050405020304" pitchFamily="18" charset="0"/>
                <a:ea typeface="Times New Roman" panose="02020603050405020304" pitchFamily="18" charset="0"/>
              </a:rPr>
              <a:t>Project funded by the Erasmus+ </a:t>
            </a:r>
            <a:r>
              <a:rPr lang="en-US" sz="2200" b="1" dirty="0" err="1">
                <a:solidFill>
                  <a:srgbClr val="0000FF"/>
                </a:solidFill>
                <a:effectLst/>
                <a:latin typeface="Times New Roman" panose="02020603050405020304" pitchFamily="18" charset="0"/>
                <a:ea typeface="Times New Roman" panose="02020603050405020304" pitchFamily="18" charset="0"/>
              </a:rPr>
              <a:t>Programme</a:t>
            </a:r>
            <a:r>
              <a:rPr lang="en-US" sz="2200" b="1" dirty="0">
                <a:solidFill>
                  <a:srgbClr val="0000FF"/>
                </a:solidFill>
                <a:effectLst/>
                <a:latin typeface="Times New Roman" panose="02020603050405020304" pitchFamily="18" charset="0"/>
                <a:ea typeface="Times New Roman" panose="02020603050405020304" pitchFamily="18" charset="0"/>
              </a:rPr>
              <a:t> of the European Union</a:t>
            </a:r>
            <a:endParaRPr sz="2200" dirty="0"/>
          </a:p>
        </p:txBody>
      </p:sp>
      <p:pic>
        <p:nvPicPr>
          <p:cNvPr id="4" name="Obraz 5">
            <a:extLst>
              <a:ext uri="{FF2B5EF4-FFF2-40B4-BE49-F238E27FC236}">
                <a16:creationId xmlns:a16="http://schemas.microsoft.com/office/drawing/2014/main" id="{43BD2A97-39CB-4EE2-9B47-1FDEF31F2D3B}"/>
              </a:ext>
            </a:extLst>
          </p:cNvPr>
          <p:cNvPicPr/>
          <p:nvPr/>
        </p:nvPicPr>
        <p:blipFill>
          <a:blip r:embed="rId3" cstate="print">
            <a:extLst>
              <a:ext uri="{28A0092B-C50C-407E-A947-70E740481C1C}">
                <a14:useLocalDpi xmlns:a14="http://schemas.microsoft.com/office/drawing/2010/main" val="0"/>
              </a:ext>
            </a:extLst>
          </a:blip>
          <a:srcRect t="-3847" r="33878" b="-10255"/>
          <a:stretch>
            <a:fillRect/>
          </a:stretch>
        </p:blipFill>
        <p:spPr bwMode="auto">
          <a:xfrm>
            <a:off x="6322345" y="728662"/>
            <a:ext cx="1778918" cy="1180349"/>
          </a:xfrm>
          <a:prstGeom prst="rect">
            <a:avLst/>
          </a:prstGeom>
          <a:noFill/>
        </p:spPr>
      </p:pic>
      <p:pic>
        <p:nvPicPr>
          <p:cNvPr id="5" name="Picture 1">
            <a:hlinkClick r:id="rId4"/>
            <a:extLst>
              <a:ext uri="{FF2B5EF4-FFF2-40B4-BE49-F238E27FC236}">
                <a16:creationId xmlns:a16="http://schemas.microsoft.com/office/drawing/2014/main" id="{1DE8DCFD-9BAF-4C76-8C41-A7EA85FC1DF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2737" y="728662"/>
            <a:ext cx="3647250" cy="118034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49"/>
        <p:cNvGrpSpPr/>
        <p:nvPr/>
      </p:nvGrpSpPr>
      <p:grpSpPr>
        <a:xfrm>
          <a:off x="0" y="0"/>
          <a:ext cx="0" cy="0"/>
          <a:chOff x="0" y="0"/>
          <a:chExt cx="0" cy="0"/>
        </a:xfrm>
      </p:grpSpPr>
      <p:sp>
        <p:nvSpPr>
          <p:cNvPr id="150" name="Google Shape;150;p10"/>
          <p:cNvSpPr txBox="1">
            <a:spLocks noGrp="1"/>
          </p:cNvSpPr>
          <p:nvPr>
            <p:ph type="title"/>
          </p:nvPr>
        </p:nvSpPr>
        <p:spPr>
          <a:xfrm>
            <a:off x="457200" y="609600"/>
            <a:ext cx="8229600" cy="80803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STEREOTYPES ABOUT THE ROLE OF EACH GENDER </a:t>
            </a:r>
            <a:br>
              <a:rPr lang="en-US"/>
            </a:br>
            <a:endParaRPr/>
          </a:p>
        </p:txBody>
      </p:sp>
      <p:sp>
        <p:nvSpPr>
          <p:cNvPr id="151" name="Google Shape;151;p10"/>
          <p:cNvSpPr txBox="1">
            <a:spLocks noGrp="1"/>
          </p:cNvSpPr>
          <p:nvPr>
            <p:ph type="body" idx="1"/>
          </p:nvPr>
        </p:nvSpPr>
        <p:spPr>
          <a:xfrm>
            <a:off x="374575" y="1417650"/>
            <a:ext cx="8229600" cy="3176400"/>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dirty="0"/>
              <a:t>Though things are a lot better compared to the past, we can still find </a:t>
            </a:r>
            <a:r>
              <a:rPr lang="en-US" sz="3400" dirty="0">
                <a:solidFill>
                  <a:schemeClr val="accent4">
                    <a:lumMod val="50000"/>
                  </a:schemeClr>
                </a:solidFill>
              </a:rPr>
              <a:t>oversimplified and preoccupied social beliefs about the behavior, abilities, roles and professions of people, just because of their gender</a:t>
            </a:r>
            <a:r>
              <a:rPr lang="en-US" dirty="0"/>
              <a:t>. These preoccupations define </a:t>
            </a:r>
            <a:r>
              <a:rPr lang="en-US" sz="3400" dirty="0">
                <a:solidFill>
                  <a:schemeClr val="accent4">
                    <a:lumMod val="50000"/>
                  </a:schemeClr>
                </a:solidFill>
              </a:rPr>
              <a:t>how people should be according to their gender</a:t>
            </a:r>
            <a:r>
              <a:rPr lang="en-US" dirty="0"/>
              <a:t>, and this way they limit and direct young students to pre-defined roles, which affect their gender identity and lead to sexism and sometimes to gender discrimination.</a:t>
            </a:r>
            <a:endParaRPr/>
          </a:p>
          <a:p>
            <a:pPr marL="342900" lvl="0" indent="-342900" algn="l" rtl="0">
              <a:spcBef>
                <a:spcPts val="0"/>
              </a:spcBef>
              <a:spcAft>
                <a:spcPts val="0"/>
              </a:spcAft>
              <a:buClr>
                <a:schemeClr val="dk1"/>
              </a:buClr>
              <a:buSzPct val="100000"/>
              <a:buChar char="•"/>
            </a:pPr>
            <a:r>
              <a:rPr lang="en-US" dirty="0"/>
              <a:t>As far as professions are concerned, we still describe jobs as masculine and feminine, women usually work in lower rank positions and are worse paid than men.</a:t>
            </a:r>
            <a:endParaRPr/>
          </a:p>
          <a:p>
            <a:pPr marL="342900" lvl="0" indent="-200660" algn="l" rtl="0">
              <a:spcBef>
                <a:spcPts val="448"/>
              </a:spcBef>
              <a:spcAft>
                <a:spcPts val="0"/>
              </a:spcAft>
              <a:buClr>
                <a:schemeClr val="dk1"/>
              </a:buClr>
              <a:buSzPct val="100000"/>
              <a:buNone/>
            </a:pPr>
            <a:endParaRPr/>
          </a:p>
        </p:txBody>
      </p:sp>
      <p:sp>
        <p:nvSpPr>
          <p:cNvPr id="152" name="Google Shape;152;p10"/>
          <p:cNvSpPr/>
          <p:nvPr/>
        </p:nvSpPr>
        <p:spPr>
          <a:xfrm>
            <a:off x="217600" y="4501661"/>
            <a:ext cx="8543556" cy="2017585"/>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0"/>
          <p:cNvSpPr txBox="1"/>
          <p:nvPr/>
        </p:nvSpPr>
        <p:spPr>
          <a:xfrm>
            <a:off x="840025" y="4881488"/>
            <a:ext cx="7298700" cy="1066928"/>
          </a:xfrm>
          <a:prstGeom prst="rect">
            <a:avLst/>
          </a:prstGeom>
          <a:noFill/>
          <a:ln>
            <a:noFill/>
          </a:ln>
        </p:spPr>
        <p:txBody>
          <a:bodyPr spcFirstLastPara="1" wrap="square" lIns="91425" tIns="91425" rIns="91425" bIns="91425" anchor="t" anchorCtr="0">
            <a:spAutoFit/>
          </a:bodyPr>
          <a:lstStyle/>
          <a:p>
            <a:pPr marL="342900" lvl="0" indent="-342900" algn="l" rtl="0">
              <a:spcBef>
                <a:spcPts val="448"/>
              </a:spcBef>
              <a:spcAft>
                <a:spcPts val="0"/>
              </a:spcAft>
              <a:buClr>
                <a:srgbClr val="FF0000"/>
              </a:buClr>
              <a:buSzPts val="3200"/>
              <a:buFont typeface="Arial"/>
              <a:buNone/>
            </a:pPr>
            <a:r>
              <a:rPr lang="en-US" sz="1800" b="1" dirty="0">
                <a:solidFill>
                  <a:srgbClr val="351C75"/>
                </a:solidFill>
                <a:latin typeface="Calibri"/>
                <a:ea typeface="Calibri"/>
                <a:cs typeface="Calibri"/>
                <a:sym typeface="Calibri"/>
              </a:rPr>
              <a:t>      World Health Organisation: ”People are born female or male but learn to be girls and boys who grow into women and men. This learned behaviour makes up gender identity and determines gender roles.”</a:t>
            </a:r>
            <a:endParaRPr sz="1800">
              <a:solidFill>
                <a:srgbClr val="351C75"/>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57"/>
        <p:cNvGrpSpPr/>
        <p:nvPr/>
      </p:nvGrpSpPr>
      <p:grpSpPr>
        <a:xfrm>
          <a:off x="0" y="0"/>
          <a:ext cx="0" cy="0"/>
          <a:chOff x="0" y="0"/>
          <a:chExt cx="0" cy="0"/>
        </a:xfrm>
      </p:grpSpPr>
      <p:sp>
        <p:nvSpPr>
          <p:cNvPr id="158" name="Google Shape;158;p11"/>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SUGGESTIONS </a:t>
            </a:r>
            <a:br>
              <a:rPr lang="en-US"/>
            </a:br>
            <a:endParaRPr/>
          </a:p>
        </p:txBody>
      </p:sp>
      <p:sp>
        <p:nvSpPr>
          <p:cNvPr id="159" name="Google Shape;159;p11"/>
          <p:cNvSpPr txBox="1">
            <a:spLocks noGrp="1"/>
          </p:cNvSpPr>
          <p:nvPr>
            <p:ph type="body" idx="1"/>
          </p:nvPr>
        </p:nvSpPr>
        <p:spPr>
          <a:xfrm>
            <a:off x="533400" y="914400"/>
            <a:ext cx="8153400" cy="566928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dirty="0"/>
              <a:t>The </a:t>
            </a:r>
            <a:r>
              <a:rPr lang="en-US" sz="3500" u="sng" dirty="0">
                <a:solidFill>
                  <a:schemeClr val="accent3">
                    <a:lumMod val="50000"/>
                  </a:schemeClr>
                </a:solidFill>
              </a:rPr>
              <a:t>authors of school books</a:t>
            </a:r>
            <a:r>
              <a:rPr lang="en-US" sz="3500" dirty="0">
                <a:solidFill>
                  <a:schemeClr val="accent3">
                    <a:lumMod val="50000"/>
                  </a:schemeClr>
                </a:solidFill>
              </a:rPr>
              <a:t> </a:t>
            </a:r>
            <a:r>
              <a:rPr lang="en-US" dirty="0"/>
              <a:t>should be fully aware of the impact that school books have to the souls of young students and </a:t>
            </a:r>
            <a:r>
              <a:rPr lang="en-US" dirty="0">
                <a:solidFill>
                  <a:schemeClr val="accent3">
                    <a:lumMod val="50000"/>
                  </a:schemeClr>
                </a:solidFill>
              </a:rPr>
              <a:t>avoid stereotypical references in their books</a:t>
            </a:r>
            <a:r>
              <a:rPr lang="en-US" dirty="0"/>
              <a:t>. More women should participate in the creation of school books.</a:t>
            </a:r>
          </a:p>
          <a:p>
            <a:pPr marL="342900" lvl="0" indent="-342900" algn="l" rtl="0">
              <a:spcBef>
                <a:spcPts val="0"/>
              </a:spcBef>
              <a:spcAft>
                <a:spcPts val="0"/>
              </a:spcAft>
              <a:buClr>
                <a:schemeClr val="dk1"/>
              </a:buClr>
              <a:buSzPct val="100000"/>
              <a:buChar char="•"/>
            </a:pPr>
            <a:r>
              <a:rPr lang="en-US" dirty="0"/>
              <a:t> In school textbooks </a:t>
            </a:r>
            <a:r>
              <a:rPr lang="en-US" dirty="0">
                <a:solidFill>
                  <a:schemeClr val="accent3">
                    <a:lumMod val="50000"/>
                  </a:schemeClr>
                </a:solidFill>
              </a:rPr>
              <a:t>the exclusive use of the masculine gender should be avoided </a:t>
            </a:r>
            <a:r>
              <a:rPr lang="en-US" dirty="0"/>
              <a:t>and the systematic use of the feminine form of the words can be adopted.</a:t>
            </a:r>
          </a:p>
          <a:p>
            <a:pPr marL="342900" lvl="0" indent="-342900" algn="l" rtl="0">
              <a:spcBef>
                <a:spcPts val="0"/>
              </a:spcBef>
              <a:spcAft>
                <a:spcPts val="0"/>
              </a:spcAft>
              <a:buClr>
                <a:schemeClr val="dk1"/>
              </a:buClr>
              <a:buSzPct val="100000"/>
              <a:buChar char="•"/>
            </a:pPr>
            <a:r>
              <a:rPr lang="en-US" dirty="0"/>
              <a:t> Textbooks can also have, in text and images, an </a:t>
            </a:r>
            <a:r>
              <a:rPr lang="en-US" dirty="0">
                <a:solidFill>
                  <a:schemeClr val="accent3">
                    <a:lumMod val="50000"/>
                  </a:schemeClr>
                </a:solidFill>
              </a:rPr>
              <a:t>equal number of examples of men and women </a:t>
            </a:r>
            <a:r>
              <a:rPr lang="en-US" dirty="0"/>
              <a:t>in prestigious positions, in professional positions, in social roles.</a:t>
            </a:r>
            <a:endParaRPr/>
          </a:p>
          <a:p>
            <a:pPr marL="342900" lvl="0" indent="0" algn="l" rtl="0">
              <a:spcBef>
                <a:spcPts val="0"/>
              </a:spcBef>
              <a:spcAft>
                <a:spcPts val="0"/>
              </a:spcAft>
              <a:buNone/>
            </a:pPr>
            <a:r>
              <a:rPr lang="en-US" dirty="0"/>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5083"/>
            <a:ext cx="8229600" cy="49555"/>
          </a:xfrm>
        </p:spPr>
        <p:txBody>
          <a:bodyPr>
            <a:normAutofit fontScale="90000"/>
          </a:bodyPr>
          <a:lstStyle/>
          <a:p>
            <a:endParaRPr lang="el-GR" dirty="0"/>
          </a:p>
        </p:txBody>
      </p:sp>
      <p:sp>
        <p:nvSpPr>
          <p:cNvPr id="3" name="Text Placeholder 2"/>
          <p:cNvSpPr>
            <a:spLocks noGrp="1"/>
          </p:cNvSpPr>
          <p:nvPr>
            <p:ph type="body" idx="1"/>
          </p:nvPr>
        </p:nvSpPr>
        <p:spPr>
          <a:xfrm>
            <a:off x="0" y="0"/>
            <a:ext cx="9144000" cy="6858000"/>
          </a:xfrm>
        </p:spPr>
        <p:style>
          <a:lnRef idx="0">
            <a:schemeClr val="accent1"/>
          </a:lnRef>
          <a:fillRef idx="3">
            <a:schemeClr val="accent1"/>
          </a:fillRef>
          <a:effectRef idx="3">
            <a:schemeClr val="accent1"/>
          </a:effectRef>
          <a:fontRef idx="minor">
            <a:schemeClr val="lt1"/>
          </a:fontRef>
        </p:style>
        <p:txBody>
          <a:bodyPr>
            <a:normAutofit fontScale="92500" lnSpcReduction="20000"/>
          </a:bodyPr>
          <a:lstStyle/>
          <a:p>
            <a:pPr marL="342900" lvl="0">
              <a:spcBef>
                <a:spcPts val="400"/>
              </a:spcBef>
              <a:buSzPct val="100000"/>
            </a:pPr>
            <a:endParaRPr lang="en-US" u="sng" dirty="0"/>
          </a:p>
          <a:p>
            <a:pPr marL="342900" lvl="0">
              <a:spcBef>
                <a:spcPts val="400"/>
              </a:spcBef>
              <a:buSzPct val="100000"/>
            </a:pPr>
            <a:r>
              <a:rPr lang="en-US" u="sng" dirty="0">
                <a:solidFill>
                  <a:schemeClr val="accent1">
                    <a:lumMod val="75000"/>
                  </a:schemeClr>
                </a:solidFill>
              </a:rPr>
              <a:t>School counselors</a:t>
            </a:r>
            <a:r>
              <a:rPr lang="en-US" dirty="0">
                <a:solidFill>
                  <a:schemeClr val="accent1">
                    <a:lumMod val="75000"/>
                  </a:schemeClr>
                </a:solidFill>
              </a:rPr>
              <a:t> </a:t>
            </a:r>
            <a:r>
              <a:rPr lang="en-US" dirty="0"/>
              <a:t>should inform and strengthen teachers in order to:</a:t>
            </a:r>
          </a:p>
          <a:p>
            <a:pPr marL="342900" lvl="0">
              <a:spcBef>
                <a:spcPts val="400"/>
              </a:spcBef>
              <a:buSzPct val="100000"/>
              <a:buNone/>
            </a:pPr>
            <a:r>
              <a:rPr lang="en-US" dirty="0"/>
              <a:t>- understand the process that leads to the creation of gender role identity and self-perception</a:t>
            </a:r>
          </a:p>
          <a:p>
            <a:pPr marL="342900" lvl="0">
              <a:spcBef>
                <a:spcPts val="400"/>
              </a:spcBef>
              <a:buSzPct val="100000"/>
              <a:buNone/>
            </a:pPr>
            <a:r>
              <a:rPr lang="en-US" dirty="0"/>
              <a:t>-  recognize that </a:t>
            </a:r>
            <a:r>
              <a:rPr lang="en-US" dirty="0">
                <a:solidFill>
                  <a:schemeClr val="accent1">
                    <a:lumMod val="75000"/>
                  </a:schemeClr>
                </a:solidFill>
              </a:rPr>
              <a:t>gender discrimination results in the formation of a negative self-perception of girls </a:t>
            </a:r>
            <a:r>
              <a:rPr lang="en-US" dirty="0"/>
              <a:t>(low self-esteem and low self-image) </a:t>
            </a:r>
          </a:p>
          <a:p>
            <a:pPr marL="342900" lvl="0">
              <a:spcBef>
                <a:spcPts val="400"/>
              </a:spcBef>
              <a:buSzPct val="100000"/>
              <a:buNone/>
            </a:pPr>
            <a:r>
              <a:rPr lang="en-US" dirty="0"/>
              <a:t>-  </a:t>
            </a:r>
            <a:r>
              <a:rPr lang="en-US" dirty="0">
                <a:solidFill>
                  <a:schemeClr val="accent1">
                    <a:lumMod val="75000"/>
                  </a:schemeClr>
                </a:solidFill>
              </a:rPr>
              <a:t>understand their own perceptions</a:t>
            </a:r>
            <a:r>
              <a:rPr lang="en-US" dirty="0"/>
              <a:t> about the social roles of men and women as distinguished by their biological sex </a:t>
            </a:r>
          </a:p>
          <a:p>
            <a:pPr marL="342900" lvl="0">
              <a:spcBef>
                <a:spcPts val="400"/>
              </a:spcBef>
              <a:buSzPct val="100000"/>
              <a:buNone/>
            </a:pPr>
            <a:r>
              <a:rPr lang="en-US" dirty="0">
                <a:solidFill>
                  <a:schemeClr val="accent1">
                    <a:lumMod val="75000"/>
                  </a:schemeClr>
                </a:solidFill>
              </a:rPr>
              <a:t>-  critically examine gender stereotypes </a:t>
            </a:r>
            <a:r>
              <a:rPr lang="en-US" dirty="0"/>
              <a:t>in the various educational materials they choose, in the curricula and school manuals</a:t>
            </a:r>
          </a:p>
          <a:p>
            <a:pPr marL="342900" lvl="0">
              <a:spcBef>
                <a:spcPts val="400"/>
              </a:spcBef>
              <a:buSzPct val="100000"/>
              <a:buNone/>
            </a:pPr>
            <a:r>
              <a:rPr lang="en-US" dirty="0"/>
              <a:t> - plan and  make interventions with the aim of changes in the social roles of boys and girls for a harmonious equal coexistence</a:t>
            </a:r>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65"/>
        <p:cNvGrpSpPr/>
        <p:nvPr/>
      </p:nvGrpSpPr>
      <p:grpSpPr>
        <a:xfrm>
          <a:off x="0" y="0"/>
          <a:ext cx="0" cy="0"/>
          <a:chOff x="0" y="0"/>
          <a:chExt cx="0" cy="0"/>
        </a:xfrm>
      </p:grpSpPr>
      <p:sp>
        <p:nvSpPr>
          <p:cNvPr id="166" name="Google Shape;166;p12"/>
          <p:cNvSpPr txBox="1">
            <a:spLocks noGrp="1"/>
          </p:cNvSpPr>
          <p:nvPr>
            <p:ph type="body" idx="1"/>
          </p:nvPr>
        </p:nvSpPr>
        <p:spPr>
          <a:xfrm>
            <a:off x="457200" y="647700"/>
            <a:ext cx="8229600" cy="5562600"/>
          </a:xfrm>
          <a:prstGeom prst="rect">
            <a:avLst/>
          </a:prstGeom>
          <a:noFill/>
          <a:ln>
            <a:noFill/>
          </a:ln>
        </p:spPr>
        <p:txBody>
          <a:bodyPr spcFirstLastPara="1" wrap="square" lIns="91425" tIns="45700" rIns="91425" bIns="45700" anchor="t" anchorCtr="0">
            <a:normAutofit fontScale="55000" lnSpcReduction="20000"/>
          </a:bodyPr>
          <a:lstStyle/>
          <a:p>
            <a:pPr marL="342900" lvl="0" indent="-356869" algn="l" rtl="0">
              <a:spcBef>
                <a:spcPts val="0"/>
              </a:spcBef>
              <a:spcAft>
                <a:spcPts val="0"/>
              </a:spcAft>
              <a:buClr>
                <a:schemeClr val="dk1"/>
              </a:buClr>
              <a:buSzPct val="100000"/>
              <a:buChar char="•"/>
            </a:pPr>
            <a:r>
              <a:rPr lang="en-US" sz="4400" u="sng" dirty="0">
                <a:solidFill>
                  <a:schemeClr val="bg2">
                    <a:lumMod val="75000"/>
                  </a:schemeClr>
                </a:solidFill>
              </a:rPr>
              <a:t>Teachers</a:t>
            </a:r>
            <a:r>
              <a:rPr lang="en-US" sz="3600" dirty="0"/>
              <a:t> should be sensitized about gender issues and be very careful about their behavior towards boys and girls, since they are often role models for their students.</a:t>
            </a:r>
            <a:endParaRPr sz="3600"/>
          </a:p>
          <a:p>
            <a:pPr marL="342900" lvl="0" indent="-356869" algn="l" rtl="0">
              <a:spcBef>
                <a:spcPts val="352"/>
              </a:spcBef>
              <a:spcAft>
                <a:spcPts val="0"/>
              </a:spcAft>
              <a:buClr>
                <a:schemeClr val="dk1"/>
              </a:buClr>
              <a:buSzPct val="100000"/>
              <a:buChar char="•"/>
            </a:pPr>
            <a:r>
              <a:rPr lang="en-US" sz="3600" dirty="0"/>
              <a:t>They should intervene when they find any kind of language sexism in school textbooks (which they do not choose themselves but are obliged to use), but do not agree with the way they present  the relationship between the sexes and their place in society</a:t>
            </a:r>
            <a:endParaRPr sz="3600"/>
          </a:p>
          <a:p>
            <a:pPr marL="0" lvl="0" indent="0" algn="l" rtl="0">
              <a:spcBef>
                <a:spcPts val="352"/>
              </a:spcBef>
              <a:spcAft>
                <a:spcPts val="0"/>
              </a:spcAft>
              <a:buNone/>
            </a:pPr>
            <a:endParaRPr/>
          </a:p>
          <a:p>
            <a:pPr marL="0" lvl="0" indent="0" algn="l" rtl="0">
              <a:spcBef>
                <a:spcPts val="352"/>
              </a:spcBef>
              <a:spcAft>
                <a:spcPts val="0"/>
              </a:spcAft>
              <a:buNone/>
            </a:pPr>
            <a:r>
              <a:rPr lang="en-US" sz="3600" b="1" dirty="0"/>
              <a:t>Examples: </a:t>
            </a:r>
            <a:endParaRPr sz="3600" b="1"/>
          </a:p>
          <a:p>
            <a:pPr marL="0" lvl="0" indent="0" algn="l" rtl="0">
              <a:spcBef>
                <a:spcPts val="352"/>
              </a:spcBef>
              <a:spcAft>
                <a:spcPts val="0"/>
              </a:spcAft>
              <a:buNone/>
            </a:pPr>
            <a:r>
              <a:rPr lang="en-US" dirty="0"/>
              <a:t>a)Point out and comment  on the examples in which </a:t>
            </a:r>
            <a:r>
              <a:rPr lang="en-US" sz="3600" dirty="0">
                <a:solidFill>
                  <a:schemeClr val="bg1">
                    <a:lumMod val="50000"/>
                  </a:schemeClr>
                </a:solidFill>
              </a:rPr>
              <a:t>the use of the masculine gender is shown to indicate both genders</a:t>
            </a:r>
            <a:r>
              <a:rPr lang="en-US" dirty="0"/>
              <a:t>. For example: When they meet the sentence: "... as a responsible citizen ...» the teacher can comment: "Interesting! The book refers only to male citizens. According to the book, then, there are no women citizens in modern societies. What do you say? "What could this book write?" and let the children suggest and discuss the different possible views that will be expressed.</a:t>
            </a:r>
            <a:endParaRPr/>
          </a:p>
          <a:p>
            <a:pPr marL="0" lvl="0" indent="0" algn="l" rtl="0">
              <a:spcBef>
                <a:spcPts val="352"/>
              </a:spcBef>
              <a:spcAft>
                <a:spcPts val="0"/>
              </a:spcAft>
              <a:buNone/>
            </a:pPr>
            <a:r>
              <a:rPr lang="en-US" dirty="0"/>
              <a:t>             </a:t>
            </a:r>
            <a:endParaRPr/>
          </a:p>
          <a:p>
            <a:pPr marL="0" lvl="0" indent="0" algn="l" rtl="0">
              <a:spcBef>
                <a:spcPts val="352"/>
              </a:spcBef>
              <a:spcAft>
                <a:spcPts val="0"/>
              </a:spcAft>
              <a:buNone/>
            </a:pPr>
            <a:r>
              <a:rPr lang="en-US" dirty="0"/>
              <a:t>b)Use  the words 'person', 'child' . Words such as 'people', 'children' expressing sets of people are often used in textbooks (people are men and women, people of all ages, colors,  and children are young boys and girls of all ages, colors, etc) and imply or depict only males. In other words, the person  is identified with the man and the child is identified with the boy. This creates the perception that the woman or girl is less important or worthwhile.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71"/>
        <p:cNvGrpSpPr/>
        <p:nvPr/>
      </p:nvGrpSpPr>
      <p:grpSpPr>
        <a:xfrm>
          <a:off x="0" y="0"/>
          <a:ext cx="0" cy="0"/>
          <a:chOff x="0" y="0"/>
          <a:chExt cx="0" cy="0"/>
        </a:xfrm>
      </p:grpSpPr>
      <p:sp>
        <p:nvSpPr>
          <p:cNvPr id="172" name="Google Shape;172;p13"/>
          <p:cNvSpPr txBox="1">
            <a:spLocks noGrp="1"/>
          </p:cNvSpPr>
          <p:nvPr>
            <p:ph type="title"/>
          </p:nvPr>
        </p:nvSpPr>
        <p:spPr>
          <a:xfrm>
            <a:off x="457200" y="17548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u="sng"/>
              <a:t>Introduction of Sexuality Education at schools</a:t>
            </a:r>
            <a:endParaRPr/>
          </a:p>
        </p:txBody>
      </p:sp>
      <p:sp>
        <p:nvSpPr>
          <p:cNvPr id="173" name="Google Shape;173;p13"/>
          <p:cNvSpPr txBox="1">
            <a:spLocks noGrp="1"/>
          </p:cNvSpPr>
          <p:nvPr>
            <p:ph type="body" idx="1"/>
          </p:nvPr>
        </p:nvSpPr>
        <p:spPr>
          <a:xfrm>
            <a:off x="381000" y="1417650"/>
            <a:ext cx="8382000" cy="5291700"/>
          </a:xfrm>
          <a:prstGeom prst="rect">
            <a:avLst/>
          </a:prstGeom>
          <a:noFill/>
          <a:ln>
            <a:noFill/>
          </a:ln>
        </p:spPr>
        <p:txBody>
          <a:bodyPr spcFirstLastPara="1" wrap="square" lIns="91425" tIns="45700" rIns="91425" bIns="45700" anchor="t" anchorCtr="0">
            <a:noAutofit/>
          </a:bodyPr>
          <a:lstStyle/>
          <a:p>
            <a:pPr marL="342900" lvl="0" indent="-351790" algn="l" rtl="0">
              <a:spcBef>
                <a:spcPts val="0"/>
              </a:spcBef>
              <a:spcAft>
                <a:spcPts val="0"/>
              </a:spcAft>
              <a:buClr>
                <a:schemeClr val="dk1"/>
              </a:buClr>
              <a:buSzPts val="1900"/>
              <a:buChar char="•"/>
            </a:pPr>
            <a:r>
              <a:rPr lang="en-US" sz="1900" dirty="0"/>
              <a:t>It is essential that young students </a:t>
            </a:r>
            <a:r>
              <a:rPr lang="en-US" sz="2000" dirty="0">
                <a:solidFill>
                  <a:schemeClr val="accent3">
                    <a:lumMod val="75000"/>
                  </a:schemeClr>
                </a:solidFill>
              </a:rPr>
              <a:t>learn about the cognitive, emotional, physical and social aspects of sexuality </a:t>
            </a:r>
            <a:r>
              <a:rPr lang="en-US" sz="1900" dirty="0"/>
              <a:t>in an organized way. Too many young people receive confusing and conflicting information about relationships and sex, as they make the transition from childhood to adulthood. This has led to an increasing demand from young people for </a:t>
            </a:r>
            <a:r>
              <a:rPr lang="en-US" sz="1900" dirty="0">
                <a:solidFill>
                  <a:schemeClr val="accent3">
                    <a:lumMod val="75000"/>
                  </a:schemeClr>
                </a:solidFill>
              </a:rPr>
              <a:t>reliable information, which prepares them for a safe, productive and fulfilling life </a:t>
            </a:r>
            <a:r>
              <a:rPr lang="en-US" sz="1900" dirty="0"/>
              <a:t>.</a:t>
            </a:r>
            <a:endParaRPr sz="1900"/>
          </a:p>
          <a:p>
            <a:pPr marL="342900" lvl="0" indent="-351790" algn="l" rtl="0">
              <a:spcBef>
                <a:spcPts val="352"/>
              </a:spcBef>
              <a:spcAft>
                <a:spcPts val="0"/>
              </a:spcAft>
              <a:buClr>
                <a:schemeClr val="dk1"/>
              </a:buClr>
              <a:buSzPts val="1900"/>
              <a:buChar char="•"/>
            </a:pPr>
            <a:r>
              <a:rPr lang="en-US" sz="1900" dirty="0"/>
              <a:t>Sexual Education  aims to equip them with knowledge, skills, attitudes and values that will empower them to</a:t>
            </a:r>
            <a:endParaRPr sz="1900"/>
          </a:p>
          <a:p>
            <a:pPr marL="342900" lvl="0" indent="-342900" algn="l" rtl="0">
              <a:spcBef>
                <a:spcPts val="352"/>
              </a:spcBef>
              <a:spcAft>
                <a:spcPts val="0"/>
              </a:spcAft>
              <a:buClr>
                <a:schemeClr val="dk1"/>
              </a:buClr>
              <a:buSzPts val="3200"/>
              <a:buNone/>
            </a:pPr>
            <a:r>
              <a:rPr lang="en-US" sz="1900" dirty="0"/>
              <a:t>       - realize their health, well-being and dignity</a:t>
            </a:r>
            <a:endParaRPr sz="1900"/>
          </a:p>
          <a:p>
            <a:pPr marL="342900" lvl="0" indent="-342900" algn="l" rtl="0">
              <a:spcBef>
                <a:spcPts val="352"/>
              </a:spcBef>
              <a:spcAft>
                <a:spcPts val="0"/>
              </a:spcAft>
              <a:buClr>
                <a:schemeClr val="dk1"/>
              </a:buClr>
              <a:buSzPts val="3200"/>
              <a:buNone/>
            </a:pPr>
            <a:r>
              <a:rPr lang="en-US" sz="1900" dirty="0"/>
              <a:t>       -  develop respectful social and sexual relationships;</a:t>
            </a:r>
            <a:endParaRPr sz="1900"/>
          </a:p>
          <a:p>
            <a:pPr marL="342900" lvl="0" indent="-342900" algn="l" rtl="0">
              <a:spcBef>
                <a:spcPts val="352"/>
              </a:spcBef>
              <a:spcAft>
                <a:spcPts val="0"/>
              </a:spcAft>
              <a:buClr>
                <a:schemeClr val="dk1"/>
              </a:buClr>
              <a:buSzPts val="3200"/>
              <a:buNone/>
            </a:pPr>
            <a:r>
              <a:rPr lang="en-US" sz="1900" dirty="0"/>
              <a:t>        - consider how their choices affect their own well-being and that of others</a:t>
            </a:r>
            <a:endParaRPr sz="1900"/>
          </a:p>
          <a:p>
            <a:pPr marL="342900" lvl="0" indent="-342900" algn="l" rtl="0">
              <a:spcBef>
                <a:spcPts val="352"/>
              </a:spcBef>
              <a:spcAft>
                <a:spcPts val="0"/>
              </a:spcAft>
              <a:buClr>
                <a:schemeClr val="dk1"/>
              </a:buClr>
              <a:buSzPts val="3200"/>
              <a:buNone/>
            </a:pPr>
            <a:r>
              <a:rPr lang="en-US" sz="1900" dirty="0"/>
              <a:t>       -  understand and ensure the protection of their rights throughout their lives .</a:t>
            </a:r>
            <a:endParaRPr sz="1900"/>
          </a:p>
          <a:p>
            <a:pPr marL="342900" lvl="0" indent="-342900" algn="l" rtl="0">
              <a:spcBef>
                <a:spcPts val="352"/>
              </a:spcBef>
              <a:spcAft>
                <a:spcPts val="0"/>
              </a:spcAft>
              <a:buClr>
                <a:schemeClr val="dk1"/>
              </a:buClr>
              <a:buSzPts val="3200"/>
              <a:buNone/>
            </a:pPr>
            <a:r>
              <a:rPr lang="en-US" sz="1900" dirty="0"/>
              <a:t>     When delivered well, this course responds to this demand, empowering young people to make informed decisions about relationships and sexuality and navigate a world where gender-based violence, gender inequality, early and unintended pregnancies, HIV and other sexually transmitted infections (STIs) still pose serious risks to their health and well-being (Cited from UNESCO)</a:t>
            </a:r>
            <a:endParaRPr sz="1900"/>
          </a:p>
          <a:p>
            <a:pPr marL="342900" lvl="0" indent="-231140" algn="l" rtl="0">
              <a:spcBef>
                <a:spcPts val="352"/>
              </a:spcBef>
              <a:spcAft>
                <a:spcPts val="0"/>
              </a:spcAft>
              <a:buClr>
                <a:schemeClr val="dk1"/>
              </a:buClr>
              <a:buSzPts val="3200"/>
              <a:buNone/>
            </a:pP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78"/>
        <p:cNvGrpSpPr/>
        <p:nvPr/>
      </p:nvGrpSpPr>
      <p:grpSpPr>
        <a:xfrm>
          <a:off x="0" y="0"/>
          <a:ext cx="0" cy="0"/>
          <a:chOff x="0" y="0"/>
          <a:chExt cx="0" cy="0"/>
        </a:xfrm>
      </p:grpSpPr>
      <p:sp>
        <p:nvSpPr>
          <p:cNvPr id="179" name="Google Shape;179;p14"/>
          <p:cNvSpPr txBox="1">
            <a:spLocks noGrp="1"/>
          </p:cNvSpPr>
          <p:nvPr>
            <p:ph type="title"/>
          </p:nvPr>
        </p:nvSpPr>
        <p:spPr>
          <a:xfrm>
            <a:off x="457200" y="381000"/>
            <a:ext cx="8229600" cy="1295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en-US" u="sng"/>
            </a:br>
            <a:br>
              <a:rPr lang="en-US" u="sng"/>
            </a:br>
            <a:r>
              <a:rPr lang="en-US" u="sng"/>
              <a:t>Εxperiential actions for gender quality</a:t>
            </a:r>
            <a:br>
              <a:rPr lang="en-US" u="sng"/>
            </a:br>
            <a:r>
              <a:rPr lang="en-US" sz="1200"/>
              <a:t>Examples taken from the Guidebook - Gender Equality in Education of Adults (Heinrich Bell Stiftung, Thessaloniki, Greece) </a:t>
            </a:r>
            <a:br>
              <a:rPr lang="en-US"/>
            </a:br>
            <a:br>
              <a:rPr lang="en-US"/>
            </a:br>
            <a:endParaRPr/>
          </a:p>
        </p:txBody>
      </p:sp>
      <p:sp>
        <p:nvSpPr>
          <p:cNvPr id="180" name="Google Shape;180;p14"/>
          <p:cNvSpPr txBox="1">
            <a:spLocks noGrp="1"/>
          </p:cNvSpPr>
          <p:nvPr>
            <p:ph type="body" idx="1"/>
          </p:nvPr>
        </p:nvSpPr>
        <p:spPr>
          <a:xfrm>
            <a:off x="457200" y="1600200"/>
            <a:ext cx="8229600" cy="4927200"/>
          </a:xfrm>
          <a:prstGeom prst="rect">
            <a:avLst/>
          </a:prstGeom>
          <a:noFill/>
          <a:ln>
            <a:noFill/>
          </a:ln>
        </p:spPr>
        <p:txBody>
          <a:bodyPr spcFirstLastPara="1" wrap="square" lIns="91425" tIns="45700" rIns="91425" bIns="45700" anchor="t" anchorCtr="0">
            <a:normAutofit fontScale="47500" lnSpcReduction="20000"/>
          </a:bodyPr>
          <a:lstStyle/>
          <a:p>
            <a:pPr marL="742950" lvl="1" indent="-308371" algn="l" rtl="0">
              <a:spcBef>
                <a:spcPts val="0"/>
              </a:spcBef>
              <a:spcAft>
                <a:spcPts val="0"/>
              </a:spcAft>
              <a:buClr>
                <a:schemeClr val="dk1"/>
              </a:buClr>
              <a:buSzPct val="100000"/>
              <a:buChar char="–"/>
            </a:pPr>
            <a:r>
              <a:rPr lang="en-US" sz="3550" dirty="0"/>
              <a:t>Role-playing games</a:t>
            </a:r>
            <a:endParaRPr sz="3550"/>
          </a:p>
          <a:p>
            <a:pPr marL="742950" lvl="1" indent="-308371" algn="l" rtl="0">
              <a:spcBef>
                <a:spcPts val="266"/>
              </a:spcBef>
              <a:spcAft>
                <a:spcPts val="0"/>
              </a:spcAft>
              <a:buClr>
                <a:schemeClr val="dk1"/>
              </a:buClr>
              <a:buSzPct val="100000"/>
              <a:buChar char="–"/>
            </a:pPr>
            <a:r>
              <a:rPr lang="en-US" sz="3550" dirty="0"/>
              <a:t>Experiential exercises</a:t>
            </a:r>
            <a:endParaRPr sz="3550"/>
          </a:p>
          <a:p>
            <a:pPr marL="742950" lvl="1" indent="-308371" algn="l" rtl="0">
              <a:spcBef>
                <a:spcPts val="266"/>
              </a:spcBef>
              <a:spcAft>
                <a:spcPts val="0"/>
              </a:spcAft>
              <a:buClr>
                <a:schemeClr val="dk1"/>
              </a:buClr>
              <a:buSzPct val="100000"/>
              <a:buChar char="–"/>
            </a:pPr>
            <a:r>
              <a:rPr lang="en-US" sz="3550" dirty="0"/>
              <a:t>Case studies</a:t>
            </a:r>
            <a:endParaRPr sz="3550"/>
          </a:p>
          <a:p>
            <a:pPr marL="742950" lvl="1" indent="-308371" algn="l" rtl="0">
              <a:spcBef>
                <a:spcPts val="266"/>
              </a:spcBef>
              <a:spcAft>
                <a:spcPts val="0"/>
              </a:spcAft>
              <a:buClr>
                <a:schemeClr val="dk1"/>
              </a:buClr>
              <a:buSzPct val="100000"/>
              <a:buChar char="–"/>
            </a:pPr>
            <a:r>
              <a:rPr lang="en-US" sz="3550" dirty="0"/>
              <a:t>Automatic writing</a:t>
            </a:r>
            <a:endParaRPr sz="3550"/>
          </a:p>
          <a:p>
            <a:pPr marL="742950" lvl="1" indent="-308371" algn="l" rtl="0">
              <a:spcBef>
                <a:spcPts val="266"/>
              </a:spcBef>
              <a:spcAft>
                <a:spcPts val="0"/>
              </a:spcAft>
              <a:buClr>
                <a:schemeClr val="dk1"/>
              </a:buClr>
              <a:buSzPct val="100000"/>
              <a:buChar char="–"/>
            </a:pPr>
            <a:r>
              <a:rPr lang="en-US" sz="3550" dirty="0"/>
              <a:t>Work in small groups</a:t>
            </a:r>
            <a:endParaRPr sz="3550"/>
          </a:p>
          <a:p>
            <a:pPr marL="742950" lvl="1" indent="-308371" algn="l" rtl="0">
              <a:spcBef>
                <a:spcPts val="266"/>
              </a:spcBef>
              <a:spcAft>
                <a:spcPts val="0"/>
              </a:spcAft>
              <a:buClr>
                <a:schemeClr val="dk1"/>
              </a:buClr>
              <a:buSzPct val="100000"/>
              <a:buChar char="–"/>
            </a:pPr>
            <a:r>
              <a:rPr lang="en-US" sz="3550" dirty="0"/>
              <a:t>Theatrical play - events</a:t>
            </a:r>
            <a:endParaRPr sz="3550"/>
          </a:p>
          <a:p>
            <a:pPr marL="742950" lvl="1" indent="-308371" algn="l" rtl="0">
              <a:spcBef>
                <a:spcPts val="266"/>
              </a:spcBef>
              <a:spcAft>
                <a:spcPts val="0"/>
              </a:spcAft>
              <a:buClr>
                <a:schemeClr val="dk1"/>
              </a:buClr>
              <a:buSzPct val="100000"/>
              <a:buChar char="–"/>
            </a:pPr>
            <a:r>
              <a:rPr lang="en-US" sz="3550" dirty="0"/>
              <a:t>View and analyze-video discussion .</a:t>
            </a:r>
            <a:endParaRPr sz="3550"/>
          </a:p>
          <a:p>
            <a:pPr marL="742950" lvl="1" indent="-308371" algn="l" rtl="0">
              <a:spcBef>
                <a:spcPts val="266"/>
              </a:spcBef>
              <a:spcAft>
                <a:spcPts val="0"/>
              </a:spcAft>
              <a:buClr>
                <a:schemeClr val="dk1"/>
              </a:buClr>
              <a:buSzPct val="100000"/>
              <a:buChar char="–"/>
            </a:pPr>
            <a:r>
              <a:rPr lang="en-US" sz="3550" dirty="0"/>
              <a:t>Personal and group reflection</a:t>
            </a:r>
            <a:endParaRPr sz="3550"/>
          </a:p>
          <a:p>
            <a:pPr marL="742950" lvl="1" indent="-308371" algn="l" rtl="0">
              <a:spcBef>
                <a:spcPts val="266"/>
              </a:spcBef>
              <a:spcAft>
                <a:spcPts val="0"/>
              </a:spcAft>
              <a:buClr>
                <a:schemeClr val="dk1"/>
              </a:buClr>
              <a:buSzPct val="100000"/>
              <a:buChar char="–"/>
            </a:pPr>
            <a:r>
              <a:rPr lang="en-US" sz="3550" dirty="0"/>
              <a:t>Visual representations</a:t>
            </a:r>
            <a:endParaRPr sz="3550"/>
          </a:p>
          <a:p>
            <a:pPr marL="742950" lvl="1" indent="-308371" algn="l" rtl="0">
              <a:spcBef>
                <a:spcPts val="266"/>
              </a:spcBef>
              <a:spcAft>
                <a:spcPts val="0"/>
              </a:spcAft>
              <a:buClr>
                <a:schemeClr val="dk1"/>
              </a:buClr>
              <a:buSzPct val="100000"/>
              <a:buChar char="–"/>
            </a:pPr>
            <a:r>
              <a:rPr lang="en-US" sz="3550" dirty="0"/>
              <a:t>Study and critical use of texts</a:t>
            </a:r>
            <a:endParaRPr sz="3550"/>
          </a:p>
          <a:p>
            <a:pPr marL="742950" lvl="1" indent="-285750" algn="l" rtl="0">
              <a:spcBef>
                <a:spcPts val="266"/>
              </a:spcBef>
              <a:spcAft>
                <a:spcPts val="0"/>
              </a:spcAft>
              <a:buClr>
                <a:schemeClr val="dk1"/>
              </a:buClr>
              <a:buSzPct val="100000"/>
              <a:buNone/>
            </a:pPr>
            <a:endParaRPr/>
          </a:p>
          <a:p>
            <a:pPr marL="742950" lvl="1" indent="-285750" algn="l" rtl="0">
              <a:spcBef>
                <a:spcPts val="266"/>
              </a:spcBef>
              <a:spcAft>
                <a:spcPts val="0"/>
              </a:spcAft>
              <a:buClr>
                <a:schemeClr val="dk1"/>
              </a:buClr>
              <a:buSzPct val="100000"/>
              <a:buNone/>
            </a:pPr>
            <a:r>
              <a:rPr lang="en-US" dirty="0"/>
              <a:t>An example:   </a:t>
            </a:r>
            <a:r>
              <a:rPr lang="en-US" u="sng" dirty="0">
                <a:solidFill>
                  <a:schemeClr val="hlink"/>
                </a:solidFill>
                <a:hlinkClick r:id="rId3"/>
              </a:rPr>
              <a:t>https://www.youtube.com/watch?v=nWu44AqF0il</a:t>
            </a:r>
            <a:endParaRPr/>
          </a:p>
          <a:p>
            <a:pPr marL="342900" lvl="0" indent="-342900" algn="l" rtl="0">
              <a:spcBef>
                <a:spcPts val="304"/>
              </a:spcBef>
              <a:spcAft>
                <a:spcPts val="0"/>
              </a:spcAft>
              <a:buClr>
                <a:schemeClr val="dk1"/>
              </a:buClr>
              <a:buSzPct val="95522"/>
              <a:buNone/>
            </a:pPr>
            <a:r>
              <a:rPr lang="en-US" dirty="0"/>
              <a:t>        </a:t>
            </a:r>
            <a:r>
              <a:rPr lang="en-US" sz="3350" dirty="0"/>
              <a:t>A discussion follows with key points:</a:t>
            </a:r>
            <a:endParaRPr sz="3350"/>
          </a:p>
          <a:p>
            <a:pPr marL="342900" lvl="0" indent="-347424" algn="l" rtl="0">
              <a:spcBef>
                <a:spcPts val="304"/>
              </a:spcBef>
              <a:spcAft>
                <a:spcPts val="0"/>
              </a:spcAft>
              <a:buClr>
                <a:schemeClr val="dk1"/>
              </a:buClr>
              <a:buSzPct val="100000"/>
              <a:buChar char="•"/>
            </a:pPr>
            <a:r>
              <a:rPr lang="en-US" sz="3350" dirty="0"/>
              <a:t>Trying to identify the sources of stereotyping in terms of gender and behaviors from infancy. With an emphasis on how </a:t>
            </a:r>
            <a:r>
              <a:rPr lang="en-US" sz="4200" dirty="0">
                <a:solidFill>
                  <a:schemeClr val="accent6">
                    <a:lumMod val="75000"/>
                  </a:schemeClr>
                </a:solidFill>
              </a:rPr>
              <a:t>the way we grow up rearranges brain function, determining both behaviors regarding gender as well as general intrapersonal, interpersonal, educational, professional and social reactions</a:t>
            </a:r>
            <a:r>
              <a:rPr lang="en-US" sz="3350" dirty="0"/>
              <a:t>. In this way we bring about a rift in a naturalistic view of gender identities and we recognize the element of their social / cultural construction. To a point, this allows for the presentation of personal experiences</a:t>
            </a:r>
            <a:endParaRPr sz="335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4"/>
        <p:cNvGrpSpPr/>
        <p:nvPr/>
      </p:nvGrpSpPr>
      <p:grpSpPr>
        <a:xfrm>
          <a:off x="0" y="0"/>
          <a:ext cx="0" cy="0"/>
          <a:chOff x="0" y="0"/>
          <a:chExt cx="0" cy="0"/>
        </a:xfrm>
      </p:grpSpPr>
      <p:sp>
        <p:nvSpPr>
          <p:cNvPr id="185" name="Google Shape;185;p15"/>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100" b="1"/>
              <a:t>Questions that might be useful to ask before presenting educational material to our students </a:t>
            </a:r>
            <a:br>
              <a:rPr lang="en-US"/>
            </a:br>
            <a:endParaRPr/>
          </a:p>
        </p:txBody>
      </p:sp>
      <p:sp>
        <p:nvSpPr>
          <p:cNvPr id="186" name="Google Shape;186;p15"/>
          <p:cNvSpPr txBox="1">
            <a:spLocks noGrp="1"/>
          </p:cNvSpPr>
          <p:nvPr>
            <p:ph type="body" idx="1"/>
          </p:nvPr>
        </p:nvSpPr>
        <p:spPr>
          <a:xfrm>
            <a:off x="457200" y="1030075"/>
            <a:ext cx="8229600" cy="5562600"/>
          </a:xfrm>
          <a:prstGeom prst="rect">
            <a:avLst/>
          </a:prstGeom>
          <a:noFill/>
          <a:ln>
            <a:noFill/>
          </a:ln>
        </p:spPr>
        <p:txBody>
          <a:bodyPr spcFirstLastPara="1" wrap="square" lIns="91425" tIns="45700" rIns="91425" bIns="45700" anchor="t" anchorCtr="0">
            <a:normAutofit fontScale="47500" lnSpcReduction="20000"/>
          </a:bodyPr>
          <a:lstStyle/>
          <a:p>
            <a:pPr marL="342900" lvl="0" indent="-342900" algn="l" rtl="0">
              <a:spcBef>
                <a:spcPts val="0"/>
              </a:spcBef>
              <a:spcAft>
                <a:spcPts val="0"/>
              </a:spcAft>
              <a:buClr>
                <a:schemeClr val="dk1"/>
              </a:buClr>
              <a:buSzPct val="100000"/>
              <a:buChar char="•"/>
            </a:pPr>
            <a:r>
              <a:rPr lang="en-US" dirty="0"/>
              <a:t>In what activities is each gender involved?</a:t>
            </a:r>
            <a:endParaRPr/>
          </a:p>
          <a:p>
            <a:pPr marL="342900" lvl="0" indent="-246380" algn="l" rtl="0">
              <a:spcBef>
                <a:spcPts val="304"/>
              </a:spcBef>
              <a:spcAft>
                <a:spcPts val="0"/>
              </a:spcAft>
              <a:buClr>
                <a:schemeClr val="dk1"/>
              </a:buClr>
              <a:buSzPct val="100000"/>
              <a:buNone/>
            </a:pPr>
            <a:endParaRPr/>
          </a:p>
          <a:p>
            <a:pPr marL="342900" lvl="0" indent="-342900" algn="l" rtl="0">
              <a:spcBef>
                <a:spcPts val="304"/>
              </a:spcBef>
              <a:spcAft>
                <a:spcPts val="0"/>
              </a:spcAft>
              <a:buClr>
                <a:schemeClr val="dk1"/>
              </a:buClr>
              <a:buSzPct val="100000"/>
              <a:buChar char="•"/>
            </a:pPr>
            <a:r>
              <a:rPr lang="en-US" dirty="0"/>
              <a:t> </a:t>
            </a:r>
            <a:r>
              <a:rPr lang="en-US" dirty="0">
                <a:solidFill>
                  <a:schemeClr val="accent6">
                    <a:lumMod val="75000"/>
                  </a:schemeClr>
                </a:solidFill>
              </a:rPr>
              <a:t>What is the role of girls / women?</a:t>
            </a:r>
            <a:endParaRPr>
              <a:solidFill>
                <a:schemeClr val="accent6">
                  <a:lumMod val="75000"/>
                </a:schemeClr>
              </a:solidFill>
            </a:endParaRPr>
          </a:p>
          <a:p>
            <a:pPr marL="342900" lvl="0" indent="-246380" algn="l" rtl="0">
              <a:spcBef>
                <a:spcPts val="304"/>
              </a:spcBef>
              <a:spcAft>
                <a:spcPts val="0"/>
              </a:spcAft>
              <a:buClr>
                <a:schemeClr val="dk1"/>
              </a:buClr>
              <a:buSzPct val="100000"/>
              <a:buNone/>
            </a:pPr>
            <a:endParaRPr/>
          </a:p>
          <a:p>
            <a:pPr marL="342900" lvl="0" indent="-342900" algn="l" rtl="0">
              <a:spcBef>
                <a:spcPts val="304"/>
              </a:spcBef>
              <a:spcAft>
                <a:spcPts val="0"/>
              </a:spcAft>
              <a:buClr>
                <a:schemeClr val="dk1"/>
              </a:buClr>
              <a:buSzPct val="100000"/>
              <a:buChar char="•"/>
            </a:pPr>
            <a:r>
              <a:rPr lang="en-US" dirty="0"/>
              <a:t> Could the same text be used if the social roles of the sexes were reversed, that is, if men were in the position of women and vice versa?</a:t>
            </a:r>
            <a:endParaRPr/>
          </a:p>
          <a:p>
            <a:pPr marL="342900" lvl="0" indent="-246380" algn="l" rtl="0">
              <a:spcBef>
                <a:spcPts val="304"/>
              </a:spcBef>
              <a:spcAft>
                <a:spcPts val="0"/>
              </a:spcAft>
              <a:buClr>
                <a:schemeClr val="dk1"/>
              </a:buClr>
              <a:buSzPct val="100000"/>
              <a:buNone/>
            </a:pPr>
            <a:endParaRPr/>
          </a:p>
          <a:p>
            <a:pPr marL="342900" lvl="0" indent="-342900" algn="l" rtl="0">
              <a:spcBef>
                <a:spcPts val="304"/>
              </a:spcBef>
              <a:spcAft>
                <a:spcPts val="0"/>
              </a:spcAft>
              <a:buClr>
                <a:schemeClr val="dk1"/>
              </a:buClr>
              <a:buSzPct val="100000"/>
              <a:buChar char="•"/>
            </a:pPr>
            <a:r>
              <a:rPr lang="en-US" dirty="0">
                <a:solidFill>
                  <a:schemeClr val="accent6">
                    <a:lumMod val="75000"/>
                  </a:schemeClr>
                </a:solidFill>
              </a:rPr>
              <a:t>Are heroes and heroines admired for the same characteristics and are the same criteria used for success?</a:t>
            </a:r>
            <a:endParaRPr>
              <a:solidFill>
                <a:schemeClr val="accent6">
                  <a:lumMod val="75000"/>
                </a:schemeClr>
              </a:solidFill>
            </a:endParaRPr>
          </a:p>
          <a:p>
            <a:pPr marL="342900" lvl="0" indent="-246380" algn="l" rtl="0">
              <a:spcBef>
                <a:spcPts val="304"/>
              </a:spcBef>
              <a:spcAft>
                <a:spcPts val="0"/>
              </a:spcAft>
              <a:buClr>
                <a:schemeClr val="dk1"/>
              </a:buClr>
              <a:buSzPct val="100000"/>
              <a:buNone/>
            </a:pPr>
            <a:endParaRPr/>
          </a:p>
          <a:p>
            <a:pPr marL="342900" lvl="0" indent="-342900" algn="l" rtl="0">
              <a:spcBef>
                <a:spcPts val="304"/>
              </a:spcBef>
              <a:spcAft>
                <a:spcPts val="0"/>
              </a:spcAft>
              <a:buClr>
                <a:schemeClr val="dk1"/>
              </a:buClr>
              <a:buSzPct val="100000"/>
              <a:buChar char="•"/>
            </a:pPr>
            <a:r>
              <a:rPr lang="en-US" dirty="0"/>
              <a:t>Are issues of poverty and social exclusion linked to gender and the distribution of power? </a:t>
            </a:r>
            <a:endParaRPr/>
          </a:p>
          <a:p>
            <a:pPr marL="342900" lvl="0" indent="-246380" algn="l" rtl="0">
              <a:spcBef>
                <a:spcPts val="304"/>
              </a:spcBef>
              <a:spcAft>
                <a:spcPts val="0"/>
              </a:spcAft>
              <a:buClr>
                <a:schemeClr val="dk1"/>
              </a:buClr>
              <a:buSzPct val="100000"/>
              <a:buNone/>
            </a:pPr>
            <a:endParaRPr/>
          </a:p>
          <a:p>
            <a:pPr marL="342900" lvl="0" indent="-342900" algn="l" rtl="0">
              <a:spcBef>
                <a:spcPts val="304"/>
              </a:spcBef>
              <a:spcAft>
                <a:spcPts val="0"/>
              </a:spcAft>
              <a:buClr>
                <a:schemeClr val="dk1"/>
              </a:buClr>
              <a:buSzPct val="100000"/>
              <a:buChar char="•"/>
            </a:pPr>
            <a:r>
              <a:rPr lang="en-US" dirty="0">
                <a:solidFill>
                  <a:schemeClr val="accent6">
                    <a:lumMod val="75000"/>
                  </a:schemeClr>
                </a:solidFill>
              </a:rPr>
              <a:t>Are women themselves presented as a problem</a:t>
            </a:r>
            <a:r>
              <a:rPr lang="en-US" dirty="0"/>
              <a:t>?</a:t>
            </a:r>
            <a:endParaRPr/>
          </a:p>
          <a:p>
            <a:pPr marL="342900" lvl="0" indent="-246380" algn="l" rtl="0">
              <a:spcBef>
                <a:spcPts val="304"/>
              </a:spcBef>
              <a:spcAft>
                <a:spcPts val="0"/>
              </a:spcAft>
              <a:buClr>
                <a:schemeClr val="dk1"/>
              </a:buClr>
              <a:buSzPct val="100000"/>
              <a:buNone/>
            </a:pPr>
            <a:endParaRPr/>
          </a:p>
          <a:p>
            <a:pPr marL="342900" lvl="0" indent="-342900" algn="l" rtl="0">
              <a:spcBef>
                <a:spcPts val="304"/>
              </a:spcBef>
              <a:spcAft>
                <a:spcPts val="0"/>
              </a:spcAft>
              <a:buClr>
                <a:schemeClr val="dk1"/>
              </a:buClr>
              <a:buSzPct val="100000"/>
              <a:buChar char="•"/>
            </a:pPr>
            <a:r>
              <a:rPr lang="en-US" dirty="0"/>
              <a:t> Does the content encourage active behaviors and resistance or passive acceptance and by what gender? </a:t>
            </a:r>
            <a:endParaRPr/>
          </a:p>
          <a:p>
            <a:pPr marL="342900" lvl="0" indent="-342900" algn="l" rtl="0">
              <a:spcBef>
                <a:spcPts val="304"/>
              </a:spcBef>
              <a:spcAft>
                <a:spcPts val="0"/>
              </a:spcAft>
              <a:buClr>
                <a:schemeClr val="dk1"/>
              </a:buClr>
              <a:buSzPct val="100000"/>
              <a:buNone/>
            </a:pPr>
            <a:endParaRPr/>
          </a:p>
          <a:p>
            <a:pPr marL="342900" lvl="0" indent="-342900" algn="l" rtl="0">
              <a:spcBef>
                <a:spcPts val="304"/>
              </a:spcBef>
              <a:spcAft>
                <a:spcPts val="0"/>
              </a:spcAft>
              <a:buClr>
                <a:schemeClr val="dk1"/>
              </a:buClr>
              <a:buSzPct val="100000"/>
              <a:buChar char="•"/>
            </a:pPr>
            <a:r>
              <a:rPr lang="en-US" dirty="0">
                <a:solidFill>
                  <a:schemeClr val="accent6">
                    <a:lumMod val="75000"/>
                  </a:schemeClr>
                </a:solidFill>
              </a:rPr>
              <a:t>Are there gender stereotypes of character and activities, that is, do women appear capable of "caring" and men "taking on responsibilities", "being professionally successful" and not often described as  "partners and fathers"?</a:t>
            </a:r>
            <a:endParaRPr>
              <a:solidFill>
                <a:schemeClr val="accent6">
                  <a:lumMod val="75000"/>
                </a:schemeClr>
              </a:solidFill>
            </a:endParaRPr>
          </a:p>
          <a:p>
            <a:pPr marL="342900" lvl="0" indent="-246380" algn="l" rtl="0">
              <a:spcBef>
                <a:spcPts val="304"/>
              </a:spcBef>
              <a:spcAft>
                <a:spcPts val="0"/>
              </a:spcAft>
              <a:buClr>
                <a:schemeClr val="dk1"/>
              </a:buClr>
              <a:buSzPct val="100000"/>
              <a:buNone/>
            </a:pPr>
            <a:endParaRPr/>
          </a:p>
          <a:p>
            <a:pPr marL="342900" lvl="0" indent="-342900" algn="l" rtl="0">
              <a:spcBef>
                <a:spcPts val="304"/>
              </a:spcBef>
              <a:spcAft>
                <a:spcPts val="0"/>
              </a:spcAft>
              <a:buClr>
                <a:schemeClr val="dk1"/>
              </a:buClr>
              <a:buSzPct val="100000"/>
              <a:buChar char="•"/>
            </a:pPr>
            <a:r>
              <a:rPr lang="en-US" dirty="0"/>
              <a:t> Do women take initiatives and have social resources for their success or is  success - when it exists -  attributed to other factors, such as their appearance  and / or relationship with important men in their lives (fathers, brothers, partners, relatives, professionals) ;</a:t>
            </a:r>
            <a:endParaRPr/>
          </a:p>
          <a:p>
            <a:pPr marL="342900" lvl="0" indent="-246380" algn="l" rtl="0">
              <a:spcBef>
                <a:spcPts val="304"/>
              </a:spcBef>
              <a:spcAft>
                <a:spcPts val="0"/>
              </a:spcAft>
              <a:buClr>
                <a:schemeClr val="dk1"/>
              </a:buClr>
              <a:buSzPct val="1000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0"/>
        <p:cNvGrpSpPr/>
        <p:nvPr/>
      </p:nvGrpSpPr>
      <p:grpSpPr>
        <a:xfrm>
          <a:off x="0" y="0"/>
          <a:ext cx="0" cy="0"/>
          <a:chOff x="0" y="0"/>
          <a:chExt cx="0" cy="0"/>
        </a:xfrm>
      </p:grpSpPr>
      <p:sp>
        <p:nvSpPr>
          <p:cNvPr id="191" name="Google Shape;191;p16"/>
          <p:cNvSpPr txBox="1">
            <a:spLocks noGrp="1"/>
          </p:cNvSpPr>
          <p:nvPr>
            <p:ph type="body" idx="1"/>
          </p:nvPr>
        </p:nvSpPr>
        <p:spPr>
          <a:xfrm>
            <a:off x="300251" y="750628"/>
            <a:ext cx="8386549" cy="5375536"/>
          </a:xfrm>
          <a:prstGeom prst="rect">
            <a:avLst/>
          </a:prstGeom>
          <a:noFill/>
          <a:ln>
            <a:noFill/>
          </a:ln>
        </p:spPr>
        <p:txBody>
          <a:bodyPr spcFirstLastPara="1" wrap="square" lIns="91425" tIns="45700" rIns="91425" bIns="45700" anchor="t" anchorCtr="0">
            <a:normAutofit fontScale="32500" lnSpcReduction="20000"/>
          </a:bodyPr>
          <a:lstStyle/>
          <a:p>
            <a:pPr marL="342900" lvl="0" indent="-342900" algn="l" rtl="0">
              <a:spcBef>
                <a:spcPts val="0"/>
              </a:spcBef>
              <a:spcAft>
                <a:spcPts val="0"/>
              </a:spcAft>
              <a:buClr>
                <a:schemeClr val="dk1"/>
              </a:buClr>
              <a:buSzPct val="100000"/>
              <a:buChar char="•"/>
            </a:pPr>
            <a:r>
              <a:rPr lang="en-US" sz="4900" dirty="0"/>
              <a:t>What type of male and female personality is outlined based on personality traits  (</a:t>
            </a:r>
            <a:r>
              <a:rPr lang="en-US" sz="4900" dirty="0" err="1"/>
              <a:t>eg</a:t>
            </a:r>
            <a:r>
              <a:rPr lang="en-US" sz="4900" dirty="0"/>
              <a:t>  are ingenuity, independence, rational thinking, creativity, sensitivity, dependence, empathy, submissiveness, curiosity, imagination, intelligence attributed to female or  male characters only?)</a:t>
            </a:r>
            <a:endParaRPr sz="4900"/>
          </a:p>
          <a:p>
            <a:pPr marL="342900" lvl="0" indent="-261620" algn="l" rtl="0">
              <a:spcBef>
                <a:spcPts val="256"/>
              </a:spcBef>
              <a:spcAft>
                <a:spcPts val="0"/>
              </a:spcAft>
              <a:buClr>
                <a:schemeClr val="dk1"/>
              </a:buClr>
              <a:buSzPct val="100000"/>
              <a:buNone/>
            </a:pPr>
            <a:endParaRPr sz="4900"/>
          </a:p>
          <a:p>
            <a:pPr marL="342900" lvl="0" indent="-342900" algn="l" rtl="0">
              <a:spcBef>
                <a:spcPts val="256"/>
              </a:spcBef>
              <a:spcAft>
                <a:spcPts val="0"/>
              </a:spcAft>
              <a:buClr>
                <a:schemeClr val="dk1"/>
              </a:buClr>
              <a:buSzPct val="100000"/>
              <a:buChar char="•"/>
            </a:pPr>
            <a:r>
              <a:rPr lang="en-US" sz="4900" dirty="0">
                <a:solidFill>
                  <a:schemeClr val="accent6">
                    <a:lumMod val="75000"/>
                  </a:schemeClr>
                </a:solidFill>
              </a:rPr>
              <a:t>Is the possible oppression of women presented as a social symptom or as an inescapable natural phenomenon?</a:t>
            </a:r>
            <a:endParaRPr sz="4900">
              <a:solidFill>
                <a:schemeClr val="accent6">
                  <a:lumMod val="75000"/>
                </a:schemeClr>
              </a:solidFill>
            </a:endParaRPr>
          </a:p>
          <a:p>
            <a:pPr marL="342900" lvl="0" indent="-261620" algn="l" rtl="0">
              <a:spcBef>
                <a:spcPts val="256"/>
              </a:spcBef>
              <a:spcAft>
                <a:spcPts val="0"/>
              </a:spcAft>
              <a:buClr>
                <a:schemeClr val="dk1"/>
              </a:buClr>
              <a:buSzPct val="100000"/>
              <a:buNone/>
            </a:pPr>
            <a:endParaRPr sz="4900"/>
          </a:p>
          <a:p>
            <a:pPr marL="342900" lvl="0" indent="-342900" algn="l" rtl="0">
              <a:spcBef>
                <a:spcPts val="256"/>
              </a:spcBef>
              <a:spcAft>
                <a:spcPts val="0"/>
              </a:spcAft>
              <a:buClr>
                <a:schemeClr val="dk1"/>
              </a:buClr>
              <a:buSzPct val="100000"/>
              <a:buChar char="•"/>
            </a:pPr>
            <a:r>
              <a:rPr lang="en-US" sz="4900" dirty="0"/>
              <a:t> In the professions that men and women appear to practice, is there any categorization into "male" and "female"? </a:t>
            </a:r>
            <a:endParaRPr sz="4900"/>
          </a:p>
          <a:p>
            <a:pPr marL="342900" lvl="0" indent="-261620" algn="l" rtl="0">
              <a:spcBef>
                <a:spcPts val="256"/>
              </a:spcBef>
              <a:spcAft>
                <a:spcPts val="0"/>
              </a:spcAft>
              <a:buClr>
                <a:schemeClr val="dk1"/>
              </a:buClr>
              <a:buSzPct val="100000"/>
              <a:buNone/>
            </a:pPr>
            <a:endParaRPr sz="4900"/>
          </a:p>
          <a:p>
            <a:pPr marL="342900" lvl="0" indent="-342900" algn="l" rtl="0">
              <a:spcBef>
                <a:spcPts val="480"/>
              </a:spcBef>
              <a:spcAft>
                <a:spcPts val="0"/>
              </a:spcAft>
              <a:buClr>
                <a:schemeClr val="dk1"/>
              </a:buClr>
              <a:buSzPct val="100000"/>
              <a:buChar char="•"/>
            </a:pPr>
            <a:r>
              <a:rPr lang="en-US" sz="4900" dirty="0">
                <a:solidFill>
                  <a:schemeClr val="accent6">
                    <a:lumMod val="75000"/>
                  </a:schemeClr>
                </a:solidFill>
              </a:rPr>
              <a:t>Is the workplace and the professional behavior of women and men described equally? Are women represented equally in the so-called "male" professions, science and technology? Do men appear in professions that are traditionally practiced by women? (</a:t>
            </a:r>
            <a:r>
              <a:rPr lang="en-US" sz="4900" dirty="0" err="1">
                <a:solidFill>
                  <a:schemeClr val="accent6">
                    <a:lumMod val="75000"/>
                  </a:schemeClr>
                </a:solidFill>
              </a:rPr>
              <a:t>eg</a:t>
            </a:r>
            <a:r>
              <a:rPr lang="en-US" sz="4900" dirty="0">
                <a:solidFill>
                  <a:schemeClr val="accent6">
                    <a:lumMod val="75000"/>
                  </a:schemeClr>
                </a:solidFill>
              </a:rPr>
              <a:t> secretary, kindergarten teacher). Are women represented at the top of the administrative hierarchy ? </a:t>
            </a:r>
            <a:endParaRPr sz="4900">
              <a:solidFill>
                <a:schemeClr val="accent6">
                  <a:lumMod val="75000"/>
                </a:schemeClr>
              </a:solidFill>
            </a:endParaRPr>
          </a:p>
          <a:p>
            <a:pPr marL="342900" lvl="0" indent="-342900" algn="l" rtl="0">
              <a:spcBef>
                <a:spcPts val="256"/>
              </a:spcBef>
              <a:spcAft>
                <a:spcPts val="0"/>
              </a:spcAft>
              <a:buClr>
                <a:schemeClr val="dk1"/>
              </a:buClr>
              <a:buSzPct val="100000"/>
              <a:buChar char="•"/>
            </a:pPr>
            <a:r>
              <a:rPr lang="en-US" sz="4900" dirty="0"/>
              <a:t>Are there any initiatives to promote women's careers? Are boys and girls being promoted equally in future careers? </a:t>
            </a:r>
            <a:r>
              <a:rPr lang="en-US" sz="4000" dirty="0"/>
              <a:t>Is there a connection between the proposed career choices of boys and girls and stereotypes about gender roles?</a:t>
            </a:r>
            <a:endParaRPr sz="4000"/>
          </a:p>
          <a:p>
            <a:pPr marL="342900" lvl="0" indent="-342900" algn="l" rtl="0">
              <a:spcBef>
                <a:spcPts val="256"/>
              </a:spcBef>
              <a:spcAft>
                <a:spcPts val="0"/>
              </a:spcAft>
              <a:buClr>
                <a:schemeClr val="dk1"/>
              </a:buClr>
              <a:buSzPct val="100000"/>
              <a:buChar char="•"/>
            </a:pPr>
            <a:r>
              <a:rPr lang="en-US" sz="4000" dirty="0">
                <a:solidFill>
                  <a:schemeClr val="accent6">
                    <a:lumMod val="75000"/>
                  </a:schemeClr>
                </a:solidFill>
              </a:rPr>
              <a:t>To which sex is power and authority attributed? Are women portrayed in subordinate roles? Are references made to the family life of individuals and how are responsibilities distributed among family members? What type of family is most prominent? How are parent roles outlined? How is free time distributed among family members?</a:t>
            </a:r>
            <a:endParaRPr sz="4000">
              <a:solidFill>
                <a:schemeClr val="accent6">
                  <a:lumMod val="75000"/>
                </a:schemeClr>
              </a:solidFill>
            </a:endParaRPr>
          </a:p>
          <a:p>
            <a:pPr marL="342900" lvl="0" indent="-342900" algn="l" rtl="0">
              <a:spcBef>
                <a:spcPts val="256"/>
              </a:spcBef>
              <a:spcAft>
                <a:spcPts val="0"/>
              </a:spcAft>
              <a:buClr>
                <a:schemeClr val="dk1"/>
              </a:buClr>
              <a:buSzPct val="100000"/>
              <a:buChar char="•"/>
            </a:pPr>
            <a:r>
              <a:rPr lang="en-US" sz="4000" dirty="0"/>
              <a:t> In what areas of social life are men and women active? Are there alternative views, accurate and realistic, of male and female characters and alternative lifestyles at all levels? If so, how often and what evaluative judgments and comments are made?</a:t>
            </a:r>
          </a:p>
          <a:p>
            <a:pPr marL="342900" lvl="0" indent="-342900" algn="l" rtl="0">
              <a:spcBef>
                <a:spcPts val="256"/>
              </a:spcBef>
              <a:spcAft>
                <a:spcPts val="0"/>
              </a:spcAft>
              <a:buClr>
                <a:schemeClr val="dk1"/>
              </a:buClr>
              <a:buSzPct val="100000"/>
              <a:buChar char="•"/>
            </a:pPr>
            <a:r>
              <a:rPr lang="en-US" sz="4000" dirty="0"/>
              <a:t>( </a:t>
            </a:r>
            <a:r>
              <a:rPr lang="en-US" sz="3400" dirty="0"/>
              <a:t>Information taken from INTRODUCTION TOPICS FOR THE PROMOTION OF GENDER EQUALITY IN THE EDUCATIONAL PROCESS AUXILIARY EDUCATIONAL MATERIAL FOR SCHOOL TEACHERS )</a:t>
            </a:r>
            <a:endParaRPr sz="3400"/>
          </a:p>
          <a:p>
            <a:pPr marL="342900" lvl="0" indent="-261620" algn="l" rtl="0">
              <a:spcBef>
                <a:spcPts val="256"/>
              </a:spcBef>
              <a:spcAft>
                <a:spcPts val="0"/>
              </a:spcAft>
              <a:buClr>
                <a:schemeClr val="dk1"/>
              </a:buClr>
              <a:buSzPct val="1000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0"/>
            <a:ext cx="9143999" cy="6858001"/>
          </a:xfrm>
          <a:solidFill>
            <a:schemeClr val="accent1">
              <a:alpha val="61000"/>
            </a:schemeClr>
          </a:solidFill>
          <a:effectLst>
            <a:outerShdw blurRad="50800" dist="38100" dir="2700000" algn="tl" rotWithShape="0">
              <a:prstClr val="black">
                <a:alpha val="40000"/>
              </a:prstClr>
            </a:outerShdw>
          </a:effectLst>
        </p:spPr>
        <p:txBody>
          <a:bodyPr>
            <a:normAutofit/>
          </a:bodyPr>
          <a:lstStyle/>
          <a:p>
            <a:pPr>
              <a:buNone/>
            </a:pPr>
            <a:endParaRPr lang="en-US" sz="4000" dirty="0">
              <a:solidFill>
                <a:schemeClr val="accent4">
                  <a:lumMod val="75000"/>
                </a:schemeClr>
              </a:solidFill>
            </a:endParaRPr>
          </a:p>
          <a:p>
            <a:pPr>
              <a:buNone/>
            </a:pPr>
            <a:endParaRPr lang="en-US" sz="4000" dirty="0">
              <a:solidFill>
                <a:schemeClr val="accent4">
                  <a:lumMod val="75000"/>
                </a:schemeClr>
              </a:solidFill>
            </a:endParaRPr>
          </a:p>
          <a:p>
            <a:pPr>
              <a:buNone/>
            </a:pPr>
            <a:r>
              <a:rPr lang="en-US" sz="4000" dirty="0">
                <a:solidFill>
                  <a:schemeClr val="accent4">
                    <a:lumMod val="75000"/>
                  </a:schemeClr>
                </a:solidFill>
              </a:rPr>
              <a:t>       Thank you for your </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attention</a:t>
            </a:r>
            <a:r>
              <a:rPr lang="en-US" sz="4000" dirty="0">
                <a:solidFill>
                  <a:schemeClr val="accent4">
                    <a:lumMod val="75000"/>
                  </a:schemeClr>
                </a:solidFill>
              </a:rPr>
              <a:t>!</a:t>
            </a:r>
            <a:endParaRPr lang="el-GR" sz="4000" dirty="0">
              <a:solidFill>
                <a:schemeClr val="accent4">
                  <a:lumMod val="75000"/>
                </a:schemeClr>
              </a:solidFill>
            </a:endParaRPr>
          </a:p>
        </p:txBody>
      </p:sp>
      <p:pic>
        <p:nvPicPr>
          <p:cNvPr id="1030" name="Picture 6" descr="Thank You For Your Kind Attention Slide - Dustin Astor"/>
          <p:cNvPicPr>
            <a:picLocks noChangeAspect="1" noChangeArrowheads="1"/>
          </p:cNvPicPr>
          <p:nvPr/>
        </p:nvPicPr>
        <p:blipFill>
          <a:blip r:embed="rId2"/>
          <a:srcRect/>
          <a:stretch>
            <a:fillRect/>
          </a:stretch>
        </p:blipFill>
        <p:spPr bwMode="auto">
          <a:xfrm>
            <a:off x="409434" y="58634"/>
            <a:ext cx="8297838" cy="666028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228600" y="109400"/>
            <a:ext cx="86868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GENDER DISCRIMINATION AND SCHOOL </a:t>
            </a:r>
            <a:br>
              <a:rPr lang="en-US"/>
            </a:br>
            <a:endParaRPr/>
          </a:p>
        </p:txBody>
      </p:sp>
      <p:sp>
        <p:nvSpPr>
          <p:cNvPr id="95" name="Google Shape;95;p2"/>
          <p:cNvSpPr txBox="1">
            <a:spLocks noGrp="1"/>
          </p:cNvSpPr>
          <p:nvPr>
            <p:ph type="body" idx="1"/>
          </p:nvPr>
        </p:nvSpPr>
        <p:spPr>
          <a:xfrm>
            <a:off x="66125" y="708374"/>
            <a:ext cx="9144000" cy="3511933"/>
          </a:xfrm>
          <a:prstGeom prst="rect">
            <a:avLst/>
          </a:prstGeom>
          <a:noFill/>
          <a:ln>
            <a:noFill/>
          </a:ln>
        </p:spPr>
        <p:txBody>
          <a:bodyPr spcFirstLastPara="1" wrap="square" lIns="91425" tIns="45700" rIns="91425" bIns="45700" anchor="t" anchorCtr="0">
            <a:normAutofit fontScale="47500" lnSpcReduction="20000"/>
          </a:bodyPr>
          <a:lstStyle/>
          <a:p>
            <a:pPr marL="342900" lvl="0" indent="-342900" algn="l" rtl="0">
              <a:spcBef>
                <a:spcPts val="0"/>
              </a:spcBef>
              <a:spcAft>
                <a:spcPts val="0"/>
              </a:spcAft>
              <a:buClr>
                <a:schemeClr val="dk1"/>
              </a:buClr>
              <a:buSzPct val="80000"/>
              <a:buNone/>
            </a:pPr>
            <a:r>
              <a:rPr lang="en-US" sz="4000" b="1" dirty="0"/>
              <a:t>Some historical facts</a:t>
            </a:r>
            <a:endParaRPr sz="4000"/>
          </a:p>
          <a:p>
            <a:pPr marL="342900" lvl="0" indent="-327660" algn="l" rtl="0">
              <a:spcBef>
                <a:spcPts val="352"/>
              </a:spcBef>
              <a:spcAft>
                <a:spcPts val="0"/>
              </a:spcAft>
              <a:buClr>
                <a:schemeClr val="dk1"/>
              </a:buClr>
              <a:buSzPct val="80000"/>
              <a:buChar char="•"/>
            </a:pPr>
            <a:r>
              <a:rPr lang="en-US" sz="4000" b="1" dirty="0"/>
              <a:t>1834</a:t>
            </a:r>
            <a:r>
              <a:rPr lang="en-US" sz="4000" dirty="0"/>
              <a:t> </a:t>
            </a:r>
            <a:r>
              <a:rPr lang="en-US" dirty="0"/>
              <a:t>Both boys and girls obtain the right to attend Primary School</a:t>
            </a:r>
            <a:r>
              <a:rPr lang="en-US" sz="3400" dirty="0"/>
              <a:t>, </a:t>
            </a:r>
            <a:r>
              <a:rPr lang="en-US" sz="3400" dirty="0">
                <a:solidFill>
                  <a:schemeClr val="accent4">
                    <a:lumMod val="50000"/>
                  </a:schemeClr>
                </a:solidFill>
              </a:rPr>
              <a:t>though most girls are not allowed to go to school or it is not considered necessary for them to know to read and write.</a:t>
            </a:r>
            <a:endParaRPr sz="3400">
              <a:solidFill>
                <a:schemeClr val="accent4">
                  <a:lumMod val="50000"/>
                </a:schemeClr>
              </a:solidFill>
            </a:endParaRPr>
          </a:p>
          <a:p>
            <a:pPr marL="342900" lvl="0" indent="-327660" algn="l" rtl="0">
              <a:spcBef>
                <a:spcPts val="352"/>
              </a:spcBef>
              <a:spcAft>
                <a:spcPts val="0"/>
              </a:spcAft>
              <a:buClr>
                <a:schemeClr val="dk1"/>
              </a:buClr>
              <a:buSzPct val="80000"/>
              <a:buChar char="•"/>
            </a:pPr>
            <a:r>
              <a:rPr lang="en-US" sz="4000" b="1" dirty="0"/>
              <a:t>1836</a:t>
            </a:r>
            <a:r>
              <a:rPr lang="en-US" dirty="0"/>
              <a:t> </a:t>
            </a:r>
            <a:r>
              <a:rPr lang="en-US" dirty="0">
                <a:solidFill>
                  <a:schemeClr val="accent6">
                    <a:lumMod val="75000"/>
                  </a:schemeClr>
                </a:solidFill>
              </a:rPr>
              <a:t>Only boys obtain the right to attend Secondary School</a:t>
            </a:r>
            <a:endParaRPr>
              <a:solidFill>
                <a:schemeClr val="accent6">
                  <a:lumMod val="75000"/>
                </a:schemeClr>
              </a:solidFill>
            </a:endParaRPr>
          </a:p>
          <a:p>
            <a:pPr marL="342900" lvl="0" indent="-327660" algn="l" rtl="0">
              <a:spcBef>
                <a:spcPts val="352"/>
              </a:spcBef>
              <a:spcAft>
                <a:spcPts val="0"/>
              </a:spcAft>
              <a:buClr>
                <a:schemeClr val="dk1"/>
              </a:buClr>
              <a:buSzPct val="80000"/>
              <a:buChar char="•"/>
            </a:pPr>
            <a:r>
              <a:rPr lang="en-US" sz="4000" b="1" dirty="0"/>
              <a:t>1837</a:t>
            </a:r>
            <a:r>
              <a:rPr lang="en-US" sz="4000" dirty="0"/>
              <a:t> </a:t>
            </a:r>
            <a:r>
              <a:rPr lang="en-US" dirty="0"/>
              <a:t>Boys can pursue University Studies</a:t>
            </a:r>
            <a:endParaRPr/>
          </a:p>
          <a:p>
            <a:pPr marL="342900" lvl="0" indent="-327660" algn="l" rtl="0">
              <a:spcBef>
                <a:spcPts val="352"/>
              </a:spcBef>
              <a:spcAft>
                <a:spcPts val="0"/>
              </a:spcAft>
              <a:buClr>
                <a:schemeClr val="dk1"/>
              </a:buClr>
              <a:buSzPct val="80000"/>
              <a:buChar char="•"/>
            </a:pPr>
            <a:r>
              <a:rPr lang="en-US" sz="4000" b="1" dirty="0"/>
              <a:t>1879 </a:t>
            </a:r>
            <a:r>
              <a:rPr lang="en-US" dirty="0">
                <a:solidFill>
                  <a:schemeClr val="accent6">
                    <a:lumMod val="75000"/>
                  </a:schemeClr>
                </a:solidFill>
              </a:rPr>
              <a:t>93% of Greek women are estimated to be illiterate</a:t>
            </a:r>
            <a:endParaRPr>
              <a:solidFill>
                <a:schemeClr val="accent6">
                  <a:lumMod val="75000"/>
                </a:schemeClr>
              </a:solidFill>
            </a:endParaRPr>
          </a:p>
          <a:p>
            <a:pPr marL="342900" lvl="0" indent="-327660" algn="l" rtl="0">
              <a:spcBef>
                <a:spcPts val="352"/>
              </a:spcBef>
              <a:spcAft>
                <a:spcPts val="0"/>
              </a:spcAft>
              <a:buClr>
                <a:schemeClr val="dk1"/>
              </a:buClr>
              <a:buSzPct val="80000"/>
              <a:buChar char="•"/>
            </a:pPr>
            <a:r>
              <a:rPr lang="en-US" sz="4000" b="1" dirty="0"/>
              <a:t>1890</a:t>
            </a:r>
            <a:r>
              <a:rPr lang="en-US" b="1" dirty="0"/>
              <a:t> </a:t>
            </a:r>
            <a:r>
              <a:rPr lang="en-US" dirty="0"/>
              <a:t>The first woman is accepted in University</a:t>
            </a:r>
            <a:endParaRPr/>
          </a:p>
          <a:p>
            <a:pPr marL="342900" lvl="0" indent="-327660" algn="l" rtl="0">
              <a:spcBef>
                <a:spcPts val="352"/>
              </a:spcBef>
              <a:spcAft>
                <a:spcPts val="0"/>
              </a:spcAft>
              <a:buClr>
                <a:schemeClr val="dk1"/>
              </a:buClr>
              <a:buSzPct val="80000"/>
              <a:buChar char="•"/>
            </a:pPr>
            <a:r>
              <a:rPr lang="en-US" sz="4000" b="1" dirty="0"/>
              <a:t>1914</a:t>
            </a:r>
            <a:r>
              <a:rPr lang="en-US" dirty="0"/>
              <a:t> </a:t>
            </a:r>
            <a:r>
              <a:rPr lang="en-US" dirty="0">
                <a:solidFill>
                  <a:schemeClr val="accent6">
                    <a:lumMod val="75000"/>
                  </a:schemeClr>
                </a:solidFill>
              </a:rPr>
              <a:t>Girls have to wait almost a century to be able to attend public Secondary education</a:t>
            </a:r>
            <a:endParaRPr>
              <a:solidFill>
                <a:schemeClr val="accent6">
                  <a:lumMod val="75000"/>
                </a:schemeClr>
              </a:solidFill>
            </a:endParaRPr>
          </a:p>
          <a:p>
            <a:pPr marL="342900" lvl="0" indent="-327660" algn="l" rtl="0">
              <a:spcBef>
                <a:spcPts val="352"/>
              </a:spcBef>
              <a:spcAft>
                <a:spcPts val="0"/>
              </a:spcAft>
              <a:buClr>
                <a:schemeClr val="dk1"/>
              </a:buClr>
              <a:buSzPct val="80000"/>
              <a:buChar char="•"/>
            </a:pPr>
            <a:r>
              <a:rPr lang="en-US" sz="4000" b="1" dirty="0"/>
              <a:t>Till 1970</a:t>
            </a:r>
            <a:r>
              <a:rPr lang="en-US" dirty="0"/>
              <a:t> boys and girls used to go to different schools.</a:t>
            </a:r>
            <a:endParaRPr/>
          </a:p>
          <a:p>
            <a:pPr marL="342900" lvl="0" indent="-327660" algn="l" rtl="0">
              <a:spcBef>
                <a:spcPts val="352"/>
              </a:spcBef>
              <a:spcAft>
                <a:spcPts val="0"/>
              </a:spcAft>
              <a:buClr>
                <a:schemeClr val="dk1"/>
              </a:buClr>
              <a:buSzPct val="80000"/>
              <a:buChar char="•"/>
            </a:pPr>
            <a:r>
              <a:rPr lang="en-US" sz="4000" b="1" dirty="0"/>
              <a:t>1982</a:t>
            </a:r>
            <a:r>
              <a:rPr lang="en-US" sz="4000" dirty="0"/>
              <a:t> </a:t>
            </a:r>
            <a:r>
              <a:rPr lang="en-US" dirty="0">
                <a:solidFill>
                  <a:schemeClr val="accent6">
                    <a:lumMod val="75000"/>
                  </a:schemeClr>
                </a:solidFill>
              </a:rPr>
              <a:t>Abolition of the blue uniform students (mostly girls) had to wear at school.</a:t>
            </a:r>
            <a:endParaRPr>
              <a:solidFill>
                <a:schemeClr val="accent6">
                  <a:lumMod val="75000"/>
                </a:schemeClr>
              </a:solidFill>
            </a:endParaRPr>
          </a:p>
          <a:p>
            <a:pPr marL="342900" lvl="0" indent="-327660" algn="l" rtl="0">
              <a:spcBef>
                <a:spcPts val="352"/>
              </a:spcBef>
              <a:spcAft>
                <a:spcPts val="0"/>
              </a:spcAft>
              <a:buClr>
                <a:schemeClr val="dk1"/>
              </a:buClr>
              <a:buSzPct val="100000"/>
              <a:buChar char="•"/>
            </a:pPr>
            <a:r>
              <a:rPr lang="en-US" dirty="0"/>
              <a:t>Even nowadays, women are faced with difficulties when they try to achieve higher status at work (glass ceiling)</a:t>
            </a:r>
            <a:endParaRPr/>
          </a:p>
          <a:p>
            <a:pPr marL="342900" lvl="0" indent="-231140" algn="l" rtl="0">
              <a:spcBef>
                <a:spcPts val="352"/>
              </a:spcBef>
              <a:spcAft>
                <a:spcPts val="0"/>
              </a:spcAft>
              <a:buClr>
                <a:schemeClr val="dk1"/>
              </a:buClr>
              <a:buSzPct val="100000"/>
              <a:buNone/>
            </a:pPr>
            <a:endParaRPr/>
          </a:p>
        </p:txBody>
      </p:sp>
      <p:pic>
        <p:nvPicPr>
          <p:cNvPr id="96" name="Google Shape;96;p2"/>
          <p:cNvPicPr preferRelativeResize="0"/>
          <p:nvPr/>
        </p:nvPicPr>
        <p:blipFill rotWithShape="1">
          <a:blip r:embed="rId3">
            <a:alphaModFix/>
          </a:blip>
          <a:srcRect t="6847" b="6908"/>
          <a:stretch/>
        </p:blipFill>
        <p:spPr>
          <a:xfrm>
            <a:off x="1628225" y="3734725"/>
            <a:ext cx="6019801" cy="3123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952875" y="705625"/>
            <a:ext cx="4583100" cy="11073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SCHOOL BOOKS AND GENDER</a:t>
            </a:r>
            <a:br>
              <a:rPr lang="en-US"/>
            </a:br>
            <a:endParaRPr/>
          </a:p>
        </p:txBody>
      </p:sp>
      <p:sp>
        <p:nvSpPr>
          <p:cNvPr id="102" name="Google Shape;102;p3"/>
          <p:cNvSpPr txBox="1">
            <a:spLocks noGrp="1"/>
          </p:cNvSpPr>
          <p:nvPr>
            <p:ph type="body" idx="1"/>
          </p:nvPr>
        </p:nvSpPr>
        <p:spPr>
          <a:xfrm>
            <a:off x="457200" y="2013325"/>
            <a:ext cx="8229600" cy="4526100"/>
          </a:xfrm>
          <a:prstGeom prst="rect">
            <a:avLst/>
          </a:prstGeom>
          <a:noFill/>
          <a:ln>
            <a:noFill/>
          </a:ln>
        </p:spPr>
        <p:txBody>
          <a:bodyPr spcFirstLastPara="1" wrap="square" lIns="91425" tIns="45700" rIns="91425" bIns="45700" anchor="t" anchorCtr="0">
            <a:normAutofit fontScale="55000" lnSpcReduction="20000"/>
          </a:bodyPr>
          <a:lstStyle/>
          <a:p>
            <a:pPr marL="342900" lvl="0" indent="-342900" algn="l" rtl="0">
              <a:spcBef>
                <a:spcPts val="0"/>
              </a:spcBef>
              <a:spcAft>
                <a:spcPts val="0"/>
              </a:spcAft>
              <a:buClr>
                <a:schemeClr val="dk1"/>
              </a:buClr>
              <a:buSzPct val="100000"/>
              <a:buChar char="•"/>
            </a:pPr>
            <a:r>
              <a:rPr lang="en-US" dirty="0"/>
              <a:t>School has always been the place where ideas, either conservative or revolutionary, are disseminated. As </a:t>
            </a:r>
            <a:r>
              <a:rPr lang="en-US" dirty="0">
                <a:solidFill>
                  <a:schemeClr val="accent6">
                    <a:lumMod val="50000"/>
                  </a:schemeClr>
                </a:solidFill>
              </a:rPr>
              <a:t>students tend to accept whatever they are taught without questioning</a:t>
            </a:r>
            <a:r>
              <a:rPr lang="en-US" dirty="0"/>
              <a:t>, especially when it is consistent to their families’ values, </a:t>
            </a:r>
            <a:r>
              <a:rPr lang="en-US" sz="3800" dirty="0">
                <a:solidFill>
                  <a:schemeClr val="accent6">
                    <a:lumMod val="50000"/>
                  </a:schemeClr>
                </a:solidFill>
              </a:rPr>
              <a:t>stereotypes regarding gender are intensified at school.</a:t>
            </a:r>
            <a:endParaRPr sz="3800">
              <a:solidFill>
                <a:schemeClr val="accent6">
                  <a:lumMod val="50000"/>
                </a:schemeClr>
              </a:solidFill>
            </a:endParaRPr>
          </a:p>
          <a:p>
            <a:pPr marL="342900" lvl="0" indent="-342900" algn="l" rtl="0">
              <a:spcBef>
                <a:spcPts val="400"/>
              </a:spcBef>
              <a:spcAft>
                <a:spcPts val="0"/>
              </a:spcAft>
              <a:buClr>
                <a:schemeClr val="dk1"/>
              </a:buClr>
              <a:buSzPct val="100000"/>
              <a:buChar char="•"/>
            </a:pPr>
            <a:r>
              <a:rPr lang="en-US" sz="3800" dirty="0">
                <a:solidFill>
                  <a:schemeClr val="accent6">
                    <a:lumMod val="50000"/>
                  </a:schemeClr>
                </a:solidFill>
              </a:rPr>
              <a:t>School books </a:t>
            </a:r>
            <a:r>
              <a:rPr lang="en-US" dirty="0"/>
              <a:t>play a very important role to the stabilization of these stereotypes. They </a:t>
            </a:r>
            <a:r>
              <a:rPr lang="en-US" sz="3600" dirty="0">
                <a:solidFill>
                  <a:schemeClr val="accent6">
                    <a:lumMod val="50000"/>
                  </a:schemeClr>
                </a:solidFill>
              </a:rPr>
              <a:t>reflect social norms </a:t>
            </a:r>
            <a:r>
              <a:rPr lang="en-US" dirty="0"/>
              <a:t>and present role models with which students are identified. In this way, they form their attitudes regarding men and women and learn what is acceptable or not for them according to their gender</a:t>
            </a:r>
            <a:endParaRPr/>
          </a:p>
          <a:p>
            <a:pPr marL="342900" lvl="0" indent="-342900" algn="l" rtl="0">
              <a:spcBef>
                <a:spcPts val="400"/>
              </a:spcBef>
              <a:spcAft>
                <a:spcPts val="0"/>
              </a:spcAft>
              <a:buClr>
                <a:schemeClr val="dk1"/>
              </a:buClr>
              <a:buSzPct val="100000"/>
              <a:buChar char="•"/>
            </a:pPr>
            <a:r>
              <a:rPr lang="en-US" dirty="0"/>
              <a:t>So, </a:t>
            </a:r>
            <a:r>
              <a:rPr lang="en-US" sz="3600" dirty="0">
                <a:solidFill>
                  <a:schemeClr val="accent6">
                    <a:lumMod val="50000"/>
                  </a:schemeClr>
                </a:solidFill>
              </a:rPr>
              <a:t>if the content of school books changes</a:t>
            </a:r>
            <a:r>
              <a:rPr lang="en-US" dirty="0"/>
              <a:t>, we can expect relevant changes to people’s attitudes towards gender.</a:t>
            </a:r>
            <a:endParaRPr/>
          </a:p>
          <a:p>
            <a:pPr marL="342900" lvl="0" indent="-342900" algn="l" rtl="0">
              <a:spcBef>
                <a:spcPts val="400"/>
              </a:spcBef>
              <a:spcAft>
                <a:spcPts val="0"/>
              </a:spcAft>
              <a:buClr>
                <a:schemeClr val="dk1"/>
              </a:buClr>
              <a:buSzPct val="100000"/>
              <a:buChar char="•"/>
            </a:pPr>
            <a:r>
              <a:rPr lang="en-US" dirty="0"/>
              <a:t>This change has been realized during the last 40 years in Greek educational system.  Texts provide relevant information and the accompanying pictures, which make school books more interesting and attractive, but implicitly(and often </a:t>
            </a:r>
            <a:r>
              <a:rPr lang="en-US" dirty="0" err="1"/>
              <a:t>unintentioally</a:t>
            </a:r>
            <a:r>
              <a:rPr lang="en-US" dirty="0"/>
              <a:t>) propagate stereotypes aiming at the cognitive and sentimental aspects of children’s personality.</a:t>
            </a:r>
            <a:endParaRPr/>
          </a:p>
          <a:p>
            <a:pPr marL="342900" lvl="0" indent="-215900" algn="l" rtl="0">
              <a:spcBef>
                <a:spcPts val="400"/>
              </a:spcBef>
              <a:spcAft>
                <a:spcPts val="0"/>
              </a:spcAft>
              <a:buClr>
                <a:schemeClr val="dk1"/>
              </a:buClr>
              <a:buSzPct val="100000"/>
              <a:buNone/>
            </a:pPr>
            <a:endParaRPr/>
          </a:p>
        </p:txBody>
      </p:sp>
      <p:pic>
        <p:nvPicPr>
          <p:cNvPr id="103" name="Google Shape;103;p3"/>
          <p:cNvPicPr preferRelativeResize="0"/>
          <p:nvPr/>
        </p:nvPicPr>
        <p:blipFill>
          <a:blip r:embed="rId3">
            <a:alphaModFix/>
          </a:blip>
          <a:stretch>
            <a:fillRect/>
          </a:stretch>
        </p:blipFill>
        <p:spPr>
          <a:xfrm>
            <a:off x="5535975" y="0"/>
            <a:ext cx="2897426" cy="1928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RELIGION BOOKS</a:t>
            </a:r>
            <a:endParaRPr b="1"/>
          </a:p>
        </p:txBody>
      </p:sp>
      <p:sp>
        <p:nvSpPr>
          <p:cNvPr id="109" name="Google Shape;109;p4"/>
          <p:cNvSpPr txBox="1">
            <a:spLocks noGrp="1"/>
          </p:cNvSpPr>
          <p:nvPr>
            <p:ph type="body" idx="1"/>
          </p:nvPr>
        </p:nvSpPr>
        <p:spPr>
          <a:xfrm>
            <a:off x="325000" y="1697973"/>
            <a:ext cx="4648200" cy="3722400"/>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chemeClr val="dk1"/>
              </a:buClr>
              <a:buSzPts val="2000"/>
              <a:buNone/>
            </a:pPr>
            <a:r>
              <a:rPr lang="en-US" sz="2000" dirty="0"/>
              <a:t>      </a:t>
            </a:r>
            <a:r>
              <a:rPr lang="en-US" sz="2200" dirty="0"/>
              <a:t>Most religious communities </a:t>
            </a:r>
            <a:r>
              <a:rPr lang="en-US" sz="2200" dirty="0">
                <a:solidFill>
                  <a:schemeClr val="accent6">
                    <a:lumMod val="75000"/>
                  </a:schemeClr>
                </a:solidFill>
              </a:rPr>
              <a:t>are deeply patriarchic</a:t>
            </a:r>
            <a:r>
              <a:rPr lang="en-US" sz="2200" dirty="0"/>
              <a:t> and so is church. Men are always the main heroes, while women are mostly dependent on men. Men appear in social occasions, while house is the woman’s place. Men are clever, brave, sociable, rational, while women are humble, fragile, sentimental, and coward.  </a:t>
            </a:r>
            <a:r>
              <a:rPr lang="en-US" sz="2200" dirty="0">
                <a:solidFill>
                  <a:schemeClr val="accent6">
                    <a:lumMod val="75000"/>
                  </a:schemeClr>
                </a:solidFill>
              </a:rPr>
              <a:t>Even Adam was the first to be created by God, while Eva is responsible for the loss of Paradise</a:t>
            </a:r>
            <a:r>
              <a:rPr lang="en-US" sz="2200" dirty="0"/>
              <a:t>.</a:t>
            </a:r>
            <a:endParaRPr/>
          </a:p>
        </p:txBody>
      </p:sp>
      <p:pic>
        <p:nvPicPr>
          <p:cNvPr id="110" name="Google Shape;110;p4" descr="https://www.tovima.gr/wp-content/uploads/2000/05/14/1rea54b.jpg"/>
          <p:cNvPicPr preferRelativeResize="0"/>
          <p:nvPr/>
        </p:nvPicPr>
        <p:blipFill rotWithShape="1">
          <a:blip r:embed="rId3">
            <a:alphaModFix/>
          </a:blip>
          <a:srcRect/>
          <a:stretch/>
        </p:blipFill>
        <p:spPr>
          <a:xfrm>
            <a:off x="5208328" y="1319275"/>
            <a:ext cx="3627197" cy="4953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14"/>
        <p:cNvGrpSpPr/>
        <p:nvPr/>
      </p:nvGrpSpPr>
      <p:grpSpPr>
        <a:xfrm>
          <a:off x="0" y="0"/>
          <a:ext cx="0" cy="0"/>
          <a:chOff x="0" y="0"/>
          <a:chExt cx="0" cy="0"/>
        </a:xfrm>
      </p:grpSpPr>
      <p:sp>
        <p:nvSpPr>
          <p:cNvPr id="115" name="Google Shape;115;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dirty="0"/>
              <a:t>HISTORY BOOKS</a:t>
            </a:r>
            <a:endParaRPr b="1"/>
          </a:p>
        </p:txBody>
      </p:sp>
      <p:sp>
        <p:nvSpPr>
          <p:cNvPr id="116" name="Google Shape;116;p5"/>
          <p:cNvSpPr txBox="1">
            <a:spLocks noGrp="1"/>
          </p:cNvSpPr>
          <p:nvPr>
            <p:ph type="body" idx="1"/>
          </p:nvPr>
        </p:nvSpPr>
        <p:spPr>
          <a:xfrm>
            <a:off x="457200" y="141765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200"/>
              <a:buChar char="•"/>
            </a:pPr>
            <a:r>
              <a:rPr lang="en-US" sz="2200" dirty="0">
                <a:solidFill>
                  <a:schemeClr val="accent4">
                    <a:lumMod val="50000"/>
                  </a:schemeClr>
                </a:solidFill>
              </a:rPr>
              <a:t>Women are almost absent in history books</a:t>
            </a:r>
            <a:r>
              <a:rPr lang="en-US" sz="2200" dirty="0"/>
              <a:t>. This is mostly because for centuries they were not even considered as individuals equal to men. </a:t>
            </a:r>
            <a:r>
              <a:rPr lang="en-US" sz="2400" dirty="0">
                <a:solidFill>
                  <a:schemeClr val="accent4">
                    <a:lumMod val="50000"/>
                  </a:schemeClr>
                </a:solidFill>
              </a:rPr>
              <a:t>Women are mentioned only when they break gender stereotypes and behave like men</a:t>
            </a:r>
            <a:r>
              <a:rPr lang="en-US" sz="2200" dirty="0"/>
              <a:t>.</a:t>
            </a:r>
            <a:endParaRPr/>
          </a:p>
          <a:p>
            <a:pPr marL="342900" lvl="0" indent="-342900" algn="l" rtl="0">
              <a:spcBef>
                <a:spcPts val="440"/>
              </a:spcBef>
              <a:spcAft>
                <a:spcPts val="0"/>
              </a:spcAft>
              <a:buClr>
                <a:schemeClr val="dk1"/>
              </a:buClr>
              <a:buSzPts val="2200"/>
              <a:buChar char="•"/>
            </a:pPr>
            <a:r>
              <a:rPr lang="en-US" sz="2200" dirty="0"/>
              <a:t>For example, there are some women who have contributed significantly to the Greek Revolution of 1821, and it should be a great occasion to refer to these women, since here in Greece we celebrate  the 200</a:t>
            </a:r>
            <a:r>
              <a:rPr lang="en-US" sz="2200" baseline="30000" dirty="0"/>
              <a:t>th</a:t>
            </a:r>
            <a:r>
              <a:rPr lang="en-US" sz="2200" dirty="0"/>
              <a:t> Anniversary of this crucial event of Modern Greek history</a:t>
            </a:r>
            <a:endParaRPr sz="2200"/>
          </a:p>
          <a:p>
            <a:pPr marL="342900" lvl="0" indent="-139700" algn="l" rtl="0">
              <a:spcBef>
                <a:spcPts val="640"/>
              </a:spcBef>
              <a:spcAft>
                <a:spcPts val="0"/>
              </a:spcAft>
              <a:buClr>
                <a:schemeClr val="dk1"/>
              </a:buClr>
              <a:buSzPts val="3200"/>
              <a:buNone/>
            </a:pPr>
            <a:endParaRPr/>
          </a:p>
        </p:txBody>
      </p:sp>
      <p:pic>
        <p:nvPicPr>
          <p:cNvPr id="117" name="Google Shape;117;p5" descr="http://www.fhw.gr/chronos/gr/images/title.jpg"/>
          <p:cNvPicPr preferRelativeResize="0"/>
          <p:nvPr/>
        </p:nvPicPr>
        <p:blipFill rotWithShape="1">
          <a:blip r:embed="rId3">
            <a:alphaModFix/>
          </a:blip>
          <a:srcRect/>
          <a:stretch/>
        </p:blipFill>
        <p:spPr>
          <a:xfrm>
            <a:off x="1507250" y="4740925"/>
            <a:ext cx="6294755" cy="1981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121"/>
        <p:cNvGrpSpPr/>
        <p:nvPr/>
      </p:nvGrpSpPr>
      <p:grpSpPr>
        <a:xfrm>
          <a:off x="0" y="0"/>
          <a:ext cx="0" cy="0"/>
          <a:chOff x="0" y="0"/>
          <a:chExt cx="0" cy="0"/>
        </a:xfrm>
      </p:grpSpPr>
      <p:sp>
        <p:nvSpPr>
          <p:cNvPr id="122" name="Google Shape;122;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SCIENCE BOOKS</a:t>
            </a:r>
            <a:endParaRPr b="1"/>
          </a:p>
        </p:txBody>
      </p:sp>
      <p:sp>
        <p:nvSpPr>
          <p:cNvPr id="123" name="Google Shape;123;p6"/>
          <p:cNvSpPr txBox="1">
            <a:spLocks noGrp="1"/>
          </p:cNvSpPr>
          <p:nvPr>
            <p:ph type="body" idx="1"/>
          </p:nvPr>
        </p:nvSpPr>
        <p:spPr>
          <a:xfrm>
            <a:off x="638975" y="1417650"/>
            <a:ext cx="8229600" cy="2302500"/>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chemeClr val="dk1"/>
              </a:buClr>
              <a:buSzPts val="3200"/>
              <a:buChar char="•"/>
            </a:pPr>
            <a:r>
              <a:rPr lang="en-US" dirty="0"/>
              <a:t>Men are considered more capable of understanding science, most teachers of science are men, while girls tend to accept their </a:t>
            </a:r>
            <a:r>
              <a:rPr lang="en-US" sz="3600" dirty="0">
                <a:solidFill>
                  <a:schemeClr val="bg2">
                    <a:lumMod val="75000"/>
                  </a:schemeClr>
                </a:solidFill>
              </a:rPr>
              <a:t>“inherent” inability to understand Science</a:t>
            </a:r>
            <a:r>
              <a:rPr lang="en-US" dirty="0"/>
              <a:t>.</a:t>
            </a:r>
            <a:endParaRPr/>
          </a:p>
        </p:txBody>
      </p:sp>
      <p:pic>
        <p:nvPicPr>
          <p:cNvPr id="124" name="Google Shape;124;p6"/>
          <p:cNvPicPr preferRelativeResize="0"/>
          <p:nvPr/>
        </p:nvPicPr>
        <p:blipFill>
          <a:blip r:embed="rId3">
            <a:alphaModFix/>
          </a:blip>
          <a:stretch>
            <a:fillRect/>
          </a:stretch>
        </p:blipFill>
        <p:spPr>
          <a:xfrm>
            <a:off x="2580175" y="3593800"/>
            <a:ext cx="4347196" cy="3264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128"/>
        <p:cNvGrpSpPr/>
        <p:nvPr/>
      </p:nvGrpSpPr>
      <p:grpSpPr>
        <a:xfrm>
          <a:off x="0" y="0"/>
          <a:ext cx="0" cy="0"/>
          <a:chOff x="0" y="0"/>
          <a:chExt cx="0" cy="0"/>
        </a:xfrm>
      </p:grpSpPr>
      <p:sp>
        <p:nvSpPr>
          <p:cNvPr id="129" name="Google Shape;129;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dirty="0"/>
              <a:t>MATHS BOOKS</a:t>
            </a:r>
            <a:endParaRPr b="1"/>
          </a:p>
        </p:txBody>
      </p:sp>
      <p:sp>
        <p:nvSpPr>
          <p:cNvPr id="130" name="Google Shape;130;p7"/>
          <p:cNvSpPr txBox="1">
            <a:spLocks noGrp="1"/>
          </p:cNvSpPr>
          <p:nvPr>
            <p:ph type="body" idx="1"/>
          </p:nvPr>
        </p:nvSpPr>
        <p:spPr>
          <a:xfrm>
            <a:off x="556350" y="1509000"/>
            <a:ext cx="8229600" cy="2364300"/>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chemeClr val="dk1"/>
              </a:buClr>
              <a:buSzPts val="2000"/>
              <a:buChar char="•"/>
            </a:pPr>
            <a:r>
              <a:rPr lang="en-US" sz="2000" dirty="0"/>
              <a:t>While during Primary school boys and girls show almost the same ability to understand </a:t>
            </a:r>
            <a:r>
              <a:rPr lang="en-US" sz="2000" dirty="0" err="1"/>
              <a:t>Maths</a:t>
            </a:r>
            <a:r>
              <a:rPr lang="en-US" sz="2000" dirty="0"/>
              <a:t>, later on girls tend to give up.</a:t>
            </a:r>
            <a:endParaRPr/>
          </a:p>
          <a:p>
            <a:pPr marL="342900" lvl="0" indent="-342900" algn="l" rtl="0">
              <a:spcBef>
                <a:spcPts val="400"/>
              </a:spcBef>
              <a:spcAft>
                <a:spcPts val="0"/>
              </a:spcAft>
              <a:buClr>
                <a:schemeClr val="dk1"/>
              </a:buClr>
              <a:buSzPts val="2000"/>
              <a:buChar char="•"/>
            </a:pPr>
            <a:r>
              <a:rPr lang="en-US" sz="2400" dirty="0">
                <a:solidFill>
                  <a:schemeClr val="accent6">
                    <a:lumMod val="50000"/>
                  </a:schemeClr>
                </a:solidFill>
              </a:rPr>
              <a:t>Most </a:t>
            </a:r>
            <a:r>
              <a:rPr lang="en-US" sz="2400" dirty="0" err="1">
                <a:solidFill>
                  <a:schemeClr val="accent6">
                    <a:lumMod val="50000"/>
                  </a:schemeClr>
                </a:solidFill>
              </a:rPr>
              <a:t>Maths</a:t>
            </a:r>
            <a:r>
              <a:rPr lang="en-US" sz="2400" dirty="0">
                <a:solidFill>
                  <a:schemeClr val="accent6">
                    <a:lumMod val="50000"/>
                  </a:schemeClr>
                </a:solidFill>
              </a:rPr>
              <a:t> problems  follow social stereotypes, for example : girls usually buy clothes, books  and cosmetics, boys  buy gadgets</a:t>
            </a:r>
            <a:r>
              <a:rPr lang="en-US" sz="2000" dirty="0"/>
              <a:t>. </a:t>
            </a:r>
            <a:endParaRPr sz="2000"/>
          </a:p>
          <a:p>
            <a:pPr marL="342900" lvl="0" indent="-342900" algn="l" rtl="0">
              <a:spcBef>
                <a:spcPts val="400"/>
              </a:spcBef>
              <a:spcAft>
                <a:spcPts val="0"/>
              </a:spcAft>
              <a:buClr>
                <a:schemeClr val="dk1"/>
              </a:buClr>
              <a:buSzPts val="2000"/>
              <a:buChar char="•"/>
            </a:pPr>
            <a:r>
              <a:rPr lang="en-US" sz="2000" dirty="0"/>
              <a:t>Mostly women are housewives or assistants and buy food for the family, while men are businessmen or shop owners and buy newspapers or more “important” and expensive goods.</a:t>
            </a:r>
            <a:endParaRPr sz="2000"/>
          </a:p>
        </p:txBody>
      </p:sp>
      <p:pic>
        <p:nvPicPr>
          <p:cNvPr id="131" name="Google Shape;131;p7" descr="https://assets.vice.com/content-images/contentimage/195490/Screen-Shot-2014-10-27-at-6-30-07-PM.jpg"/>
          <p:cNvPicPr preferRelativeResize="0"/>
          <p:nvPr/>
        </p:nvPicPr>
        <p:blipFill rotWithShape="1">
          <a:blip r:embed="rId3">
            <a:alphaModFix/>
          </a:blip>
          <a:srcRect/>
          <a:stretch/>
        </p:blipFill>
        <p:spPr>
          <a:xfrm>
            <a:off x="1569900" y="3964650"/>
            <a:ext cx="5804499" cy="2697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35"/>
        <p:cNvGrpSpPr/>
        <p:nvPr/>
      </p:nvGrpSpPr>
      <p:grpSpPr>
        <a:xfrm>
          <a:off x="0" y="0"/>
          <a:ext cx="0" cy="0"/>
          <a:chOff x="0" y="0"/>
          <a:chExt cx="0" cy="0"/>
        </a:xfrm>
      </p:grpSpPr>
      <p:sp>
        <p:nvSpPr>
          <p:cNvPr id="136" name="Google Shape;136;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SOCIAL STUDIES</a:t>
            </a:r>
            <a:endParaRPr b="1"/>
          </a:p>
        </p:txBody>
      </p:sp>
      <p:sp>
        <p:nvSpPr>
          <p:cNvPr id="137" name="Google Shape;137;p8"/>
          <p:cNvSpPr txBox="1">
            <a:spLocks noGrp="1"/>
          </p:cNvSpPr>
          <p:nvPr>
            <p:ph type="body" idx="1"/>
          </p:nvPr>
        </p:nvSpPr>
        <p:spPr>
          <a:xfrm>
            <a:off x="457200" y="1600200"/>
            <a:ext cx="4021200" cy="45261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ct val="100000"/>
              <a:buChar char="•"/>
            </a:pPr>
            <a:r>
              <a:rPr lang="en-US" sz="3500" dirty="0">
                <a:solidFill>
                  <a:schemeClr val="accent2">
                    <a:lumMod val="75000"/>
                  </a:schemeClr>
                </a:solidFill>
              </a:rPr>
              <a:t>Women are usually presented as housewives, who stay at home</a:t>
            </a:r>
            <a:r>
              <a:rPr lang="en-US" sz="2800" dirty="0"/>
              <a:t>, while men usually stay and entertain themselves outdoors. Though, the feminist movement is depicted as a very special chapter in the History of Human Rights.</a:t>
            </a:r>
            <a:endParaRPr/>
          </a:p>
          <a:p>
            <a:pPr marL="342900" lvl="0" indent="-154940" algn="l" rtl="0">
              <a:spcBef>
                <a:spcPts val="592"/>
              </a:spcBef>
              <a:spcAft>
                <a:spcPts val="0"/>
              </a:spcAft>
              <a:buClr>
                <a:schemeClr val="dk1"/>
              </a:buClr>
              <a:buSzPct val="100000"/>
              <a:buNone/>
            </a:pPr>
            <a:endParaRPr/>
          </a:p>
        </p:txBody>
      </p:sp>
      <p:pic>
        <p:nvPicPr>
          <p:cNvPr id="138" name="Google Shape;138;p8" descr="https://nikolatos.eu/images/virtuemart/product/7/2010100000236-v-lukeiou-istoria-koinonikon-epistimon-diofantos.jpg"/>
          <p:cNvPicPr preferRelativeResize="0"/>
          <p:nvPr/>
        </p:nvPicPr>
        <p:blipFill rotWithShape="1">
          <a:blip r:embed="rId3">
            <a:alphaModFix/>
          </a:blip>
          <a:srcRect/>
          <a:stretch/>
        </p:blipFill>
        <p:spPr>
          <a:xfrm>
            <a:off x="4983650" y="1702100"/>
            <a:ext cx="3335925" cy="4069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42"/>
        <p:cNvGrpSpPr/>
        <p:nvPr/>
      </p:nvGrpSpPr>
      <p:grpSpPr>
        <a:xfrm>
          <a:off x="0" y="0"/>
          <a:ext cx="0" cy="0"/>
          <a:chOff x="0" y="0"/>
          <a:chExt cx="0" cy="0"/>
        </a:xfrm>
      </p:grpSpPr>
      <p:sp>
        <p:nvSpPr>
          <p:cNvPr id="143" name="Google Shape;143;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TEXTBOOKS</a:t>
            </a:r>
            <a:endParaRPr b="1"/>
          </a:p>
        </p:txBody>
      </p:sp>
      <p:sp>
        <p:nvSpPr>
          <p:cNvPr id="144" name="Google Shape;144;p9"/>
          <p:cNvSpPr txBox="1">
            <a:spLocks noGrp="1"/>
          </p:cNvSpPr>
          <p:nvPr>
            <p:ph type="body" idx="1"/>
          </p:nvPr>
        </p:nvSpPr>
        <p:spPr>
          <a:xfrm>
            <a:off x="457200" y="1600200"/>
            <a:ext cx="4114800" cy="4525963"/>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Clr>
                <a:schemeClr val="dk1"/>
              </a:buClr>
              <a:buSzPct val="100000"/>
              <a:buChar char="•"/>
            </a:pPr>
            <a:r>
              <a:rPr lang="en-US" dirty="0"/>
              <a:t>Older language books used to present boys and girls in a stereotypical way, but there has been a change in this representation during the last 20 years</a:t>
            </a:r>
            <a:r>
              <a:rPr lang="en-US" sz="3600" dirty="0">
                <a:solidFill>
                  <a:schemeClr val="accent5">
                    <a:lumMod val="50000"/>
                  </a:schemeClr>
                </a:solidFill>
              </a:rPr>
              <a:t>. Literature offers   examples of women that are revolutionary for their time and age</a:t>
            </a:r>
            <a:r>
              <a:rPr lang="en-US" dirty="0"/>
              <a:t>, unmarried mothers, housewives who defy their husbands’ authority, etc</a:t>
            </a:r>
            <a:endParaRPr/>
          </a:p>
          <a:p>
            <a:pPr marL="342900" lvl="0" indent="-185420" algn="l" rtl="0">
              <a:spcBef>
                <a:spcPts val="496"/>
              </a:spcBef>
              <a:spcAft>
                <a:spcPts val="0"/>
              </a:spcAft>
              <a:buClr>
                <a:schemeClr val="dk1"/>
              </a:buClr>
              <a:buSzPct val="100000"/>
              <a:buNone/>
            </a:pPr>
            <a:endParaRPr/>
          </a:p>
        </p:txBody>
      </p:sp>
      <p:pic>
        <p:nvPicPr>
          <p:cNvPr id="145" name="Google Shape;145;p9" descr="C:\Users\marmar\Desktop\scan696.jpg"/>
          <p:cNvPicPr preferRelativeResize="0"/>
          <p:nvPr/>
        </p:nvPicPr>
        <p:blipFill rotWithShape="1">
          <a:blip r:embed="rId3">
            <a:alphaModFix/>
          </a:blip>
          <a:srcRect/>
          <a:stretch/>
        </p:blipFill>
        <p:spPr>
          <a:xfrm>
            <a:off x="5163448" y="1417650"/>
            <a:ext cx="3130100" cy="44453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TotalTime>
  <Words>2358</Words>
  <Application>Microsoft Office PowerPoint</Application>
  <PresentationFormat>Προβολή στην οθόνη (4:3)</PresentationFormat>
  <Paragraphs>116</Paragraphs>
  <Slides>18</Slides>
  <Notes>16</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18</vt:i4>
      </vt:variant>
    </vt:vector>
  </HeadingPairs>
  <TitlesOfParts>
    <vt:vector size="22" baseType="lpstr">
      <vt:lpstr>Arial</vt:lpstr>
      <vt:lpstr>Calibri</vt:lpstr>
      <vt:lpstr>Times New Roman</vt:lpstr>
      <vt:lpstr>Office Theme</vt:lpstr>
      <vt:lpstr>       Partnership     “Get in shape for Europe” (GISE)  C9-Short-term joint staff training Events – “European Values: Gender Equality and  Equal Opportunities” (20-22 April 2021) Host: “Stefan Procopiu” High School, Vaslui, Romania    </vt:lpstr>
      <vt:lpstr>GENDER DISCRIMINATION AND SCHOOL  </vt:lpstr>
      <vt:lpstr>SCHOOL BOOKS AND GENDER </vt:lpstr>
      <vt:lpstr>RELIGION BOOKS</vt:lpstr>
      <vt:lpstr>HISTORY BOOKS</vt:lpstr>
      <vt:lpstr>SCIENCE BOOKS</vt:lpstr>
      <vt:lpstr>MATHS BOOKS</vt:lpstr>
      <vt:lpstr>SOCIAL STUDIES</vt:lpstr>
      <vt:lpstr>TEXTBOOKS</vt:lpstr>
      <vt:lpstr>STEREOTYPES ABOUT THE ROLE OF EACH GENDER  </vt:lpstr>
      <vt:lpstr>SUGGESTIONS  </vt:lpstr>
      <vt:lpstr>Παρουσίαση του PowerPoint</vt:lpstr>
      <vt:lpstr>Παρουσίαση του PowerPoint</vt:lpstr>
      <vt:lpstr>Introduction of Sexuality Education at schools</vt:lpstr>
      <vt:lpstr>  Εxperiential actions for gender quality Examples taken from the Guidebook - Gender Equality in Education of Adults (Heinrich Bell Stiftung, Thessaloniki, Greece)   </vt:lpstr>
      <vt:lpstr>Questions that might be useful to ask before presenting educational material to our students  </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marmar</dc:creator>
  <cp:lastModifiedBy>Marina Karavota</cp:lastModifiedBy>
  <cp:revision>13</cp:revision>
  <dcterms:created xsi:type="dcterms:W3CDTF">2021-04-14T11:53:28Z</dcterms:created>
  <dcterms:modified xsi:type="dcterms:W3CDTF">2021-04-16T19:32:32Z</dcterms:modified>
</cp:coreProperties>
</file>