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0"/>
  </p:notesMasterIdLst>
  <p:sldIdLst>
    <p:sldId id="279" r:id="rId2"/>
    <p:sldId id="274" r:id="rId3"/>
    <p:sldId id="258" r:id="rId4"/>
    <p:sldId id="264" r:id="rId5"/>
    <p:sldId id="276" r:id="rId6"/>
    <p:sldId id="266" r:id="rId7"/>
    <p:sldId id="267" r:id="rId8"/>
    <p:sldId id="269" r:id="rId9"/>
    <p:sldId id="271" r:id="rId10"/>
    <p:sldId id="270" r:id="rId11"/>
    <p:sldId id="277" r:id="rId12"/>
    <p:sldId id="268" r:id="rId13"/>
    <p:sldId id="259" r:id="rId14"/>
    <p:sldId id="291" r:id="rId15"/>
    <p:sldId id="292" r:id="rId16"/>
    <p:sldId id="293" r:id="rId17"/>
    <p:sldId id="278" r:id="rId18"/>
    <p:sldId id="281" r:id="rId19"/>
    <p:sldId id="280" r:id="rId20"/>
    <p:sldId id="284" r:id="rId21"/>
    <p:sldId id="282" r:id="rId22"/>
    <p:sldId id="283" r:id="rId23"/>
    <p:sldId id="285" r:id="rId24"/>
    <p:sldId id="286" r:id="rId25"/>
    <p:sldId id="287" r:id="rId26"/>
    <p:sldId id="289" r:id="rId27"/>
    <p:sldId id="288"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5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9" autoAdjust="0"/>
    <p:restoredTop sz="96087" autoAdjust="0"/>
  </p:normalViewPr>
  <p:slideViewPr>
    <p:cSldViewPr>
      <p:cViewPr varScale="1">
        <p:scale>
          <a:sx n="64" d="100"/>
          <a:sy n="64" d="100"/>
        </p:scale>
        <p:origin x="132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26411-6C77-493C-9BA3-DDDE13AF93A6}" type="datetimeFigureOut">
              <a:rPr lang="ru-RU" smtClean="0"/>
              <a:pPr/>
              <a:t>08.11.2015</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ABFA2-AD4F-45F0-9E56-E1687BDD9737}" type="slidenum">
              <a:rPr lang="ru-RU" smtClean="0"/>
              <a:pPr/>
              <a:t>‹#›</a:t>
            </a:fld>
            <a:endParaRPr lang="ru-RU"/>
          </a:p>
        </p:txBody>
      </p:sp>
    </p:spTree>
    <p:extLst>
      <p:ext uri="{BB962C8B-B14F-4D97-AF65-F5344CB8AC3E}">
        <p14:creationId xmlns:p14="http://schemas.microsoft.com/office/powerpoint/2010/main" val="29153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36ABFA2-AD4F-45F0-9E56-E1687BDD9737}" type="slidenum">
              <a:rPr lang="ru-RU" smtClean="0"/>
              <a:pPr/>
              <a:t>1</a:t>
            </a:fld>
            <a:endParaRPr lang="ru-RU"/>
          </a:p>
        </p:txBody>
      </p:sp>
    </p:spTree>
    <p:extLst>
      <p:ext uri="{BB962C8B-B14F-4D97-AF65-F5344CB8AC3E}">
        <p14:creationId xmlns:p14="http://schemas.microsoft.com/office/powerpoint/2010/main" val="99276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036ABFA2-AD4F-45F0-9E56-E1687BDD9737}" type="slidenum">
              <a:rPr lang="ru-RU" smtClean="0"/>
              <a:pPr/>
              <a:t>7</a:t>
            </a:fld>
            <a:endParaRPr lang="ru-RU"/>
          </a:p>
        </p:txBody>
      </p:sp>
    </p:spTree>
    <p:extLst>
      <p:ext uri="{BB962C8B-B14F-4D97-AF65-F5344CB8AC3E}">
        <p14:creationId xmlns:p14="http://schemas.microsoft.com/office/powerpoint/2010/main" val="350120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036ABFA2-AD4F-45F0-9E56-E1687BDD9737}" type="slidenum">
              <a:rPr lang="ru-RU" smtClean="0"/>
              <a:pPr/>
              <a:t>12</a:t>
            </a:fld>
            <a:endParaRPr lang="ru-RU"/>
          </a:p>
        </p:txBody>
      </p:sp>
    </p:spTree>
    <p:extLst>
      <p:ext uri="{BB962C8B-B14F-4D97-AF65-F5344CB8AC3E}">
        <p14:creationId xmlns:p14="http://schemas.microsoft.com/office/powerpoint/2010/main" val="299955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6ABFA2-AD4F-45F0-9E56-E1687BDD9737}" type="slidenum">
              <a:rPr lang="ru-RU" smtClean="0"/>
              <a:pPr/>
              <a:t>26</a:t>
            </a:fld>
            <a:endParaRPr lang="ru-RU"/>
          </a:p>
        </p:txBody>
      </p:sp>
    </p:spTree>
    <p:extLst>
      <p:ext uri="{BB962C8B-B14F-4D97-AF65-F5344CB8AC3E}">
        <p14:creationId xmlns:p14="http://schemas.microsoft.com/office/powerpoint/2010/main" val="386071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11" name="Номер слайда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advClick="0" advTm="5000">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pPr/>
              <a:t>11/8/2015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spd="med" advClick="0" advTm="5000">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11/8/2015</a:t>
            </a:fld>
            <a:endParaRPr lang="en-US"/>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advClick="0" advTm="5000">
    <p:blinds/>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audio" Target="file:///C:\Users\User\Downloads\inga%20anush%20im%20anune%20hayastan.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audio" Target="file:///C:\Users\User\Downloads\Mika_-_Love_-_Armenia_-_2015_Junior_Eurovision_Song_Contest.mp3" TargetMode="External"/><Relationship Id="rId5" Type="http://schemas.openxmlformats.org/officeDocument/2006/relationships/image" Target="../media/image7.jpe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3867146" cy="914400"/>
          </a:xfrm>
        </p:spPr>
        <p:txBody>
          <a:bodyPr>
            <a:noAutofit/>
          </a:bodyPr>
          <a:lstStyle/>
          <a:p>
            <a:pPr algn="ctr"/>
            <a:r>
              <a:rPr lang="en-US" sz="4400" dirty="0" smtClean="0"/>
              <a:t>   Hello !!!</a:t>
            </a:r>
            <a:endParaRPr lang="ru-RU" sz="4400" dirty="0"/>
          </a:p>
        </p:txBody>
      </p:sp>
      <p:sp>
        <p:nvSpPr>
          <p:cNvPr id="3" name="Текст 2"/>
          <p:cNvSpPr>
            <a:spLocks noGrp="1"/>
          </p:cNvSpPr>
          <p:nvPr>
            <p:ph type="body" idx="2"/>
          </p:nvPr>
        </p:nvSpPr>
        <p:spPr>
          <a:xfrm>
            <a:off x="428596" y="1428736"/>
            <a:ext cx="3857652" cy="4929222"/>
          </a:xfrm>
        </p:spPr>
        <p:txBody>
          <a:bodyPr>
            <a:normAutofit lnSpcReduction="10000"/>
          </a:bodyPr>
          <a:lstStyle/>
          <a:p>
            <a:pPr algn="ctr"/>
            <a:r>
              <a:rPr lang="en-US" sz="3600" dirty="0" smtClean="0">
                <a:solidFill>
                  <a:schemeClr val="accent1">
                    <a:lumMod val="75000"/>
                  </a:schemeClr>
                </a:solidFill>
              </a:rPr>
              <a:t>I am </a:t>
            </a:r>
            <a:r>
              <a:rPr lang="en-US" sz="3600" dirty="0" err="1" smtClean="0">
                <a:solidFill>
                  <a:schemeClr val="accent1">
                    <a:lumMod val="75000"/>
                  </a:schemeClr>
                </a:solidFill>
              </a:rPr>
              <a:t>Lusine</a:t>
            </a:r>
            <a:r>
              <a:rPr lang="en-US" sz="3600" dirty="0" smtClean="0">
                <a:solidFill>
                  <a:schemeClr val="accent1">
                    <a:lumMod val="75000"/>
                  </a:schemeClr>
                </a:solidFill>
              </a:rPr>
              <a:t> from Armenia. </a:t>
            </a:r>
          </a:p>
          <a:p>
            <a:pPr algn="ctr"/>
            <a:r>
              <a:rPr lang="en-US" sz="3600" dirty="0" smtClean="0">
                <a:solidFill>
                  <a:schemeClr val="accent1">
                    <a:lumMod val="75000"/>
                  </a:schemeClr>
                </a:solidFill>
              </a:rPr>
              <a:t>I teach Technology &amp; Art in “</a:t>
            </a:r>
            <a:r>
              <a:rPr lang="en-US" sz="3600" dirty="0" err="1" smtClean="0">
                <a:solidFill>
                  <a:schemeClr val="accent1">
                    <a:lumMod val="75000"/>
                  </a:schemeClr>
                </a:solidFill>
              </a:rPr>
              <a:t>Byurakn</a:t>
            </a:r>
            <a:r>
              <a:rPr lang="en-US" sz="3600" dirty="0" smtClean="0">
                <a:solidFill>
                  <a:schemeClr val="accent1">
                    <a:lumMod val="75000"/>
                  </a:schemeClr>
                </a:solidFill>
              </a:rPr>
              <a:t>” Educational Complex. </a:t>
            </a:r>
          </a:p>
          <a:p>
            <a:pPr algn="ctr"/>
            <a:r>
              <a:rPr lang="en-US" sz="3600" dirty="0" smtClean="0">
                <a:solidFill>
                  <a:schemeClr val="accent1">
                    <a:lumMod val="75000"/>
                  </a:schemeClr>
                </a:solidFill>
              </a:rPr>
              <a:t>My students are 6-12  years old</a:t>
            </a:r>
            <a:r>
              <a:rPr lang="en-US" sz="3200" dirty="0" smtClean="0">
                <a:solidFill>
                  <a:schemeClr val="accent1">
                    <a:lumMod val="75000"/>
                  </a:schemeClr>
                </a:solidFill>
              </a:rPr>
              <a:t>.</a:t>
            </a:r>
            <a:endParaRPr lang="ru-RU" sz="3200" dirty="0">
              <a:solidFill>
                <a:schemeClr val="accent1">
                  <a:lumMod val="75000"/>
                </a:schemeClr>
              </a:solidFill>
            </a:endParaRPr>
          </a:p>
        </p:txBody>
      </p:sp>
      <p:pic>
        <p:nvPicPr>
          <p:cNvPr id="5" name="Содержимое 4" descr="11944955_10205063251246522_269576880_n.jpg"/>
          <p:cNvPicPr>
            <a:picLocks noGrp="1" noChangeAspect="1"/>
          </p:cNvPicPr>
          <p:nvPr>
            <p:ph sz="half" idx="1"/>
          </p:nvPr>
        </p:nvPicPr>
        <p:blipFill>
          <a:blip r:embed="rId4"/>
          <a:stretch>
            <a:fillRect/>
          </a:stretch>
        </p:blipFill>
        <p:spPr>
          <a:xfrm>
            <a:off x="4643438" y="357166"/>
            <a:ext cx="3500462" cy="6072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nga anush im anune hayastan.mp3">
            <a:hlinkClick r:id="" action="ppaction://media"/>
          </p:cNvPr>
          <p:cNvPicPr>
            <a:picLocks noRot="1" noChangeAspect="1"/>
          </p:cNvPicPr>
          <p:nvPr>
            <a:audioFile r:link="rId1"/>
          </p:nvPr>
        </p:nvPicPr>
        <p:blipFill>
          <a:blip r:embed="rId5"/>
          <a:stretch>
            <a:fillRect/>
          </a:stretch>
        </p:blipFill>
        <p:spPr>
          <a:xfrm>
            <a:off x="7358082" y="642918"/>
            <a:ext cx="304800" cy="304800"/>
          </a:xfrm>
          <a:prstGeom prst="rect">
            <a:avLst/>
          </a:prstGeom>
        </p:spPr>
      </p:pic>
    </p:spTree>
  </p:cSld>
  <p:clrMapOvr>
    <a:masterClrMapping/>
  </p:clrMapOvr>
  <p:transition spd="med" advClick="0" advTm="6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1)">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9"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ake_Sevan_from_Harsnakar.jpg"/>
          <p:cNvPicPr>
            <a:picLocks noChangeAspect="1"/>
          </p:cNvPicPr>
          <p:nvPr/>
        </p:nvPicPr>
        <p:blipFill>
          <a:blip r:embed="rId2" cstate="print"/>
          <a:stretch>
            <a:fillRect/>
          </a:stretch>
        </p:blipFill>
        <p:spPr>
          <a:xfrm>
            <a:off x="0" y="0"/>
            <a:ext cx="9144000" cy="2348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a:xfrm>
            <a:off x="899592" y="0"/>
            <a:ext cx="7242048" cy="548680"/>
          </a:xfrm>
        </p:spPr>
        <p:txBody>
          <a:bodyPr>
            <a:normAutofit fontScale="90000"/>
          </a:bodyPr>
          <a:lstStyle/>
          <a:p>
            <a:pPr algn="ctr"/>
            <a:r>
              <a:rPr lang="en-US" dirty="0" smtClean="0"/>
              <a:t>Lake </a:t>
            </a:r>
            <a:r>
              <a:rPr lang="en-US" dirty="0" err="1" smtClean="0"/>
              <a:t>Sevan</a:t>
            </a:r>
            <a:r>
              <a:rPr lang="en-US" dirty="0" smtClean="0"/>
              <a:t> </a:t>
            </a:r>
            <a:endParaRPr lang="ru-RU" dirty="0"/>
          </a:p>
        </p:txBody>
      </p:sp>
      <p:pic>
        <p:nvPicPr>
          <p:cNvPr id="4" name="Picture 3" descr="Sevan-1.jpg"/>
          <p:cNvPicPr>
            <a:picLocks noChangeAspect="1"/>
          </p:cNvPicPr>
          <p:nvPr/>
        </p:nvPicPr>
        <p:blipFill>
          <a:blip r:embed="rId3" cstate="print"/>
          <a:stretch>
            <a:fillRect/>
          </a:stretch>
        </p:blipFill>
        <p:spPr>
          <a:xfrm>
            <a:off x="2481669" y="2420888"/>
            <a:ext cx="6662331" cy="44371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descr="ka-na-s-0103.jpg"/>
          <p:cNvPicPr>
            <a:picLocks noChangeAspect="1"/>
          </p:cNvPicPr>
          <p:nvPr/>
        </p:nvPicPr>
        <p:blipFill>
          <a:blip r:embed="rId4" cstate="print"/>
          <a:srcRect r="1972" b="6157"/>
          <a:stretch>
            <a:fillRect/>
          </a:stretch>
        </p:blipFill>
        <p:spPr>
          <a:xfrm>
            <a:off x="2915816" y="2276872"/>
            <a:ext cx="2987824" cy="2146885"/>
          </a:xfrm>
          <a:prstGeom prst="ellipse">
            <a:avLst/>
          </a:prstGeom>
          <a:ln>
            <a:noFill/>
          </a:ln>
          <a:effectLst>
            <a:softEdge rad="112500"/>
          </a:effectLst>
        </p:spPr>
      </p:pic>
      <p:pic>
        <p:nvPicPr>
          <p:cNvPr id="6" name="Picture 5" descr="1213sevan.jpg"/>
          <p:cNvPicPr>
            <a:picLocks noChangeAspect="1"/>
          </p:cNvPicPr>
          <p:nvPr/>
        </p:nvPicPr>
        <p:blipFill>
          <a:blip r:embed="rId5"/>
          <a:stretch>
            <a:fillRect/>
          </a:stretch>
        </p:blipFill>
        <p:spPr>
          <a:xfrm>
            <a:off x="0" y="2350460"/>
            <a:ext cx="2843808" cy="21328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lake_sevan.jpg"/>
          <p:cNvPicPr>
            <a:picLocks noChangeAspect="1"/>
          </p:cNvPicPr>
          <p:nvPr/>
        </p:nvPicPr>
        <p:blipFill>
          <a:blip r:embed="rId6" cstate="print"/>
          <a:stretch>
            <a:fillRect/>
          </a:stretch>
        </p:blipFill>
        <p:spPr>
          <a:xfrm>
            <a:off x="0" y="4433098"/>
            <a:ext cx="3632636" cy="24249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advClick="0" advTm="5000">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428604"/>
            <a:ext cx="8183880" cy="714380"/>
          </a:xfrm>
        </p:spPr>
        <p:txBody>
          <a:bodyPr>
            <a:normAutofit/>
          </a:bodyPr>
          <a:lstStyle/>
          <a:p>
            <a:pPr algn="ctr"/>
            <a:r>
              <a:rPr lang="en-US" sz="4000" dirty="0" err="1" smtClean="0"/>
              <a:t>Karabakh</a:t>
            </a:r>
            <a:endParaRPr lang="ru-RU" sz="4000" dirty="0"/>
          </a:p>
        </p:txBody>
      </p:sp>
      <p:pic>
        <p:nvPicPr>
          <p:cNvPr id="8" name="Содержимое 7" descr="DSC_0418.jpg"/>
          <p:cNvPicPr>
            <a:picLocks noGrp="1" noChangeAspect="1"/>
          </p:cNvPicPr>
          <p:nvPr>
            <p:ph sz="half" idx="1"/>
          </p:nvPr>
        </p:nvPicPr>
        <p:blipFill>
          <a:blip r:embed="rId2"/>
          <a:stretch>
            <a:fillRect/>
          </a:stretch>
        </p:blipFill>
        <p:spPr>
          <a:xfrm>
            <a:off x="214282" y="1423158"/>
            <a:ext cx="4232306" cy="4077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Содержимое 8" descr="84462660.jpg"/>
          <p:cNvPicPr>
            <a:picLocks noGrp="1" noChangeAspect="1"/>
          </p:cNvPicPr>
          <p:nvPr>
            <p:ph sz="half" idx="2"/>
          </p:nvPr>
        </p:nvPicPr>
        <p:blipFill>
          <a:blip r:embed="rId3"/>
          <a:stretch>
            <a:fillRect/>
          </a:stretch>
        </p:blipFill>
        <p:spPr>
          <a:xfrm>
            <a:off x="4357686" y="1285860"/>
            <a:ext cx="4500593" cy="42148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advClick="0" advTm="5000">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63272" cy="692696"/>
          </a:xfrm>
        </p:spPr>
        <p:txBody>
          <a:bodyPr>
            <a:noAutofit/>
          </a:bodyPr>
          <a:lstStyle/>
          <a:p>
            <a:pPr algn="ctr"/>
            <a:r>
              <a:rPr lang="en-US" sz="3200" dirty="0" smtClean="0"/>
              <a:t>Armenians are known for their hospitality                                                         </a:t>
            </a:r>
            <a:endParaRPr lang="ru-RU" sz="3200" dirty="0"/>
          </a:p>
        </p:txBody>
      </p:sp>
      <p:pic>
        <p:nvPicPr>
          <p:cNvPr id="5" name="Content Placeholder 4" descr="img.jpg"/>
          <p:cNvPicPr>
            <a:picLocks noGrp="1" noChangeAspect="1"/>
          </p:cNvPicPr>
          <p:nvPr>
            <p:ph sz="half" idx="1"/>
          </p:nvPr>
        </p:nvPicPr>
        <p:blipFill>
          <a:blip r:embed="rId3"/>
          <a:stretch>
            <a:fillRect/>
          </a:stretch>
        </p:blipFill>
        <p:spPr>
          <a:xfrm>
            <a:off x="4786314" y="857232"/>
            <a:ext cx="3857652" cy="27146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Picture 2" descr="C:\Users\User\Desktop\arshav_gndevanq-jermuk-shaqi-zoracqarerqarahunj-satanikamurj-tatev-20100710-img_7480-2.jpg"/>
          <p:cNvPicPr>
            <a:picLocks noChangeAspect="1" noChangeArrowheads="1"/>
          </p:cNvPicPr>
          <p:nvPr/>
        </p:nvPicPr>
        <p:blipFill>
          <a:blip r:embed="rId4"/>
          <a:stretch>
            <a:fillRect/>
          </a:stretch>
        </p:blipFill>
        <p:spPr bwMode="auto">
          <a:xfrm>
            <a:off x="285720" y="3643314"/>
            <a:ext cx="4143404" cy="29289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descr="C:\Users\User\Desktop\14726_650x650c.jpg"/>
          <p:cNvPicPr>
            <a:picLocks noChangeAspect="1" noChangeArrowheads="1"/>
          </p:cNvPicPr>
          <p:nvPr/>
        </p:nvPicPr>
        <p:blipFill>
          <a:blip r:embed="rId5"/>
          <a:srcRect/>
          <a:stretch>
            <a:fillRect/>
          </a:stretch>
        </p:blipFill>
        <p:spPr bwMode="auto">
          <a:xfrm>
            <a:off x="357158" y="785794"/>
            <a:ext cx="3857652"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D:\2015 Lusine\Etwining\Garbage\e54d48c4b130189b4f77efd49ef395c8.jpg"/>
          <p:cNvPicPr>
            <a:picLocks noChangeAspect="1" noChangeArrowheads="1"/>
          </p:cNvPicPr>
          <p:nvPr/>
        </p:nvPicPr>
        <p:blipFill>
          <a:blip r:embed="rId6"/>
          <a:srcRect/>
          <a:stretch>
            <a:fillRect/>
          </a:stretch>
        </p:blipFill>
        <p:spPr bwMode="auto">
          <a:xfrm>
            <a:off x="4857752" y="3857628"/>
            <a:ext cx="3929090"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5000">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472518" cy="1143008"/>
          </a:xfrm>
        </p:spPr>
        <p:txBody>
          <a:bodyPr>
            <a:normAutofit/>
          </a:bodyPr>
          <a:lstStyle/>
          <a:p>
            <a:pPr algn="ctr"/>
            <a:r>
              <a:rPr lang="ru-RU" sz="3200" dirty="0" err="1" smtClean="0"/>
              <a:t>Our</a:t>
            </a:r>
            <a:r>
              <a:rPr lang="ru-RU" sz="3200" dirty="0" smtClean="0"/>
              <a:t> </a:t>
            </a:r>
            <a:r>
              <a:rPr lang="ru-RU" sz="3200" dirty="0" err="1" smtClean="0"/>
              <a:t>School</a:t>
            </a:r>
            <a:r>
              <a:rPr lang="ru-RU" sz="3200" dirty="0" smtClean="0"/>
              <a:t> </a:t>
            </a:r>
            <a:r>
              <a:rPr lang="ru-RU" sz="3200" dirty="0" err="1" smtClean="0"/>
              <a:t>is</a:t>
            </a:r>
            <a:r>
              <a:rPr lang="ru-RU" sz="3200" dirty="0" smtClean="0"/>
              <a:t> </a:t>
            </a:r>
            <a:r>
              <a:rPr lang="ru-RU" sz="3200" dirty="0" err="1" smtClean="0"/>
              <a:t>located</a:t>
            </a:r>
            <a:r>
              <a:rPr lang="ru-RU" sz="3200" dirty="0" smtClean="0"/>
              <a:t> </a:t>
            </a:r>
            <a:r>
              <a:rPr lang="ru-RU" sz="3200" dirty="0" err="1" smtClean="0"/>
              <a:t>in</a:t>
            </a:r>
            <a:r>
              <a:rPr lang="ru-RU" sz="3200" dirty="0" smtClean="0"/>
              <a:t> </a:t>
            </a:r>
            <a:r>
              <a:rPr lang="en-US" sz="3200" dirty="0" smtClean="0"/>
              <a:t>Yerevan</a:t>
            </a:r>
            <a:br>
              <a:rPr lang="en-US" sz="3200" dirty="0" smtClean="0"/>
            </a:br>
            <a:r>
              <a:rPr lang="en-US" sz="3200" dirty="0" smtClean="0"/>
              <a:t>                                    </a:t>
            </a:r>
            <a:r>
              <a:rPr lang="ru-RU" sz="3200" dirty="0" smtClean="0"/>
              <a:t>   </a:t>
            </a:r>
            <a:r>
              <a:rPr lang="en-US" sz="3200" dirty="0" smtClean="0"/>
              <a:t> </a:t>
            </a:r>
            <a:r>
              <a:rPr lang="en-US" sz="2400" dirty="0" smtClean="0">
                <a:solidFill>
                  <a:schemeClr val="bg2">
                    <a:lumMod val="50000"/>
                  </a:schemeClr>
                </a:solidFill>
              </a:rPr>
              <a:t>The republic square </a:t>
            </a:r>
            <a:endParaRPr lang="ru-RU" sz="2400" dirty="0">
              <a:solidFill>
                <a:schemeClr val="bg2">
                  <a:lumMod val="50000"/>
                </a:schemeClr>
              </a:solidFill>
            </a:endParaRPr>
          </a:p>
        </p:txBody>
      </p:sp>
      <p:pic>
        <p:nvPicPr>
          <p:cNvPr id="4" name="Content Placeholder 3" descr="1367922858_yerevan3.jpg"/>
          <p:cNvPicPr>
            <a:picLocks noGrp="1" noChangeAspect="1"/>
          </p:cNvPicPr>
          <p:nvPr>
            <p:ph idx="1"/>
          </p:nvPr>
        </p:nvPicPr>
        <p:blipFill>
          <a:blip r:embed="rId2" cstate="print"/>
          <a:stretch>
            <a:fillRect/>
          </a:stretch>
        </p:blipFill>
        <p:spPr>
          <a:xfrm>
            <a:off x="4143372" y="1428736"/>
            <a:ext cx="4716054" cy="282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285720" y="1500174"/>
            <a:ext cx="3643338" cy="2031325"/>
          </a:xfrm>
          <a:prstGeom prst="rect">
            <a:avLst/>
          </a:prstGeom>
          <a:noFill/>
        </p:spPr>
        <p:txBody>
          <a:bodyPr wrap="square" rtlCol="0">
            <a:spAutoFit/>
          </a:bodyPr>
          <a:lstStyle/>
          <a:p>
            <a:r>
              <a:rPr lang="en-US" dirty="0" smtClean="0">
                <a:solidFill>
                  <a:schemeClr val="tx1">
                    <a:lumMod val="75000"/>
                    <a:lumOff val="25000"/>
                  </a:schemeClr>
                </a:solidFill>
              </a:rPr>
              <a:t>Yerevan – the capital of Armenia - is as old as Rome and Babylon, Nineveh and Carthage. In this year Yerevan celebrated 2797th anniversary.  </a:t>
            </a:r>
          </a:p>
          <a:p>
            <a:r>
              <a:rPr lang="en-US" dirty="0" smtClean="0">
                <a:solidFill>
                  <a:schemeClr val="tx1">
                    <a:lumMod val="75000"/>
                    <a:lumOff val="25000"/>
                  </a:schemeClr>
                </a:solidFill>
              </a:rPr>
              <a:t>It has been the capital since 1918.</a:t>
            </a:r>
          </a:p>
          <a:p>
            <a:endParaRPr lang="en-US" dirty="0" smtClean="0">
              <a:solidFill>
                <a:schemeClr val="tx1">
                  <a:lumMod val="75000"/>
                  <a:lumOff val="25000"/>
                </a:schemeClr>
              </a:solidFill>
            </a:endParaRPr>
          </a:p>
        </p:txBody>
      </p:sp>
      <p:pic>
        <p:nvPicPr>
          <p:cNvPr id="1026" name="Picture 2" descr="C:\Users\User\Desktop\Coat_of_Arms_of_Yerevan.png"/>
          <p:cNvPicPr>
            <a:picLocks noChangeAspect="1" noChangeArrowheads="1"/>
          </p:cNvPicPr>
          <p:nvPr/>
        </p:nvPicPr>
        <p:blipFill>
          <a:blip r:embed="rId3"/>
          <a:srcRect/>
          <a:stretch>
            <a:fillRect/>
          </a:stretch>
        </p:blipFill>
        <p:spPr bwMode="auto">
          <a:xfrm>
            <a:off x="785786" y="3429000"/>
            <a:ext cx="2071702" cy="2000264"/>
          </a:xfrm>
          <a:prstGeom prst="rect">
            <a:avLst/>
          </a:prstGeom>
          <a:noFill/>
        </p:spPr>
      </p:pic>
      <p:sp>
        <p:nvSpPr>
          <p:cNvPr id="6" name="TextBox 5"/>
          <p:cNvSpPr txBox="1"/>
          <p:nvPr/>
        </p:nvSpPr>
        <p:spPr>
          <a:xfrm>
            <a:off x="571472" y="5786454"/>
            <a:ext cx="2714612" cy="338554"/>
          </a:xfrm>
          <a:prstGeom prst="rect">
            <a:avLst/>
          </a:prstGeom>
          <a:noFill/>
        </p:spPr>
        <p:txBody>
          <a:bodyPr wrap="square" rtlCol="0">
            <a:spAutoFit/>
          </a:bodyPr>
          <a:lstStyle/>
          <a:p>
            <a:pPr algn="ctr"/>
            <a:r>
              <a:rPr lang="en-US" sz="1600" b="1" dirty="0" smtClean="0">
                <a:solidFill>
                  <a:schemeClr val="bg2">
                    <a:lumMod val="50000"/>
                  </a:schemeClr>
                </a:solidFill>
              </a:rPr>
              <a:t>Official seal of  Yerevan</a:t>
            </a:r>
            <a:endParaRPr lang="ru-RU" sz="1600" b="1" dirty="0">
              <a:solidFill>
                <a:schemeClr val="bg2">
                  <a:lumMod val="50000"/>
                </a:schemeClr>
              </a:solidFill>
            </a:endParaRPr>
          </a:p>
        </p:txBody>
      </p:sp>
      <p:sp>
        <p:nvSpPr>
          <p:cNvPr id="7" name="TextBox 6"/>
          <p:cNvSpPr txBox="1"/>
          <p:nvPr/>
        </p:nvSpPr>
        <p:spPr>
          <a:xfrm>
            <a:off x="4143372" y="4643446"/>
            <a:ext cx="4714908" cy="1200329"/>
          </a:xfrm>
          <a:prstGeom prst="rect">
            <a:avLst/>
          </a:prstGeom>
          <a:noFill/>
        </p:spPr>
        <p:txBody>
          <a:bodyPr wrap="square" rtlCol="0">
            <a:spAutoFit/>
          </a:bodyPr>
          <a:lstStyle/>
          <a:p>
            <a:r>
              <a:rPr lang="en-US" dirty="0" smtClean="0">
                <a:solidFill>
                  <a:schemeClr val="tx1">
                    <a:lumMod val="75000"/>
                    <a:lumOff val="25000"/>
                  </a:schemeClr>
                </a:solidFill>
              </a:rPr>
              <a:t>In 782 B.C. the </a:t>
            </a:r>
            <a:r>
              <a:rPr lang="en-US" dirty="0" err="1" smtClean="0">
                <a:solidFill>
                  <a:schemeClr val="tx1">
                    <a:lumMod val="75000"/>
                    <a:lumOff val="25000"/>
                  </a:schemeClr>
                </a:solidFill>
              </a:rPr>
              <a:t>Urartian</a:t>
            </a:r>
            <a:r>
              <a:rPr lang="en-US" dirty="0" smtClean="0">
                <a:solidFill>
                  <a:schemeClr val="tx1">
                    <a:lumMod val="75000"/>
                    <a:lumOff val="25000"/>
                  </a:schemeClr>
                </a:solidFill>
              </a:rPr>
              <a:t> king </a:t>
            </a:r>
            <a:r>
              <a:rPr lang="en-US" dirty="0" err="1" smtClean="0">
                <a:solidFill>
                  <a:schemeClr val="tx1">
                    <a:lumMod val="75000"/>
                    <a:lumOff val="25000"/>
                  </a:schemeClr>
                </a:solidFill>
              </a:rPr>
              <a:t>Argishti</a:t>
            </a:r>
            <a:r>
              <a:rPr lang="en-US" dirty="0" smtClean="0">
                <a:solidFill>
                  <a:schemeClr val="tx1">
                    <a:lumMod val="75000"/>
                    <a:lumOff val="25000"/>
                  </a:schemeClr>
                </a:solidFill>
              </a:rPr>
              <a:t>   the First founded </a:t>
            </a:r>
            <a:r>
              <a:rPr lang="en-US" dirty="0" err="1" smtClean="0">
                <a:solidFill>
                  <a:schemeClr val="tx1">
                    <a:lumMod val="75000"/>
                    <a:lumOff val="25000"/>
                  </a:schemeClr>
                </a:solidFill>
              </a:rPr>
              <a:t>Erebuni</a:t>
            </a:r>
            <a:r>
              <a:rPr lang="en-US" dirty="0" smtClean="0">
                <a:solidFill>
                  <a:schemeClr val="tx1">
                    <a:lumMod val="75000"/>
                    <a:lumOff val="25000"/>
                  </a:schemeClr>
                </a:solidFill>
              </a:rPr>
              <a:t>, the military and administrative center of the state of </a:t>
            </a:r>
            <a:r>
              <a:rPr lang="en-US" dirty="0" err="1" smtClean="0">
                <a:solidFill>
                  <a:schemeClr val="tx1">
                    <a:lumMod val="75000"/>
                    <a:lumOff val="25000"/>
                  </a:schemeClr>
                </a:solidFill>
              </a:rPr>
              <a:t>Urartu</a:t>
            </a:r>
            <a:r>
              <a:rPr lang="en-US" dirty="0" smtClean="0">
                <a:solidFill>
                  <a:schemeClr val="tx1">
                    <a:lumMod val="75000"/>
                    <a:lumOff val="25000"/>
                  </a:schemeClr>
                </a:solidFill>
              </a:rPr>
              <a:t>, on the place of the present-day Yerevan.</a:t>
            </a:r>
            <a:endParaRPr lang="en-US" dirty="0">
              <a:solidFill>
                <a:schemeClr val="tx1">
                  <a:lumMod val="75000"/>
                  <a:lumOff val="25000"/>
                </a:schemeClr>
              </a:solidFill>
            </a:endParaRPr>
          </a:p>
        </p:txBody>
      </p:sp>
    </p:spTree>
  </p:cSld>
  <p:clrMapOvr>
    <a:masterClrMapping/>
  </p:clrMapOvr>
  <p:transition spd="med" advClick="0" advTm="5000">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57760"/>
            <a:ext cx="7463752" cy="1571636"/>
          </a:xfrm>
          <a:ln>
            <a:noFill/>
          </a:ln>
        </p:spPr>
        <p:txBody>
          <a:bodyPr>
            <a:normAutofit/>
          </a:bodyPr>
          <a:lstStyle/>
          <a:p>
            <a:r>
              <a:rPr lang="en-US" sz="4400" dirty="0" smtClean="0">
                <a:solidFill>
                  <a:schemeClr val="accent1"/>
                </a:solidFill>
                <a:effectLst>
                  <a:outerShdw blurRad="38100" dist="38100" dir="2700000" algn="tl">
                    <a:srgbClr val="000000">
                      <a:alpha val="43137"/>
                    </a:srgbClr>
                  </a:outerShdw>
                </a:effectLst>
              </a:rPr>
              <a:t>Lake Swan in Yerevan </a:t>
            </a:r>
            <a:endParaRPr lang="ru-RU" sz="4400" dirty="0">
              <a:solidFill>
                <a:schemeClr val="accent1"/>
              </a:solidFill>
              <a:effectLst>
                <a:outerShdw blurRad="38100" dist="38100" dir="2700000" algn="tl">
                  <a:srgbClr val="000000">
                    <a:alpha val="43137"/>
                  </a:srgbClr>
                </a:outerShdw>
              </a:effectLst>
            </a:endParaRPr>
          </a:p>
        </p:txBody>
      </p:sp>
      <p:pic>
        <p:nvPicPr>
          <p:cNvPr id="5" name="Content Placeholder 4" descr="44350634.jpg"/>
          <p:cNvPicPr>
            <a:picLocks noGrp="1" noChangeAspect="1"/>
          </p:cNvPicPr>
          <p:nvPr>
            <p:ph sz="half" idx="1"/>
          </p:nvPr>
        </p:nvPicPr>
        <p:blipFill>
          <a:blip r:embed="rId2" cstate="print"/>
          <a:stretch>
            <a:fillRect/>
          </a:stretch>
        </p:blipFill>
        <p:spPr>
          <a:xfrm>
            <a:off x="428596" y="571480"/>
            <a:ext cx="3932238" cy="47149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Content Placeholder 9" descr="1334754332_8017021.jpg"/>
          <p:cNvPicPr>
            <a:picLocks noGrp="1" noChangeAspect="1"/>
          </p:cNvPicPr>
          <p:nvPr>
            <p:ph sz="half" idx="2"/>
          </p:nvPr>
        </p:nvPicPr>
        <p:blipFill>
          <a:blip r:embed="rId3" cstate="print"/>
          <a:stretch>
            <a:fillRect/>
          </a:stretch>
        </p:blipFill>
        <p:spPr>
          <a:xfrm>
            <a:off x="4500562" y="642918"/>
            <a:ext cx="4186238" cy="4643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Click="0" advTm="5000">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revan-Opera-0985.jpg"/>
          <p:cNvPicPr>
            <a:picLocks noChangeAspect="1"/>
          </p:cNvPicPr>
          <p:nvPr/>
        </p:nvPicPr>
        <p:blipFill>
          <a:blip r:embed="rId2"/>
          <a:stretch>
            <a:fillRect/>
          </a:stretch>
        </p:blipFill>
        <p:spPr>
          <a:xfrm>
            <a:off x="0" y="142852"/>
            <a:ext cx="9144000" cy="6858001"/>
          </a:xfrm>
          <a:prstGeom prst="ellipse">
            <a:avLst/>
          </a:prstGeom>
          <a:ln>
            <a:noFill/>
          </a:ln>
          <a:effectLst>
            <a:softEdge rad="112500"/>
          </a:effectLst>
        </p:spPr>
      </p:pic>
      <p:sp>
        <p:nvSpPr>
          <p:cNvPr id="2" name="Title 1"/>
          <p:cNvSpPr>
            <a:spLocks noGrp="1"/>
          </p:cNvSpPr>
          <p:nvPr>
            <p:ph type="title"/>
          </p:nvPr>
        </p:nvSpPr>
        <p:spPr>
          <a:xfrm>
            <a:off x="0" y="0"/>
            <a:ext cx="6858048" cy="596014"/>
          </a:xfrm>
        </p:spPr>
        <p:txBody>
          <a:bodyPr>
            <a:normAutofit fontScale="90000"/>
          </a:bodyPr>
          <a:lstStyle/>
          <a:p>
            <a:r>
              <a:rPr lang="en-US" dirty="0" smtClean="0"/>
              <a:t>   The Opera house in Yerevan</a:t>
            </a:r>
            <a:endParaRPr lang="ru-RU" dirty="0"/>
          </a:p>
        </p:txBody>
      </p:sp>
    </p:spTree>
  </p:cSld>
  <p:clrMapOvr>
    <a:masterClrMapping/>
  </p:clrMapOvr>
  <p:transition spd="med" advClick="0" advTm="5000">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41371677_yerevan.jpg"/>
          <p:cNvPicPr>
            <a:picLocks noChangeAspect="1"/>
          </p:cNvPicPr>
          <p:nvPr/>
        </p:nvPicPr>
        <p:blipFill>
          <a:blip r:embed="rId2" cstate="print"/>
          <a:stretch>
            <a:fillRect/>
          </a:stretch>
        </p:blipFill>
        <p:spPr>
          <a:xfrm>
            <a:off x="285720" y="1357298"/>
            <a:ext cx="4071966" cy="4929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642910" y="428604"/>
            <a:ext cx="8174712" cy="642918"/>
          </a:xfrm>
        </p:spPr>
        <p:txBody>
          <a:bodyPr anchor="ctr">
            <a:normAutofit fontScale="90000"/>
          </a:bodyPr>
          <a:lstStyle/>
          <a:p>
            <a:r>
              <a:rPr lang="en-US" dirty="0" smtClean="0"/>
              <a:t>                              Yerevan</a:t>
            </a:r>
            <a:br>
              <a:rPr lang="en-US" dirty="0" smtClean="0"/>
            </a:br>
            <a:r>
              <a:rPr lang="en-US" dirty="0" smtClean="0"/>
              <a:t>     North </a:t>
            </a:r>
            <a:r>
              <a:rPr lang="en-US" dirty="0" smtClean="0"/>
              <a:t>Avenue                       </a:t>
            </a:r>
            <a:r>
              <a:rPr lang="en-US" dirty="0" smtClean="0"/>
              <a:t>Cascade </a:t>
            </a:r>
            <a:endParaRPr lang="ru-RU" dirty="0"/>
          </a:p>
        </p:txBody>
      </p:sp>
      <p:pic>
        <p:nvPicPr>
          <p:cNvPr id="4" name="Содержимое 4" descr="gallery_1890_999_262250.jpg"/>
          <p:cNvPicPr>
            <a:picLocks noChangeAspect="1"/>
          </p:cNvPicPr>
          <p:nvPr/>
        </p:nvPicPr>
        <p:blipFill>
          <a:blip r:embed="rId3"/>
          <a:stretch>
            <a:fillRect/>
          </a:stretch>
        </p:blipFill>
        <p:spPr>
          <a:xfrm>
            <a:off x="4572000" y="1452676"/>
            <a:ext cx="4464496" cy="5000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715008" y="642918"/>
            <a:ext cx="184731" cy="369332"/>
          </a:xfrm>
          <a:prstGeom prst="rect">
            <a:avLst/>
          </a:prstGeom>
          <a:noFill/>
        </p:spPr>
        <p:txBody>
          <a:bodyPr wrap="none" rtlCol="0">
            <a:spAutoFit/>
          </a:bodyPr>
          <a:lstStyle/>
          <a:p>
            <a:endParaRPr lang="ru-RU" dirty="0"/>
          </a:p>
        </p:txBody>
      </p:sp>
    </p:spTree>
  </p:cSld>
  <p:clrMapOvr>
    <a:masterClrMapping/>
  </p:clrMapOvr>
  <p:transition spd="med" advClick="0" advTm="5000">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29684" cy="1051560"/>
          </a:xfrm>
        </p:spPr>
        <p:txBody>
          <a:bodyPr>
            <a:normAutofit fontScale="90000"/>
          </a:bodyPr>
          <a:lstStyle/>
          <a:p>
            <a:pPr algn="ctr"/>
            <a:r>
              <a:rPr lang="en-US" dirty="0" smtClean="0"/>
              <a:t>This is My School – “</a:t>
            </a:r>
            <a:r>
              <a:rPr lang="en-US" dirty="0" err="1" smtClean="0"/>
              <a:t>Byurakn</a:t>
            </a:r>
            <a:r>
              <a:rPr lang="en-US" dirty="0" smtClean="0"/>
              <a:t>” Educational Complex</a:t>
            </a:r>
            <a:endParaRPr lang="ru-RU" dirty="0"/>
          </a:p>
        </p:txBody>
      </p:sp>
      <p:pic>
        <p:nvPicPr>
          <p:cNvPr id="4" name="Содержимое 3" descr="Рисунок1.jpg"/>
          <p:cNvPicPr>
            <a:picLocks noGrp="1" noChangeAspect="1"/>
          </p:cNvPicPr>
          <p:nvPr>
            <p:ph idx="1"/>
          </p:nvPr>
        </p:nvPicPr>
        <p:blipFill>
          <a:blip r:embed="rId2"/>
          <a:stretch>
            <a:fillRect/>
          </a:stretch>
        </p:blipFill>
        <p:spPr>
          <a:xfrm>
            <a:off x="214282" y="1357298"/>
            <a:ext cx="8715436" cy="51435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advClick="0" advTm="5000">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8183880" cy="1051560"/>
          </a:xfrm>
        </p:spPr>
        <p:txBody>
          <a:bodyPr>
            <a:noAutofit/>
          </a:bodyPr>
          <a:lstStyle/>
          <a:p>
            <a:pPr algn="ctr"/>
            <a:r>
              <a:rPr lang="en-US" sz="2800" dirty="0" smtClean="0">
                <a:solidFill>
                  <a:schemeClr val="tx1">
                    <a:lumMod val="65000"/>
                    <a:lumOff val="35000"/>
                  </a:schemeClr>
                </a:solidFill>
                <a:latin typeface="Constantia" pitchFamily="18" charset="0"/>
              </a:rPr>
              <a:t>In our school the students are divided into groups of different ages, not classes. Each group has its own name and color.</a:t>
            </a:r>
            <a:r>
              <a:rPr lang="en-US" sz="2800" dirty="0" smtClean="0">
                <a:solidFill>
                  <a:schemeClr val="tx1">
                    <a:lumMod val="65000"/>
                    <a:lumOff val="35000"/>
                  </a:schemeClr>
                </a:solidFill>
              </a:rPr>
              <a:t/>
            </a:r>
            <a:br>
              <a:rPr lang="en-US" sz="2800" dirty="0" smtClean="0">
                <a:solidFill>
                  <a:schemeClr val="tx1">
                    <a:lumMod val="65000"/>
                    <a:lumOff val="35000"/>
                  </a:schemeClr>
                </a:solidFill>
              </a:rPr>
            </a:br>
            <a:endParaRPr lang="ru-RU" sz="2800" dirty="0">
              <a:solidFill>
                <a:schemeClr val="tx1">
                  <a:lumMod val="65000"/>
                  <a:lumOff val="3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4348" y="1571612"/>
            <a:ext cx="7786742" cy="5045081"/>
          </a:xfrm>
          <a:prstGeom prst="rect">
            <a:avLst/>
          </a:prstGeom>
          <a:ln>
            <a:noFill/>
          </a:ln>
          <a:effectLst>
            <a:softEdge rad="112500"/>
          </a:effectLst>
        </p:spPr>
      </p:pic>
    </p:spTree>
  </p:cSld>
  <p:clrMapOvr>
    <a:masterClrMapping/>
  </p:clrMapOvr>
  <p:transition spd="med" advClick="0" advTm="5000">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857232"/>
            <a:ext cx="8183880" cy="1051560"/>
          </a:xfrm>
        </p:spPr>
        <p:txBody>
          <a:bodyPr>
            <a:noAutofit/>
          </a:bodyPr>
          <a:lstStyle/>
          <a:p>
            <a:r>
              <a:rPr lang="en-US" sz="2000" dirty="0" smtClean="0">
                <a:solidFill>
                  <a:schemeClr val="tx1">
                    <a:lumMod val="65000"/>
                    <a:lumOff val="35000"/>
                  </a:schemeClr>
                </a:solidFill>
                <a:latin typeface="Constantia" pitchFamily="18" charset="0"/>
              </a:rPr>
              <a:t>Our school day begins with Assembly. Every morning from </a:t>
            </a:r>
            <a:r>
              <a:rPr lang="en-US" sz="2000" dirty="0" smtClean="0">
                <a:solidFill>
                  <a:schemeClr val="tx1">
                    <a:lumMod val="65000"/>
                    <a:lumOff val="35000"/>
                  </a:schemeClr>
                </a:solidFill>
                <a:latin typeface="Constantia" pitchFamily="18" charset="0"/>
              </a:rPr>
              <a:t>8:30-9:</a:t>
            </a:r>
            <a:r>
              <a:rPr lang="en-US" sz="2000" dirty="0" smtClean="0">
                <a:solidFill>
                  <a:schemeClr val="tx1">
                    <a:lumMod val="65000"/>
                    <a:lumOff val="35000"/>
                  </a:schemeClr>
                </a:solidFill>
                <a:latin typeface="Constantia" pitchFamily="18" charset="0"/>
                <a:sym typeface="Wingdings" panose="05000000000000000000" pitchFamily="2" charset="2"/>
              </a:rPr>
              <a:t>00 the groups of </a:t>
            </a:r>
            <a:r>
              <a:rPr lang="en-US" sz="2000" dirty="0" smtClean="0">
                <a:solidFill>
                  <a:schemeClr val="tx1">
                    <a:lumMod val="65000"/>
                    <a:lumOff val="35000"/>
                  </a:schemeClr>
                </a:solidFill>
                <a:latin typeface="Constantia" pitchFamily="18" charset="0"/>
              </a:rPr>
              <a:t>pupils </a:t>
            </a:r>
            <a:r>
              <a:rPr lang="en-US" sz="2000" dirty="0" smtClean="0">
                <a:solidFill>
                  <a:schemeClr val="tx1">
                    <a:lumMod val="65000"/>
                    <a:lumOff val="35000"/>
                  </a:schemeClr>
                </a:solidFill>
                <a:latin typeface="Constantia" pitchFamily="18" charset="0"/>
              </a:rPr>
              <a:t>have </a:t>
            </a:r>
            <a:r>
              <a:rPr lang="en-US" sz="2000" dirty="0" smtClean="0">
                <a:solidFill>
                  <a:schemeClr val="tx1">
                    <a:lumMod val="65000"/>
                    <a:lumOff val="35000"/>
                  </a:schemeClr>
                </a:solidFill>
                <a:latin typeface="Constantia" pitchFamily="18" charset="0"/>
              </a:rPr>
              <a:t>discussions with their teacher </a:t>
            </a:r>
            <a:r>
              <a:rPr lang="en-US" sz="2000" dirty="0" smtClean="0">
                <a:solidFill>
                  <a:schemeClr val="tx1">
                    <a:lumMod val="65000"/>
                    <a:lumOff val="35000"/>
                  </a:schemeClr>
                </a:solidFill>
                <a:latin typeface="Constantia" pitchFamily="18" charset="0"/>
              </a:rPr>
              <a:t>before </a:t>
            </a:r>
            <a:r>
              <a:rPr lang="en-US" sz="2000" dirty="0" smtClean="0">
                <a:solidFill>
                  <a:schemeClr val="tx1">
                    <a:lumMod val="65000"/>
                    <a:lumOff val="35000"/>
                  </a:schemeClr>
                </a:solidFill>
                <a:latin typeface="Constantia" pitchFamily="18" charset="0"/>
              </a:rPr>
              <a:t>their lessons begin. During it the </a:t>
            </a:r>
            <a:r>
              <a:rPr lang="en-US" sz="2000" dirty="0" smtClean="0">
                <a:solidFill>
                  <a:schemeClr val="tx1">
                    <a:lumMod val="65000"/>
                    <a:lumOff val="35000"/>
                  </a:schemeClr>
                </a:solidFill>
                <a:latin typeface="Constantia" pitchFamily="18" charset="0"/>
              </a:rPr>
              <a:t>pupils</a:t>
            </a:r>
            <a:r>
              <a:rPr lang="en-US" sz="2000" dirty="0" smtClean="0">
                <a:solidFill>
                  <a:schemeClr val="tx1">
                    <a:lumMod val="65000"/>
                    <a:lumOff val="35000"/>
                  </a:schemeClr>
                </a:solidFill>
                <a:latin typeface="Constantia" pitchFamily="18" charset="0"/>
              </a:rPr>
              <a:t> </a:t>
            </a:r>
            <a:r>
              <a:rPr lang="en-US" sz="2000" dirty="0" smtClean="0">
                <a:solidFill>
                  <a:schemeClr val="tx1">
                    <a:lumMod val="65000"/>
                    <a:lumOff val="35000"/>
                  </a:schemeClr>
                </a:solidFill>
                <a:latin typeface="Constantia" pitchFamily="18" charset="0"/>
              </a:rPr>
              <a:t>speak about their problems and difficulties connected with the lessons, and plan the activities for the day</a:t>
            </a:r>
            <a:r>
              <a:rPr lang="ru-RU" sz="2000" dirty="0" smtClean="0">
                <a:solidFill>
                  <a:schemeClr val="tx1">
                    <a:lumMod val="65000"/>
                    <a:lumOff val="35000"/>
                  </a:schemeClr>
                </a:solidFill>
                <a:latin typeface="Constantia" pitchFamily="18" charset="0"/>
              </a:rPr>
              <a:t>.</a:t>
            </a:r>
            <a:endParaRPr lang="ru-RU" sz="2000" dirty="0">
              <a:solidFill>
                <a:schemeClr val="tx1">
                  <a:lumMod val="65000"/>
                  <a:lumOff val="35000"/>
                </a:schemeClr>
              </a:solidFill>
              <a:latin typeface="Constantia"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910" y="2000240"/>
            <a:ext cx="7572428" cy="4473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Click="0" advTm="5000">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ika_-_Love_-_Armenia_-_2015_Junior_Eurovision_Song_Contest.mp3">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
        <p:nvSpPr>
          <p:cNvPr id="2" name="Заголовок 1"/>
          <p:cNvSpPr>
            <a:spLocks noGrp="1"/>
          </p:cNvSpPr>
          <p:nvPr>
            <p:ph type="title"/>
          </p:nvPr>
        </p:nvSpPr>
        <p:spPr>
          <a:xfrm>
            <a:off x="571472" y="0"/>
            <a:ext cx="8183880" cy="857232"/>
          </a:xfrm>
        </p:spPr>
        <p:txBody>
          <a:bodyPr>
            <a:normAutofit/>
          </a:bodyPr>
          <a:lstStyle/>
          <a:p>
            <a:pPr algn="ctr"/>
            <a:r>
              <a:rPr lang="en-US" sz="4800" dirty="0" smtClean="0"/>
              <a:t>My Country is Armenia</a:t>
            </a:r>
            <a:endParaRPr lang="ru-RU" sz="4800" dirty="0"/>
          </a:p>
        </p:txBody>
      </p:sp>
      <p:pic>
        <p:nvPicPr>
          <p:cNvPr id="5" name="Содержимое 4" descr="Ch8_armenia.jpg"/>
          <p:cNvPicPr>
            <a:picLocks noGrp="1" noChangeAspect="1"/>
          </p:cNvPicPr>
          <p:nvPr>
            <p:ph sz="half" idx="1"/>
          </p:nvPr>
        </p:nvPicPr>
        <p:blipFill>
          <a:blip r:embed="rId4"/>
          <a:stretch>
            <a:fillRect/>
          </a:stretch>
        </p:blipFill>
        <p:spPr>
          <a:xfrm>
            <a:off x="1714480" y="571480"/>
            <a:ext cx="7061223" cy="5786478"/>
          </a:xfrm>
        </p:spPr>
      </p:pic>
      <p:pic>
        <p:nvPicPr>
          <p:cNvPr id="6" name="Содержимое 5" descr="2000px-Flag_of_Armenia_-_Coat_of_Arms.svg.png"/>
          <p:cNvPicPr>
            <a:picLocks noGrp="1" noChangeAspect="1"/>
          </p:cNvPicPr>
          <p:nvPr>
            <p:ph sz="half" idx="2"/>
          </p:nvPr>
        </p:nvPicPr>
        <p:blipFill>
          <a:blip r:embed="rId5"/>
          <a:stretch>
            <a:fillRect/>
          </a:stretch>
        </p:blipFill>
        <p:spPr>
          <a:xfrm>
            <a:off x="395536" y="4000504"/>
            <a:ext cx="3384376" cy="2330487"/>
          </a:xfrm>
        </p:spPr>
      </p:pic>
      <p:sp>
        <p:nvSpPr>
          <p:cNvPr id="7" name="Прямоугольник 6"/>
          <p:cNvSpPr/>
          <p:nvPr/>
        </p:nvSpPr>
        <p:spPr>
          <a:xfrm>
            <a:off x="5286380" y="928670"/>
            <a:ext cx="4572000" cy="646331"/>
          </a:xfrm>
          <a:prstGeom prst="rect">
            <a:avLst/>
          </a:prstGeom>
        </p:spPr>
        <p:txBody>
          <a:bodyPr>
            <a:spAutoFit/>
          </a:bodyPr>
          <a:lstStyle/>
          <a:p>
            <a:r>
              <a:rPr lang="en-US" b="1" dirty="0" smtClean="0">
                <a:solidFill>
                  <a:schemeClr val="accent1">
                    <a:lumMod val="75000"/>
                  </a:schemeClr>
                </a:solidFill>
              </a:rPr>
              <a:t>Area - 29,743 km</a:t>
            </a:r>
            <a:r>
              <a:rPr lang="en-US" b="1" baseline="30000" dirty="0" smtClean="0">
                <a:solidFill>
                  <a:schemeClr val="accent1">
                    <a:lumMod val="75000"/>
                  </a:schemeClr>
                </a:solidFill>
              </a:rPr>
              <a:t>2</a:t>
            </a:r>
            <a:r>
              <a:rPr lang="en-US" b="1" dirty="0" smtClean="0">
                <a:solidFill>
                  <a:schemeClr val="accent1">
                    <a:lumMod val="75000"/>
                  </a:schemeClr>
                </a:solidFill>
              </a:rPr>
              <a:t> </a:t>
            </a:r>
            <a:br>
              <a:rPr lang="en-US" b="1" dirty="0" smtClean="0">
                <a:solidFill>
                  <a:schemeClr val="accent1">
                    <a:lumMod val="75000"/>
                  </a:schemeClr>
                </a:solidFill>
              </a:rPr>
            </a:br>
            <a:r>
              <a:rPr lang="en-US" b="1" dirty="0" smtClean="0">
                <a:solidFill>
                  <a:schemeClr val="accent1">
                    <a:lumMod val="75000"/>
                  </a:schemeClr>
                </a:solidFill>
              </a:rPr>
              <a:t>Population – over 3 </a:t>
            </a:r>
            <a:r>
              <a:rPr lang="en-US" altLang="pl-PL" b="1" dirty="0" smtClean="0">
                <a:solidFill>
                  <a:schemeClr val="accent1">
                    <a:lumMod val="75000"/>
                  </a:schemeClr>
                </a:solidFill>
              </a:rPr>
              <a:t>million people</a:t>
            </a:r>
            <a:endParaRPr lang="ru-RU" b="1" dirty="0">
              <a:solidFill>
                <a:schemeClr val="accent1">
                  <a:lumMod val="75000"/>
                </a:schemeClr>
              </a:solidFill>
            </a:endParaRPr>
          </a:p>
        </p:txBody>
      </p:sp>
    </p:spTree>
  </p:cSld>
  <p:clrMapOvr>
    <a:masterClrMapping/>
  </p:clrMapOvr>
  <p:transition spd="med" advClick="0" advTm="5000">
    <p:blinds/>
  </p:transition>
  <p:timing>
    <p:tnLst>
      <p:par>
        <p:cTn id="1" dur="indefinite" restart="never" nodeType="tmRoot">
          <p:childTnLst>
            <p:audio>
              <p:cMediaNode vol="80000" numSld="999">
                <p:cTn id="2"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42900"/>
            <a:ext cx="6072230" cy="1051560"/>
          </a:xfrm>
        </p:spPr>
        <p:txBody>
          <a:bodyPr/>
          <a:lstStyle/>
          <a:p>
            <a:pPr algn="ctr"/>
            <a:r>
              <a:rPr lang="ru-RU" dirty="0" err="1" smtClean="0"/>
              <a:t>Our</a:t>
            </a:r>
            <a:r>
              <a:rPr lang="ru-RU" dirty="0" smtClean="0"/>
              <a:t> </a:t>
            </a:r>
            <a:r>
              <a:rPr lang="ru-RU" dirty="0" err="1" smtClean="0"/>
              <a:t>School</a:t>
            </a:r>
            <a:r>
              <a:rPr lang="ru-RU" dirty="0" smtClean="0"/>
              <a:t>…</a:t>
            </a:r>
            <a:endParaRPr lang="ru-RU" dirty="0"/>
          </a:p>
        </p:txBody>
      </p:sp>
      <p:pic>
        <p:nvPicPr>
          <p:cNvPr id="5" name="Content Placeholder 9" descr="1378714_532644310150255_1536342294_n.jpg"/>
          <p:cNvPicPr>
            <a:picLocks noChangeAspect="1"/>
          </p:cNvPicPr>
          <p:nvPr/>
        </p:nvPicPr>
        <p:blipFill>
          <a:blip r:embed="rId2" cstate="print"/>
          <a:stretch>
            <a:fillRect/>
          </a:stretch>
        </p:blipFill>
        <p:spPr>
          <a:xfrm>
            <a:off x="4929190" y="4000504"/>
            <a:ext cx="3929090" cy="261463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Content Placeholder 3" descr="DSC04945.JPG"/>
          <p:cNvPicPr>
            <a:picLocks noChangeAspect="1"/>
          </p:cNvPicPr>
          <p:nvPr/>
        </p:nvPicPr>
        <p:blipFill>
          <a:blip r:embed="rId3" cstate="print"/>
          <a:stretch>
            <a:fillRect/>
          </a:stretch>
        </p:blipFill>
        <p:spPr>
          <a:xfrm>
            <a:off x="500034" y="1071546"/>
            <a:ext cx="3786214" cy="236918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Содержимое 9" descr="Рисунок4.jpg"/>
          <p:cNvPicPr>
            <a:picLocks noGrp="1" noChangeAspect="1"/>
          </p:cNvPicPr>
          <p:nvPr>
            <p:ph idx="1"/>
          </p:nvPr>
        </p:nvPicPr>
        <p:blipFill>
          <a:blip r:embed="rId4"/>
          <a:stretch>
            <a:fillRect/>
          </a:stretch>
        </p:blipFill>
        <p:spPr>
          <a:xfrm>
            <a:off x="214282" y="3714752"/>
            <a:ext cx="4500562" cy="3143248"/>
          </a:xfrm>
          <a:prstGeom prst="ellipse">
            <a:avLst/>
          </a:prstGeom>
          <a:ln>
            <a:noFill/>
          </a:ln>
          <a:effectLst>
            <a:softEdge rad="112500"/>
          </a:effectLst>
        </p:spPr>
      </p:pic>
      <p:pic>
        <p:nvPicPr>
          <p:cNvPr id="11" name="Content Placeholder 3" descr="DSC04942.JPG"/>
          <p:cNvPicPr>
            <a:picLocks noChangeAspect="1"/>
          </p:cNvPicPr>
          <p:nvPr/>
        </p:nvPicPr>
        <p:blipFill>
          <a:blip r:embed="rId5" cstate="print"/>
          <a:stretch>
            <a:fillRect/>
          </a:stretch>
        </p:blipFill>
        <p:spPr>
          <a:xfrm>
            <a:off x="4929190" y="785794"/>
            <a:ext cx="4000528" cy="3000396"/>
          </a:xfrm>
          <a:prstGeom prst="ellipse">
            <a:avLst/>
          </a:prstGeom>
          <a:ln>
            <a:noFill/>
          </a:ln>
          <a:effectLst>
            <a:softEdge rad="112500"/>
          </a:effectLst>
        </p:spPr>
      </p:pic>
    </p:spTree>
  </p:cSld>
  <p:clrMapOvr>
    <a:masterClrMapping/>
  </p:clrMapOvr>
  <p:transition spd="med" advClick="0" advTm="5000">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183880" cy="714356"/>
          </a:xfrm>
        </p:spPr>
        <p:txBody>
          <a:bodyPr/>
          <a:lstStyle/>
          <a:p>
            <a:pPr algn="ctr"/>
            <a:r>
              <a:rPr lang="ru-RU" dirty="0" err="1" smtClean="0"/>
              <a:t>Dancing</a:t>
            </a:r>
            <a:r>
              <a:rPr lang="ru-RU" dirty="0" smtClean="0"/>
              <a:t> </a:t>
            </a:r>
            <a:r>
              <a:rPr lang="ru-RU" dirty="0" err="1" smtClean="0"/>
              <a:t>Classes</a:t>
            </a:r>
            <a:endParaRPr lang="ru-RU"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330" y="571480"/>
            <a:ext cx="2324270" cy="4143403"/>
          </a:xfrm>
          <a:prstGeom prst="rect">
            <a:avLst/>
          </a:prstGeom>
          <a:ln>
            <a:noFill/>
          </a:ln>
          <a:effectLst>
            <a:softEdge rad="112500"/>
          </a:effectLst>
        </p:spPr>
      </p:pic>
      <p:pic>
        <p:nvPicPr>
          <p:cNvPr id="5"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718062"/>
            <a:ext cx="4066706" cy="2287522"/>
          </a:xfrm>
          <a:prstGeom prst="rect">
            <a:avLst/>
          </a:prstGeom>
          <a:ln>
            <a:noFill/>
          </a:ln>
          <a:effectLst>
            <a:softEdge rad="112500"/>
          </a:effectLst>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04" y="4643446"/>
            <a:ext cx="3776060" cy="2214554"/>
          </a:xfrm>
          <a:prstGeom prst="ellipse">
            <a:avLst/>
          </a:prstGeom>
          <a:ln>
            <a:noFill/>
          </a:ln>
          <a:effectLst>
            <a:softEdge rad="112500"/>
          </a:effectLst>
        </p:spPr>
      </p:pic>
      <p:pic>
        <p:nvPicPr>
          <p:cNvPr id="7"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4612" y="3000372"/>
            <a:ext cx="3714776" cy="1925002"/>
          </a:xfrm>
          <a:prstGeom prst="rect">
            <a:avLst/>
          </a:prstGeom>
          <a:ln>
            <a:noFill/>
          </a:ln>
          <a:effectLst>
            <a:softEdge rad="112500"/>
          </a:effectLst>
        </p:spPr>
      </p:pic>
      <p:pic>
        <p:nvPicPr>
          <p:cNvPr id="8" name="Content Placeholder 7"/>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57158" y="571480"/>
            <a:ext cx="2128811" cy="4143403"/>
          </a:xfrm>
          <a:prstGeom prst="rect">
            <a:avLst/>
          </a:prstGeom>
          <a:ln>
            <a:noFill/>
          </a:ln>
          <a:effectLst>
            <a:softEdge rad="112500"/>
          </a:effectLst>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643446"/>
            <a:ext cx="4000496" cy="2214554"/>
          </a:xfrm>
          <a:prstGeom prst="ellipse">
            <a:avLst/>
          </a:prstGeom>
          <a:ln>
            <a:noFill/>
          </a:ln>
          <a:effectLst>
            <a:softEdge rad="112500"/>
          </a:effectLst>
        </p:spPr>
      </p:pic>
    </p:spTree>
  </p:cSld>
  <p:clrMapOvr>
    <a:masterClrMapping/>
  </p:clrMapOvr>
  <p:transition spd="med" advClick="0" advTm="5000">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183880" cy="1051560"/>
          </a:xfrm>
        </p:spPr>
        <p:txBody>
          <a:bodyPr>
            <a:noAutofit/>
          </a:bodyPr>
          <a:lstStyle/>
          <a:p>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Chess</a:t>
            </a:r>
            <a:r>
              <a:rPr lang="en-US" sz="2000" dirty="0" smtClean="0">
                <a:solidFill>
                  <a:schemeClr val="tx1">
                    <a:lumMod val="65000"/>
                    <a:lumOff val="35000"/>
                  </a:schemeClr>
                </a:solidFill>
                <a:latin typeface="Constantia" pitchFamily="18" charset="0"/>
              </a:rPr>
              <a:t> is a popular sport in Armenia. Although a country of about </a:t>
            </a:r>
            <a:r>
              <a:rPr lang="ru-RU" sz="2000" dirty="0" smtClean="0">
                <a:solidFill>
                  <a:schemeClr val="tx1">
                    <a:lumMod val="65000"/>
                    <a:lumOff val="35000"/>
                  </a:schemeClr>
                </a:solidFill>
                <a:latin typeface="Constantia" pitchFamily="18" charset="0"/>
              </a:rPr>
              <a:t>3</a:t>
            </a:r>
            <a:r>
              <a:rPr lang="en-US" sz="2000" dirty="0" smtClean="0">
                <a:solidFill>
                  <a:schemeClr val="tx1">
                    <a:lumMod val="65000"/>
                    <a:lumOff val="35000"/>
                  </a:schemeClr>
                </a:solidFill>
                <a:latin typeface="Constantia" pitchFamily="18" charset="0"/>
              </a:rPr>
              <a:t> million people, Armenia is considered to be one of the strongest chess nations today. In 2011, the Ministry of Education of Armenia made chess part of the primary school curriculum.</a:t>
            </a:r>
            <a:r>
              <a:rPr lang="en-US" sz="2400" dirty="0" smtClean="0">
                <a:latin typeface="Constantia" pitchFamily="18" charset="0"/>
              </a:rPr>
              <a:t/>
            </a:r>
            <a:br>
              <a:rPr lang="en-US" sz="2400" dirty="0" smtClean="0">
                <a:latin typeface="Constantia" pitchFamily="18" charset="0"/>
              </a:rPr>
            </a:br>
            <a:endParaRPr lang="ru-RU" sz="2400" dirty="0">
              <a:latin typeface="Constantia" pitchFamily="18" charset="0"/>
            </a:endParaRPr>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42758">
            <a:off x="365359" y="2011993"/>
            <a:ext cx="4222369" cy="22885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14876" y="1928802"/>
            <a:ext cx="4071966" cy="25003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4" descr="DSC04940.JPG"/>
          <p:cNvPicPr>
            <a:picLocks noChangeAspect="1"/>
          </p:cNvPicPr>
          <p:nvPr/>
        </p:nvPicPr>
        <p:blipFill>
          <a:blip r:embed="rId4" cstate="print"/>
          <a:stretch>
            <a:fillRect/>
          </a:stretch>
        </p:blipFill>
        <p:spPr>
          <a:xfrm>
            <a:off x="2571736" y="4143380"/>
            <a:ext cx="3473439" cy="25717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advClick="0" advTm="5000">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183880" cy="714380"/>
          </a:xfrm>
        </p:spPr>
        <p:txBody>
          <a:bodyPr>
            <a:normAutofit/>
          </a:bodyPr>
          <a:lstStyle/>
          <a:p>
            <a:pPr algn="ctr"/>
            <a:r>
              <a:rPr lang="ru-RU" dirty="0" err="1" smtClean="0"/>
              <a:t>Me</a:t>
            </a:r>
            <a:r>
              <a:rPr lang="ru-RU" dirty="0" smtClean="0"/>
              <a:t> &amp; </a:t>
            </a:r>
            <a:r>
              <a:rPr lang="ru-RU" dirty="0" err="1" smtClean="0"/>
              <a:t>my</a:t>
            </a:r>
            <a:r>
              <a:rPr lang="ru-RU" dirty="0" smtClean="0"/>
              <a:t> </a:t>
            </a:r>
            <a:r>
              <a:rPr lang="ru-RU" dirty="0" err="1" smtClean="0"/>
              <a:t>pupils</a:t>
            </a:r>
            <a:endParaRPr lang="ru-RU" dirty="0"/>
          </a:p>
        </p:txBody>
      </p:sp>
      <p:pic>
        <p:nvPicPr>
          <p:cNvPr id="4" name="Содержимое 3" descr="Фото0732.jpg"/>
          <p:cNvPicPr>
            <a:picLocks noGrp="1" noChangeAspect="1"/>
          </p:cNvPicPr>
          <p:nvPr>
            <p:ph idx="1"/>
          </p:nvPr>
        </p:nvPicPr>
        <p:blipFill>
          <a:blip r:embed="rId2" cstate="print"/>
          <a:stretch>
            <a:fillRect/>
          </a:stretch>
        </p:blipFill>
        <p:spPr>
          <a:xfrm>
            <a:off x="428596" y="1000108"/>
            <a:ext cx="4500594"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D:\2015 Lusine\nkarner\2rd\Фото0713.jpg"/>
          <p:cNvPicPr>
            <a:picLocks noChangeAspect="1" noChangeArrowheads="1"/>
          </p:cNvPicPr>
          <p:nvPr/>
        </p:nvPicPr>
        <p:blipFill>
          <a:blip r:embed="rId3" cstate="print"/>
          <a:srcRect/>
          <a:stretch>
            <a:fillRect/>
          </a:stretch>
        </p:blipFill>
        <p:spPr bwMode="auto">
          <a:xfrm>
            <a:off x="5715008" y="928670"/>
            <a:ext cx="2500330" cy="30003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1" name="Picture 3" descr="D:\2015 Lusine\Etwining\12141767_1653170484972776_9123034311768749825_n.jpg"/>
          <p:cNvPicPr>
            <a:picLocks noChangeAspect="1" noChangeArrowheads="1"/>
          </p:cNvPicPr>
          <p:nvPr/>
        </p:nvPicPr>
        <p:blipFill>
          <a:blip r:embed="rId4"/>
          <a:srcRect/>
          <a:stretch>
            <a:fillRect/>
          </a:stretch>
        </p:blipFill>
        <p:spPr bwMode="auto">
          <a:xfrm>
            <a:off x="4643438" y="4143380"/>
            <a:ext cx="4105273" cy="2357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D:\2015 Lusine\Etwining\Garbage\12022463_1655182868104871_5079231801076393036_o.jpg"/>
          <p:cNvPicPr>
            <a:picLocks noChangeAspect="1" noChangeArrowheads="1"/>
          </p:cNvPicPr>
          <p:nvPr/>
        </p:nvPicPr>
        <p:blipFill>
          <a:blip r:embed="rId5" cstate="print"/>
          <a:srcRect/>
          <a:stretch>
            <a:fillRect/>
          </a:stretch>
        </p:blipFill>
        <p:spPr bwMode="auto">
          <a:xfrm>
            <a:off x="571472" y="4143380"/>
            <a:ext cx="3643306" cy="2332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5000">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571504"/>
          </a:xfrm>
        </p:spPr>
        <p:txBody>
          <a:bodyPr>
            <a:normAutofit fontScale="90000"/>
          </a:bodyPr>
          <a:lstStyle/>
          <a:p>
            <a:pPr algn="ctr"/>
            <a:r>
              <a:rPr lang="ru-RU" dirty="0" err="1" smtClean="0"/>
              <a:t>Our</a:t>
            </a:r>
            <a:r>
              <a:rPr lang="ru-RU" dirty="0" smtClean="0"/>
              <a:t> </a:t>
            </a:r>
            <a:r>
              <a:rPr lang="ru-RU" dirty="0" err="1" smtClean="0"/>
              <a:t>Technology</a:t>
            </a:r>
            <a:r>
              <a:rPr lang="ru-RU" dirty="0" smtClean="0"/>
              <a:t>  </a:t>
            </a:r>
            <a:r>
              <a:rPr lang="ru-RU" dirty="0" err="1" smtClean="0"/>
              <a:t>Corner</a:t>
            </a:r>
            <a:endParaRPr lang="ru-RU" dirty="0">
              <a:solidFill>
                <a:schemeClr val="accent1"/>
              </a:solidFill>
            </a:endParaRPr>
          </a:p>
        </p:txBody>
      </p:sp>
      <p:pic>
        <p:nvPicPr>
          <p:cNvPr id="4" name="Содержимое 3" descr="Фото1038.jpg"/>
          <p:cNvPicPr>
            <a:picLocks noGrp="1" noChangeAspect="1"/>
          </p:cNvPicPr>
          <p:nvPr>
            <p:ph idx="1"/>
          </p:nvPr>
        </p:nvPicPr>
        <p:blipFill>
          <a:blip r:embed="rId2" cstate="print"/>
          <a:stretch>
            <a:fillRect/>
          </a:stretch>
        </p:blipFill>
        <p:spPr>
          <a:xfrm>
            <a:off x="285720" y="857232"/>
            <a:ext cx="5000660" cy="3060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descr="D:\2015 Lusine\nkarner\Фото0690.jpg"/>
          <p:cNvPicPr>
            <a:picLocks noChangeAspect="1" noChangeArrowheads="1"/>
          </p:cNvPicPr>
          <p:nvPr/>
        </p:nvPicPr>
        <p:blipFill>
          <a:blip r:embed="rId3" cstate="print"/>
          <a:srcRect/>
          <a:stretch>
            <a:fillRect/>
          </a:stretch>
        </p:blipFill>
        <p:spPr bwMode="auto">
          <a:xfrm>
            <a:off x="5786446" y="4143380"/>
            <a:ext cx="3143272" cy="2500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6" name="Picture 4" descr="D:\2015 Lusine\nkarner\Фото1032.jpg"/>
          <p:cNvPicPr>
            <a:picLocks noChangeAspect="1" noChangeArrowheads="1"/>
          </p:cNvPicPr>
          <p:nvPr/>
        </p:nvPicPr>
        <p:blipFill>
          <a:blip r:embed="rId4" cstate="print"/>
          <a:srcRect/>
          <a:stretch>
            <a:fillRect/>
          </a:stretch>
        </p:blipFill>
        <p:spPr bwMode="auto">
          <a:xfrm>
            <a:off x="5643570" y="1000108"/>
            <a:ext cx="3143240" cy="2928958"/>
          </a:xfrm>
          <a:prstGeom prst="rect">
            <a:avLst/>
          </a:prstGeom>
          <a:ln>
            <a:noFill/>
          </a:ln>
          <a:effectLst>
            <a:outerShdw blurRad="190500" algn="tl" rotWithShape="0">
              <a:srgbClr val="000000">
                <a:alpha val="70000"/>
              </a:srgbClr>
            </a:outerShdw>
          </a:effectLst>
        </p:spPr>
      </p:pic>
      <p:pic>
        <p:nvPicPr>
          <p:cNvPr id="3078" name="Picture 6" descr="D:\2015 Lusine\nkarner\DSC05475.JPG"/>
          <p:cNvPicPr>
            <a:picLocks noChangeAspect="1" noChangeArrowheads="1"/>
          </p:cNvPicPr>
          <p:nvPr/>
        </p:nvPicPr>
        <p:blipFill>
          <a:blip r:embed="rId5" cstate="print"/>
          <a:srcRect/>
          <a:stretch>
            <a:fillRect/>
          </a:stretch>
        </p:blipFill>
        <p:spPr bwMode="auto">
          <a:xfrm>
            <a:off x="357158" y="4143380"/>
            <a:ext cx="5143536" cy="2500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Click="0" advTm="5000">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183880" cy="857232"/>
          </a:xfrm>
        </p:spPr>
        <p:txBody>
          <a:bodyPr/>
          <a:lstStyle/>
          <a:p>
            <a:r>
              <a:rPr lang="en-US" dirty="0" smtClean="0"/>
              <a:t>The t</a:t>
            </a:r>
            <a:r>
              <a:rPr lang="en-US" dirty="0" smtClean="0"/>
              <a:t>echnology class in process</a:t>
            </a:r>
            <a:r>
              <a:rPr lang="ru-RU" dirty="0" smtClean="0"/>
              <a:t>….</a:t>
            </a:r>
            <a:endParaRPr lang="ru-RU" dirty="0"/>
          </a:p>
        </p:txBody>
      </p:sp>
      <p:pic>
        <p:nvPicPr>
          <p:cNvPr id="4" name="Содержимое 3" descr="Фото0676.jpg"/>
          <p:cNvPicPr>
            <a:picLocks noGrp="1" noChangeAspect="1"/>
          </p:cNvPicPr>
          <p:nvPr>
            <p:ph idx="1"/>
          </p:nvPr>
        </p:nvPicPr>
        <p:blipFill>
          <a:blip r:embed="rId2" cstate="print"/>
          <a:stretch>
            <a:fillRect/>
          </a:stretch>
        </p:blipFill>
        <p:spPr>
          <a:xfrm>
            <a:off x="357158" y="1071546"/>
            <a:ext cx="4143404" cy="2428891"/>
          </a:xfrm>
          <a:prstGeom prst="rect">
            <a:avLst/>
          </a:prstGeom>
          <a:ln>
            <a:noFill/>
          </a:ln>
          <a:effectLst>
            <a:softEdge rad="112500"/>
          </a:effectLst>
        </p:spPr>
      </p:pic>
      <p:pic>
        <p:nvPicPr>
          <p:cNvPr id="4098" name="Picture 2" descr="D:\2015 Lusine\nkarner\2rd\Фото0679.jpg"/>
          <p:cNvPicPr>
            <a:picLocks noChangeAspect="1" noChangeArrowheads="1"/>
          </p:cNvPicPr>
          <p:nvPr/>
        </p:nvPicPr>
        <p:blipFill>
          <a:blip r:embed="rId3" cstate="print"/>
          <a:srcRect/>
          <a:stretch>
            <a:fillRect/>
          </a:stretch>
        </p:blipFill>
        <p:spPr bwMode="auto">
          <a:xfrm>
            <a:off x="5000628" y="928670"/>
            <a:ext cx="3714744" cy="2786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0" name="Picture 4" descr="D:\2015 Lusine\Etwining\12068939_1653168688306289_3262865497606000754_o.jpg"/>
          <p:cNvPicPr>
            <a:picLocks noChangeAspect="1" noChangeArrowheads="1"/>
          </p:cNvPicPr>
          <p:nvPr/>
        </p:nvPicPr>
        <p:blipFill>
          <a:blip r:embed="rId4" cstate="print"/>
          <a:srcRect/>
          <a:stretch>
            <a:fillRect/>
          </a:stretch>
        </p:blipFill>
        <p:spPr bwMode="auto">
          <a:xfrm>
            <a:off x="4857752" y="4071942"/>
            <a:ext cx="3857620" cy="2475752"/>
          </a:xfrm>
          <a:prstGeom prst="rect">
            <a:avLst/>
          </a:prstGeom>
          <a:ln>
            <a:noFill/>
          </a:ln>
          <a:effectLst>
            <a:softEdge rad="112500"/>
          </a:effectLst>
        </p:spPr>
      </p:pic>
      <p:pic>
        <p:nvPicPr>
          <p:cNvPr id="4101" name="Picture 5" descr="D:\2015 Lusine\nkarner\2rd\Фото0677.jpg"/>
          <p:cNvPicPr>
            <a:picLocks noChangeAspect="1" noChangeArrowheads="1"/>
          </p:cNvPicPr>
          <p:nvPr/>
        </p:nvPicPr>
        <p:blipFill>
          <a:blip r:embed="rId5" cstate="print"/>
          <a:srcRect/>
          <a:stretch>
            <a:fillRect/>
          </a:stretch>
        </p:blipFill>
        <p:spPr bwMode="auto">
          <a:xfrm>
            <a:off x="357158" y="3786190"/>
            <a:ext cx="4286280" cy="2857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Click="0" advTm="5000">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572428" cy="642942"/>
          </a:xfrm>
        </p:spPr>
        <p:txBody>
          <a:bodyPr>
            <a:normAutofit/>
          </a:bodyPr>
          <a:lstStyle/>
          <a:p>
            <a:pPr algn="ctr"/>
            <a:r>
              <a:rPr lang="en-US" dirty="0" err="1" smtClean="0"/>
              <a:t>eTwinning</a:t>
            </a:r>
            <a:r>
              <a:rPr lang="en-US" dirty="0" smtClean="0"/>
              <a:t>  in  “</a:t>
            </a:r>
            <a:r>
              <a:rPr lang="en-US" dirty="0" err="1" smtClean="0"/>
              <a:t>Byurakn</a:t>
            </a:r>
            <a:r>
              <a:rPr lang="en-US" dirty="0" smtClean="0"/>
              <a:t>”</a:t>
            </a:r>
            <a:endParaRPr lang="ru-RU" dirty="0"/>
          </a:p>
        </p:txBody>
      </p:sp>
      <p:pic>
        <p:nvPicPr>
          <p:cNvPr id="4" name="Содержимое 3" descr="Фото1185.jpg"/>
          <p:cNvPicPr>
            <a:picLocks noGrp="1" noChangeAspect="1"/>
          </p:cNvPicPr>
          <p:nvPr>
            <p:ph idx="1"/>
          </p:nvPr>
        </p:nvPicPr>
        <p:blipFill>
          <a:blip r:embed="rId3"/>
          <a:stretch>
            <a:fillRect/>
          </a:stretch>
        </p:blipFill>
        <p:spPr>
          <a:xfrm>
            <a:off x="285720" y="928670"/>
            <a:ext cx="3143272" cy="5500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2" name="Picture 2" descr="D:\2015 Lusine\nkarner\IMG_20131216_144257.jpg"/>
          <p:cNvPicPr>
            <a:picLocks noChangeAspect="1" noChangeArrowheads="1"/>
          </p:cNvPicPr>
          <p:nvPr/>
        </p:nvPicPr>
        <p:blipFill>
          <a:blip r:embed="rId4" cstate="print"/>
          <a:srcRect/>
          <a:stretch>
            <a:fillRect/>
          </a:stretch>
        </p:blipFill>
        <p:spPr bwMode="auto">
          <a:xfrm>
            <a:off x="3500430" y="1357298"/>
            <a:ext cx="2628918" cy="2000264"/>
          </a:xfrm>
          <a:prstGeom prst="rect">
            <a:avLst/>
          </a:prstGeom>
          <a:ln>
            <a:noFill/>
          </a:ln>
          <a:effectLst>
            <a:softEdge rad="112500"/>
          </a:effectLst>
        </p:spPr>
      </p:pic>
      <p:sp>
        <p:nvSpPr>
          <p:cNvPr id="8" name="TextBox 7"/>
          <p:cNvSpPr txBox="1"/>
          <p:nvPr/>
        </p:nvSpPr>
        <p:spPr>
          <a:xfrm>
            <a:off x="3714744" y="857232"/>
            <a:ext cx="4286280" cy="461665"/>
          </a:xfrm>
          <a:prstGeom prst="rect">
            <a:avLst/>
          </a:prstGeom>
          <a:noFill/>
        </p:spPr>
        <p:txBody>
          <a:bodyPr wrap="square" rtlCol="0">
            <a:spAutoFit/>
          </a:bodyPr>
          <a:lstStyle/>
          <a:p>
            <a:r>
              <a:rPr lang="en-US" sz="2400" dirty="0" smtClean="0">
                <a:solidFill>
                  <a:schemeClr val="accent1">
                    <a:lumMod val="75000"/>
                  </a:schemeClr>
                </a:solidFill>
              </a:rPr>
              <a:t> Our Christmas cards to </a:t>
            </a:r>
            <a:r>
              <a:rPr lang="en-US" sz="2400" dirty="0" smtClean="0">
                <a:solidFill>
                  <a:schemeClr val="accent1">
                    <a:lumMod val="75000"/>
                  </a:schemeClr>
                </a:solidFill>
              </a:rPr>
              <a:t>Greece</a:t>
            </a:r>
            <a:endParaRPr lang="ru-RU" sz="2400" dirty="0">
              <a:solidFill>
                <a:schemeClr val="accent1">
                  <a:lumMod val="75000"/>
                </a:schemeClr>
              </a:solidFill>
            </a:endParaRPr>
          </a:p>
        </p:txBody>
      </p:sp>
      <p:pic>
        <p:nvPicPr>
          <p:cNvPr id="5123" name="Picture 3" descr="D:\2015 Lusine\nkarner\Фото0552.jpg"/>
          <p:cNvPicPr>
            <a:picLocks noChangeAspect="1" noChangeArrowheads="1"/>
          </p:cNvPicPr>
          <p:nvPr/>
        </p:nvPicPr>
        <p:blipFill>
          <a:blip r:embed="rId5" cstate="print"/>
          <a:srcRect/>
          <a:stretch>
            <a:fillRect/>
          </a:stretch>
        </p:blipFill>
        <p:spPr bwMode="auto">
          <a:xfrm>
            <a:off x="6286512" y="1357298"/>
            <a:ext cx="2643206" cy="2286016"/>
          </a:xfrm>
          <a:prstGeom prst="ellipse">
            <a:avLst/>
          </a:prstGeom>
          <a:ln>
            <a:noFill/>
          </a:ln>
          <a:effectLst>
            <a:softEdge rad="112500"/>
          </a:effectLst>
        </p:spPr>
      </p:pic>
      <p:sp>
        <p:nvSpPr>
          <p:cNvPr id="10" name="TextBox 9"/>
          <p:cNvSpPr txBox="1"/>
          <p:nvPr/>
        </p:nvSpPr>
        <p:spPr>
          <a:xfrm>
            <a:off x="3571868" y="3571876"/>
            <a:ext cx="4500594" cy="461665"/>
          </a:xfrm>
          <a:prstGeom prst="rect">
            <a:avLst/>
          </a:prstGeom>
          <a:noFill/>
        </p:spPr>
        <p:txBody>
          <a:bodyPr wrap="square" rtlCol="0">
            <a:spAutoFit/>
          </a:bodyPr>
          <a:lstStyle/>
          <a:p>
            <a:r>
              <a:rPr lang="en-US" sz="2400" dirty="0" smtClean="0">
                <a:solidFill>
                  <a:schemeClr val="accent1">
                    <a:lumMod val="75000"/>
                  </a:schemeClr>
                </a:solidFill>
              </a:rPr>
              <a:t>Christmas cards from </a:t>
            </a:r>
            <a:r>
              <a:rPr lang="en-US" sz="2400" dirty="0" smtClean="0">
                <a:solidFill>
                  <a:schemeClr val="accent1">
                    <a:lumMod val="75000"/>
                  </a:schemeClr>
                </a:solidFill>
              </a:rPr>
              <a:t>Greece </a:t>
            </a:r>
            <a:r>
              <a:rPr lang="en-US" sz="2400" dirty="0" smtClean="0">
                <a:solidFill>
                  <a:schemeClr val="accent1">
                    <a:lumMod val="75000"/>
                  </a:schemeClr>
                </a:solidFill>
              </a:rPr>
              <a:t>)))</a:t>
            </a:r>
            <a:endParaRPr lang="ru-RU" sz="2400" dirty="0">
              <a:solidFill>
                <a:schemeClr val="accent1">
                  <a:lumMod val="75000"/>
                </a:schemeClr>
              </a:solidFill>
            </a:endParaRPr>
          </a:p>
        </p:txBody>
      </p:sp>
      <p:pic>
        <p:nvPicPr>
          <p:cNvPr id="5124" name="Picture 4" descr="D:\2015 Lusine\nkarner\Фото0586.jpg"/>
          <p:cNvPicPr>
            <a:picLocks noChangeAspect="1" noChangeArrowheads="1"/>
          </p:cNvPicPr>
          <p:nvPr/>
        </p:nvPicPr>
        <p:blipFill>
          <a:blip r:embed="rId6" cstate="print"/>
          <a:srcRect/>
          <a:stretch>
            <a:fillRect/>
          </a:stretch>
        </p:blipFill>
        <p:spPr bwMode="auto">
          <a:xfrm>
            <a:off x="3500430" y="4143380"/>
            <a:ext cx="2643206" cy="2214578"/>
          </a:xfrm>
          <a:prstGeom prst="rect">
            <a:avLst/>
          </a:prstGeom>
          <a:ln>
            <a:noFill/>
          </a:ln>
          <a:effectLst>
            <a:softEdge rad="112500"/>
          </a:effectLst>
        </p:spPr>
      </p:pic>
      <p:pic>
        <p:nvPicPr>
          <p:cNvPr id="5126" name="Picture 6" descr="D:\2015 Lusine\nkarner\Фото0596.jpg"/>
          <p:cNvPicPr>
            <a:picLocks noChangeAspect="1" noChangeArrowheads="1"/>
          </p:cNvPicPr>
          <p:nvPr/>
        </p:nvPicPr>
        <p:blipFill>
          <a:blip r:embed="rId7" cstate="print"/>
          <a:srcRect/>
          <a:stretch>
            <a:fillRect/>
          </a:stretch>
        </p:blipFill>
        <p:spPr bwMode="auto">
          <a:xfrm>
            <a:off x="6215074" y="4214818"/>
            <a:ext cx="2714644" cy="2071678"/>
          </a:xfrm>
          <a:prstGeom prst="rect">
            <a:avLst/>
          </a:prstGeom>
          <a:ln>
            <a:noFill/>
          </a:ln>
          <a:effectLst>
            <a:softEdge rad="112500"/>
          </a:effectLst>
        </p:spPr>
      </p:pic>
    </p:spTree>
  </p:cSld>
  <p:clrMapOvr>
    <a:masterClrMapping/>
  </p:clrMapOvr>
  <p:transition spd="med" advClick="0" advTm="5000">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183880" cy="928694"/>
          </a:xfrm>
        </p:spPr>
        <p:txBody>
          <a:bodyPr>
            <a:normAutofit fontScale="90000"/>
          </a:bodyPr>
          <a:lstStyle/>
          <a:p>
            <a:pPr algn="ctr"/>
            <a:r>
              <a:rPr lang="en-US" dirty="0" smtClean="0">
                <a:latin typeface="Constantia" pitchFamily="18" charset="0"/>
              </a:rPr>
              <a:t>And one more interesting </a:t>
            </a:r>
            <a:r>
              <a:rPr lang="en-US" dirty="0" smtClean="0">
                <a:latin typeface="Constantia" pitchFamily="18" charset="0"/>
              </a:rPr>
              <a:t>thing! </a:t>
            </a:r>
            <a:r>
              <a:rPr lang="en-US" dirty="0" smtClean="0">
                <a:latin typeface="Constantia" pitchFamily="18" charset="0"/>
              </a:rPr>
              <a:t>We have no bell in our school.</a:t>
            </a:r>
            <a:endParaRPr lang="ru-RU" dirty="0">
              <a:latin typeface="Constantia" pitchFamily="18" charset="0"/>
            </a:endParaRPr>
          </a:p>
        </p:txBody>
      </p:sp>
      <p:pic>
        <p:nvPicPr>
          <p:cNvPr id="4"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3108" y="1428736"/>
            <a:ext cx="5072098" cy="50673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5" name="Straight Connector 14"/>
          <p:cNvCxnSpPr/>
          <p:nvPr/>
        </p:nvCxnSpPr>
        <p:spPr>
          <a:xfrm>
            <a:off x="5572132" y="2643182"/>
            <a:ext cx="1600200" cy="1066800"/>
          </a:xfrm>
          <a:prstGeom prst="line">
            <a:avLst/>
          </a:prstGeom>
          <a:ln w="66675" cmpd="sng">
            <a:solidFill>
              <a:srgbClr val="FF0000"/>
            </a:solidFill>
          </a:ln>
          <a:scene3d>
            <a:camera prst="orthographicFront"/>
            <a:lightRig rig="threePt" dir="t"/>
          </a:scene3d>
          <a:sp3d>
            <a:bevelT w="0"/>
          </a:sp3d>
        </p:spPr>
        <p:style>
          <a:lnRef idx="1">
            <a:schemeClr val="accent1"/>
          </a:lnRef>
          <a:fillRef idx="0">
            <a:schemeClr val="accent1"/>
          </a:fillRef>
          <a:effectRef idx="0">
            <a:schemeClr val="accent1"/>
          </a:effectRef>
          <a:fontRef idx="minor">
            <a:schemeClr val="tx1"/>
          </a:fontRef>
        </p:style>
      </p:cxnSp>
      <p:cxnSp>
        <p:nvCxnSpPr>
          <p:cNvPr id="7" name="Straight Connector 12"/>
          <p:cNvCxnSpPr/>
          <p:nvPr/>
        </p:nvCxnSpPr>
        <p:spPr>
          <a:xfrm flipH="1">
            <a:off x="5643570" y="2643182"/>
            <a:ext cx="1600200" cy="1066800"/>
          </a:xfrm>
          <a:prstGeom prst="line">
            <a:avLst/>
          </a:prstGeom>
          <a:ln w="66675" cmpd="sng">
            <a:solidFill>
              <a:srgbClr val="FF0000"/>
            </a:solidFill>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5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0"/>
            <a:ext cx="8426798" cy="6037150"/>
          </a:xfrm>
        </p:spPr>
        <p:txBody>
          <a:bodyPr>
            <a:normAutofit/>
          </a:bodyPr>
          <a:lstStyle/>
          <a:p>
            <a:pPr algn="ctr"/>
            <a:r>
              <a:rPr lang="en-US" sz="8000" dirty="0" smtClean="0">
                <a:solidFill>
                  <a:schemeClr val="accent1"/>
                </a:solidFill>
                <a:latin typeface="Constantia" pitchFamily="18" charset="0"/>
              </a:rPr>
              <a:t>Thanks for your Attention !!</a:t>
            </a:r>
            <a:r>
              <a:rPr lang="en-US" sz="8000" dirty="0" smtClean="0"/>
              <a:t/>
            </a:r>
            <a:br>
              <a:rPr lang="en-US" sz="8000" dirty="0" smtClean="0"/>
            </a:br>
            <a:endParaRPr lang="ru-RU" sz="8000" dirty="0"/>
          </a:p>
        </p:txBody>
      </p:sp>
    </p:spTree>
  </p:cSld>
  <p:clrMapOvr>
    <a:masterClrMapping/>
  </p:clrMapOvr>
  <p:transition spd="med" advClick="0" advTm="5000">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ount_Ararat.jpg"/>
          <p:cNvPicPr>
            <a:picLocks noChangeAspect="1"/>
          </p:cNvPicPr>
          <p:nvPr/>
        </p:nvPicPr>
        <p:blipFill>
          <a:blip r:embed="rId2" cstate="print"/>
          <a:stretch>
            <a:fillRect/>
          </a:stretch>
        </p:blipFill>
        <p:spPr>
          <a:xfrm>
            <a:off x="642910" y="1643050"/>
            <a:ext cx="7858180" cy="40005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TextBox 2"/>
          <p:cNvSpPr txBox="1"/>
          <p:nvPr/>
        </p:nvSpPr>
        <p:spPr>
          <a:xfrm>
            <a:off x="214282" y="285728"/>
            <a:ext cx="8715436" cy="1292662"/>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Mount Ararat </a:t>
            </a:r>
            <a:r>
              <a:rPr lang="en-US" dirty="0" smtClean="0"/>
              <a:t>in Judeo-Christian tradition is associated with the "mountains of Ararat" where, according to an interpretation of the Book of Genesis, Noah's Ark came to rest. It is a national symbol of Armenia and is considered a "holy mountain" by Armenians.</a:t>
            </a:r>
            <a:endParaRPr lang="ru-RU" dirty="0"/>
          </a:p>
        </p:txBody>
      </p:sp>
      <p:sp>
        <p:nvSpPr>
          <p:cNvPr id="4" name="TextBox 3"/>
          <p:cNvSpPr txBox="1"/>
          <p:nvPr/>
        </p:nvSpPr>
        <p:spPr>
          <a:xfrm>
            <a:off x="500034" y="5786454"/>
            <a:ext cx="8286808" cy="646331"/>
          </a:xfrm>
          <a:prstGeom prst="rect">
            <a:avLst/>
          </a:prstGeom>
          <a:noFill/>
        </p:spPr>
        <p:txBody>
          <a:bodyPr wrap="square" rtlCol="0">
            <a:spAutoFit/>
          </a:bodyPr>
          <a:lstStyle/>
          <a:p>
            <a:r>
              <a:rPr lang="en-US" dirty="0" smtClean="0"/>
              <a:t>Armenia was the first nation to adopt Christianity as a state religion, an event traditionally dated to AD 301. The predominant religion in Armenia is Christianity.</a:t>
            </a:r>
            <a:endParaRPr lang="ru-RU" dirty="0"/>
          </a:p>
        </p:txBody>
      </p:sp>
    </p:spTree>
  </p:cSld>
  <p:clrMapOvr>
    <a:masterClrMapping/>
  </p:clrMapOvr>
  <p:transition spd="med" advClick="0" advTm="5000">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1369193_592002810867304_785119123_n.jpg"/>
          <p:cNvPicPr>
            <a:picLocks noChangeAspect="1"/>
          </p:cNvPicPr>
          <p:nvPr/>
        </p:nvPicPr>
        <p:blipFill>
          <a:blip r:embed="rId2" cstate="print"/>
          <a:stretch>
            <a:fillRect/>
          </a:stretch>
        </p:blipFill>
        <p:spPr>
          <a:xfrm>
            <a:off x="0" y="-157177"/>
            <a:ext cx="9144000" cy="7015177"/>
          </a:xfrm>
          <a:prstGeom prst="ellipse">
            <a:avLst/>
          </a:prstGeom>
          <a:ln>
            <a:noFill/>
          </a:ln>
          <a:effectLst>
            <a:softEdge rad="112500"/>
          </a:effectLst>
        </p:spPr>
      </p:pic>
      <p:sp>
        <p:nvSpPr>
          <p:cNvPr id="4" name="Title 3"/>
          <p:cNvSpPr>
            <a:spLocks noGrp="1"/>
          </p:cNvSpPr>
          <p:nvPr>
            <p:ph type="title"/>
          </p:nvPr>
        </p:nvSpPr>
        <p:spPr>
          <a:xfrm>
            <a:off x="785786" y="0"/>
            <a:ext cx="6858048" cy="620688"/>
          </a:xfrm>
        </p:spPr>
        <p:txBody>
          <a:bodyPr>
            <a:normAutofit fontScale="90000"/>
          </a:bodyPr>
          <a:lstStyle/>
          <a:p>
            <a:pPr algn="ctr"/>
            <a:r>
              <a:rPr lang="en-US" dirty="0" smtClean="0"/>
              <a:t>The </a:t>
            </a:r>
            <a:r>
              <a:rPr lang="en-US" sz="4000" dirty="0" smtClean="0"/>
              <a:t>monastery</a:t>
            </a:r>
            <a:r>
              <a:rPr lang="en-US" dirty="0" smtClean="0"/>
              <a:t> of </a:t>
            </a:r>
            <a:r>
              <a:rPr lang="en-US" dirty="0" err="1" smtClean="0"/>
              <a:t>Tatev</a:t>
            </a:r>
            <a:endParaRPr lang="en-US" dirty="0"/>
          </a:p>
        </p:txBody>
      </p:sp>
    </p:spTree>
  </p:cSld>
  <p:clrMapOvr>
    <a:masterClrMapping/>
  </p:clrMapOvr>
  <p:transition spd="med" advClick="0" advTm="5000">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1051560"/>
          </a:xfrm>
        </p:spPr>
        <p:txBody>
          <a:bodyPr>
            <a:normAutofit fontScale="90000"/>
          </a:bodyPr>
          <a:lstStyle/>
          <a:p>
            <a:pPr algn="ctr"/>
            <a:r>
              <a:rPr lang="en-US" dirty="0" smtClean="0"/>
              <a:t>The world’s longest reversible aerial ropeway Wings of </a:t>
            </a:r>
            <a:r>
              <a:rPr lang="en-US" dirty="0" err="1" smtClean="0"/>
              <a:t>Tatev</a:t>
            </a:r>
            <a:r>
              <a:rPr lang="en-US" dirty="0" smtClean="0"/>
              <a:t> </a:t>
            </a:r>
            <a:endParaRPr lang="ru-RU" dirty="0"/>
          </a:p>
        </p:txBody>
      </p:sp>
      <p:pic>
        <p:nvPicPr>
          <p:cNvPr id="6" name="Содержимое 5" descr="Ober_Gatlinburg.jpg"/>
          <p:cNvPicPr>
            <a:picLocks noGrp="1" noChangeAspect="1"/>
          </p:cNvPicPr>
          <p:nvPr>
            <p:ph sz="half" idx="1"/>
          </p:nvPr>
        </p:nvPicPr>
        <p:blipFill>
          <a:blip r:embed="rId2"/>
          <a:stretch>
            <a:fillRect/>
          </a:stretch>
        </p:blipFill>
        <p:spPr>
          <a:xfrm>
            <a:off x="214282" y="1785926"/>
            <a:ext cx="4414840" cy="41434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Содержимое 8" descr="tatever-web-765x510.jpg"/>
          <p:cNvPicPr>
            <a:picLocks noGrp="1" noChangeAspect="1"/>
          </p:cNvPicPr>
          <p:nvPr>
            <p:ph sz="half" idx="2"/>
          </p:nvPr>
        </p:nvPicPr>
        <p:blipFill>
          <a:blip r:embed="rId3"/>
          <a:stretch>
            <a:fillRect/>
          </a:stretch>
        </p:blipFill>
        <p:spPr>
          <a:xfrm>
            <a:off x="4786314" y="1785926"/>
            <a:ext cx="4143404"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5000">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6203032" cy="714380"/>
          </a:xfrm>
        </p:spPr>
        <p:txBody>
          <a:bodyPr>
            <a:normAutofit/>
          </a:bodyPr>
          <a:lstStyle/>
          <a:p>
            <a:pPr algn="ctr"/>
            <a:r>
              <a:rPr lang="en-US" sz="3600" dirty="0" smtClean="0"/>
              <a:t>            </a:t>
            </a:r>
            <a:r>
              <a:rPr sz="3600" smtClean="0"/>
              <a:t>Geghard</a:t>
            </a:r>
            <a:endParaRPr lang="en-US" sz="3600" dirty="0"/>
          </a:p>
        </p:txBody>
      </p:sp>
      <p:sp>
        <p:nvSpPr>
          <p:cNvPr id="3" name="Text Placeholder 2"/>
          <p:cNvSpPr>
            <a:spLocks noGrp="1"/>
          </p:cNvSpPr>
          <p:nvPr>
            <p:ph type="body" idx="2"/>
          </p:nvPr>
        </p:nvSpPr>
        <p:spPr>
          <a:xfrm>
            <a:off x="571472" y="714356"/>
            <a:ext cx="8043890" cy="1143008"/>
          </a:xfrm>
        </p:spPr>
        <p:txBody>
          <a:bodyPr>
            <a:noAutofit/>
          </a:bodyPr>
          <a:lstStyle/>
          <a:p>
            <a:pPr algn="ctr"/>
            <a:r>
              <a:rPr lang="en-US" sz="1800" dirty="0" smtClean="0">
                <a:solidFill>
                  <a:schemeClr val="bg2">
                    <a:lumMod val="25000"/>
                  </a:schemeClr>
                </a:solidFill>
              </a:rPr>
              <a:t>The monastery of </a:t>
            </a:r>
            <a:r>
              <a:rPr lang="en-US" sz="1800" b="1" dirty="0" err="1" smtClean="0">
                <a:solidFill>
                  <a:schemeClr val="bg2">
                    <a:lumMod val="25000"/>
                  </a:schemeClr>
                </a:solidFill>
              </a:rPr>
              <a:t>Geghard</a:t>
            </a:r>
            <a:r>
              <a:rPr lang="en-US" sz="1800" dirty="0" smtClean="0">
                <a:solidFill>
                  <a:schemeClr val="bg2">
                    <a:lumMod val="25000"/>
                  </a:schemeClr>
                </a:solidFill>
              </a:rPr>
              <a:t> (meaning </a:t>
            </a:r>
            <a:r>
              <a:rPr lang="en-US" sz="1800" i="1" dirty="0" smtClean="0">
                <a:solidFill>
                  <a:schemeClr val="bg2">
                    <a:lumMod val="25000"/>
                  </a:schemeClr>
                </a:solidFill>
              </a:rPr>
              <a:t>spear</a:t>
            </a:r>
            <a:r>
              <a:rPr lang="en-US" sz="1800" dirty="0" smtClean="0">
                <a:solidFill>
                  <a:schemeClr val="bg2">
                    <a:lumMod val="25000"/>
                  </a:schemeClr>
                </a:solidFill>
              </a:rPr>
              <a:t>) is a unique architectural construction being partially carved out of the adjacent mountain, surrounded by cliffs. While the main chapel was built in 1215, the monastery complex was founded in the 4th century. </a:t>
            </a:r>
            <a:endParaRPr lang="en-US" sz="1800" dirty="0">
              <a:solidFill>
                <a:schemeClr val="bg2">
                  <a:lumMod val="25000"/>
                </a:schemeClr>
              </a:solidFill>
            </a:endParaRPr>
          </a:p>
        </p:txBody>
      </p:sp>
      <p:pic>
        <p:nvPicPr>
          <p:cNvPr id="5" name="Content Placeholder 4" descr="The monastery of Geghard (Armenian Գեղարդ, meaning spear) is a unique architectural construction in the Kotayk province of Armenia, being partially carved out of the adjacent mountain, surrounded by c.jpg"/>
          <p:cNvPicPr>
            <a:picLocks noGrp="1" noChangeAspect="1"/>
          </p:cNvPicPr>
          <p:nvPr>
            <p:ph sz="half" idx="1"/>
          </p:nvPr>
        </p:nvPicPr>
        <p:blipFill>
          <a:blip r:embed="rId2" cstate="print"/>
          <a:stretch>
            <a:fillRect/>
          </a:stretch>
        </p:blipFill>
        <p:spPr>
          <a:xfrm>
            <a:off x="500034" y="1857364"/>
            <a:ext cx="8143932" cy="5000636"/>
          </a:xfrm>
          <a:prstGeom prst="ellipse">
            <a:avLst/>
          </a:prstGeom>
          <a:ln>
            <a:noFill/>
          </a:ln>
          <a:effectLst>
            <a:softEdge rad="112500"/>
          </a:effectLst>
        </p:spPr>
      </p:pic>
    </p:spTree>
  </p:cSld>
  <p:clrMapOvr>
    <a:masterClrMapping/>
  </p:clrMapOvr>
  <p:transition spd="med" advClick="0" advTm="5000">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42852"/>
            <a:ext cx="6357982" cy="536104"/>
          </a:xfrm>
        </p:spPr>
        <p:txBody>
          <a:bodyPr>
            <a:normAutofit fontScale="90000"/>
          </a:bodyPr>
          <a:lstStyle/>
          <a:p>
            <a:pPr algn="ctr"/>
            <a:r>
              <a:rPr lang="en-US" dirty="0" smtClean="0"/>
              <a:t>           </a:t>
            </a:r>
            <a:r>
              <a:rPr lang="en-US" sz="4000" dirty="0" smtClean="0"/>
              <a:t>Temple of </a:t>
            </a:r>
            <a:r>
              <a:rPr lang="en-US" sz="4000" dirty="0" err="1" smtClean="0"/>
              <a:t>Garni</a:t>
            </a:r>
            <a:endParaRPr lang="ru-RU" sz="4000" dirty="0"/>
          </a:p>
        </p:txBody>
      </p:sp>
      <p:sp>
        <p:nvSpPr>
          <p:cNvPr id="3" name="Text Placeholder 2"/>
          <p:cNvSpPr>
            <a:spLocks noGrp="1"/>
          </p:cNvSpPr>
          <p:nvPr>
            <p:ph type="body" idx="2"/>
          </p:nvPr>
        </p:nvSpPr>
        <p:spPr>
          <a:xfrm>
            <a:off x="500034" y="714356"/>
            <a:ext cx="7704856" cy="1152128"/>
          </a:xfrm>
        </p:spPr>
        <p:txBody>
          <a:bodyPr>
            <a:noAutofit/>
          </a:bodyPr>
          <a:lstStyle/>
          <a:p>
            <a:pPr algn="ctr"/>
            <a:r>
              <a:rPr lang="en-US" sz="1800" dirty="0" smtClean="0">
                <a:latin typeface="Times New Roman" pitchFamily="18" charset="0"/>
                <a:cs typeface="Times New Roman" pitchFamily="18" charset="0"/>
              </a:rPr>
              <a:t>The </a:t>
            </a:r>
            <a:r>
              <a:rPr lang="en-US" sz="1800" dirty="0" err="1" smtClean="0">
                <a:latin typeface="Times New Roman" pitchFamily="18" charset="0"/>
                <a:cs typeface="Times New Roman" pitchFamily="18" charset="0"/>
              </a:rPr>
              <a:t>Garni</a:t>
            </a:r>
            <a:r>
              <a:rPr lang="en-US" sz="1800" dirty="0" smtClean="0">
                <a:latin typeface="Times New Roman" pitchFamily="18" charset="0"/>
                <a:cs typeface="Times New Roman" pitchFamily="18" charset="0"/>
              </a:rPr>
              <a:t> architectural complex (3rd century BC) was once a mighty fortress which stood on a rocky,  triangular plateau rising steeply for the river </a:t>
            </a:r>
            <a:r>
              <a:rPr lang="en-US" sz="1800" dirty="0" err="1" smtClean="0">
                <a:latin typeface="Times New Roman" pitchFamily="18" charset="0"/>
                <a:cs typeface="Times New Roman" pitchFamily="18" charset="0"/>
              </a:rPr>
              <a:t>Azat</a:t>
            </a:r>
            <a:r>
              <a:rPr lang="en-US" sz="1800" dirty="0" smtClean="0">
                <a:latin typeface="Times New Roman" pitchFamily="18" charset="0"/>
                <a:cs typeface="Times New Roman" pitchFamily="18" charset="0"/>
              </a:rPr>
              <a:t>. The small square hall with the altar is surrounded by 24 columns with finely carved capitals. An extensively ornamented roof tops this "temple of coolness", which was used as the summer residence of the kings of Armenia after the country was converted to Christianity.</a:t>
            </a:r>
            <a:endParaRPr lang="ru-RU" sz="1800" dirty="0">
              <a:latin typeface="Times New Roman" pitchFamily="18" charset="0"/>
              <a:cs typeface="Times New Roman" pitchFamily="18" charset="0"/>
            </a:endParaRPr>
          </a:p>
        </p:txBody>
      </p:sp>
      <p:pic>
        <p:nvPicPr>
          <p:cNvPr id="5" name="Content Placeholder 4" descr="1380962_592002800867305_1214232086_n.jpg"/>
          <p:cNvPicPr>
            <a:picLocks noGrp="1" noChangeAspect="1"/>
          </p:cNvPicPr>
          <p:nvPr>
            <p:ph sz="half" idx="1"/>
          </p:nvPr>
        </p:nvPicPr>
        <p:blipFill>
          <a:blip r:embed="rId3" cstate="print"/>
          <a:stretch>
            <a:fillRect/>
          </a:stretch>
        </p:blipFill>
        <p:spPr>
          <a:xfrm>
            <a:off x="0" y="2571744"/>
            <a:ext cx="4826205" cy="3082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User\Desktop\garni.jpg"/>
          <p:cNvPicPr>
            <a:picLocks noChangeAspect="1" noChangeArrowheads="1"/>
          </p:cNvPicPr>
          <p:nvPr/>
        </p:nvPicPr>
        <p:blipFill>
          <a:blip r:embed="rId4" cstate="print"/>
          <a:srcRect/>
          <a:stretch>
            <a:fillRect/>
          </a:stretch>
        </p:blipFill>
        <p:spPr bwMode="auto">
          <a:xfrm>
            <a:off x="4571968" y="3357562"/>
            <a:ext cx="4572032" cy="3143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5000">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142900"/>
            <a:ext cx="5897880" cy="857232"/>
          </a:xfrm>
        </p:spPr>
        <p:txBody>
          <a:bodyPr>
            <a:normAutofit/>
          </a:bodyPr>
          <a:lstStyle/>
          <a:p>
            <a:pPr algn="ctr"/>
            <a:r>
              <a:rPr lang="en-US" dirty="0" smtClean="0"/>
              <a:t>  </a:t>
            </a:r>
            <a:r>
              <a:rPr lang="en-US" sz="4000" dirty="0" smtClean="0"/>
              <a:t> </a:t>
            </a:r>
            <a:r>
              <a:rPr lang="en-US" sz="4000" dirty="0" err="1" smtClean="0"/>
              <a:t>Amberd</a:t>
            </a:r>
            <a:endParaRPr lang="ru-RU" sz="4000" dirty="0"/>
          </a:p>
        </p:txBody>
      </p:sp>
      <p:sp>
        <p:nvSpPr>
          <p:cNvPr id="3" name="Text Placeholder 2"/>
          <p:cNvSpPr>
            <a:spLocks noGrp="1"/>
          </p:cNvSpPr>
          <p:nvPr>
            <p:ph type="body" idx="2"/>
          </p:nvPr>
        </p:nvSpPr>
        <p:spPr>
          <a:xfrm>
            <a:off x="714348" y="642918"/>
            <a:ext cx="7204220" cy="1000132"/>
          </a:xfrm>
        </p:spPr>
        <p:txBody>
          <a:bodyPr>
            <a:noAutofit/>
          </a:bodyPr>
          <a:lstStyle/>
          <a:p>
            <a:pPr algn="ctr"/>
            <a:r>
              <a:rPr lang="en-US" sz="1800" dirty="0" smtClean="0"/>
              <a:t>Stone Age settlement at the spot evolved into a Bronze Age and </a:t>
            </a:r>
            <a:r>
              <a:rPr lang="en-US" sz="1800" dirty="0" err="1" smtClean="0"/>
              <a:t>Urartian</a:t>
            </a:r>
            <a:r>
              <a:rPr lang="en-US" sz="1800" dirty="0" smtClean="0"/>
              <a:t> fortress that protected Armenia's rulers, most famously during the Roman and Christian eras, when the current castle was built, expanded and rebuilt over successive periods.</a:t>
            </a:r>
            <a:endParaRPr lang="ru-RU" sz="1800" dirty="0"/>
          </a:p>
        </p:txBody>
      </p:sp>
      <p:pic>
        <p:nvPicPr>
          <p:cNvPr id="5" name="Content Placeholder 4" descr="g_i (1).jpg"/>
          <p:cNvPicPr>
            <a:picLocks noGrp="1" noChangeAspect="1"/>
          </p:cNvPicPr>
          <p:nvPr>
            <p:ph sz="half" idx="1"/>
          </p:nvPr>
        </p:nvPicPr>
        <p:blipFill>
          <a:blip r:embed="rId2" cstate="print"/>
          <a:stretch>
            <a:fillRect/>
          </a:stretch>
        </p:blipFill>
        <p:spPr>
          <a:xfrm>
            <a:off x="357158" y="2214554"/>
            <a:ext cx="4143404" cy="4286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4" name="Picture 2" descr="C:\Users\User\Desktop\g_i.jpg"/>
          <p:cNvPicPr>
            <a:picLocks noChangeAspect="1" noChangeArrowheads="1"/>
          </p:cNvPicPr>
          <p:nvPr/>
        </p:nvPicPr>
        <p:blipFill>
          <a:blip r:embed="rId3" cstate="print"/>
          <a:srcRect/>
          <a:stretch>
            <a:fillRect/>
          </a:stretch>
        </p:blipFill>
        <p:spPr bwMode="auto">
          <a:xfrm>
            <a:off x="4500562" y="4143380"/>
            <a:ext cx="4143404" cy="2500330"/>
          </a:xfrm>
          <a:prstGeom prst="ellipse">
            <a:avLst/>
          </a:prstGeom>
          <a:ln>
            <a:noFill/>
          </a:ln>
          <a:effectLst>
            <a:softEdge rad="112500"/>
          </a:effectLst>
        </p:spPr>
      </p:pic>
      <p:pic>
        <p:nvPicPr>
          <p:cNvPr id="3075" name="Picture 3" descr="C:\Users\User\Desktop\g_i (2).jpg"/>
          <p:cNvPicPr>
            <a:picLocks noChangeAspect="1" noChangeArrowheads="1"/>
          </p:cNvPicPr>
          <p:nvPr/>
        </p:nvPicPr>
        <p:blipFill>
          <a:blip r:embed="rId4" cstate="print"/>
          <a:srcRect/>
          <a:stretch>
            <a:fillRect/>
          </a:stretch>
        </p:blipFill>
        <p:spPr bwMode="auto">
          <a:xfrm>
            <a:off x="4857752" y="1928802"/>
            <a:ext cx="3168352" cy="2117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Click="0" advTm="5000">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3754799656_802003ef6b.jpg"/>
          <p:cNvPicPr>
            <a:picLocks noChangeAspect="1"/>
          </p:cNvPicPr>
          <p:nvPr/>
        </p:nvPicPr>
        <p:blipFill>
          <a:blip r:embed="rId2" cstate="print"/>
          <a:stretch>
            <a:fillRect/>
          </a:stretch>
        </p:blipFill>
        <p:spPr>
          <a:xfrm>
            <a:off x="3071802" y="2714620"/>
            <a:ext cx="5786478" cy="3835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683568" y="332656"/>
            <a:ext cx="7239000" cy="476672"/>
          </a:xfrm>
        </p:spPr>
        <p:txBody>
          <a:bodyPr>
            <a:normAutofit fontScale="90000"/>
          </a:bodyPr>
          <a:lstStyle/>
          <a:p>
            <a:pPr algn="ctr"/>
            <a:r>
              <a:rPr lang="en-US" dirty="0" smtClean="0"/>
              <a:t>       Monastery of </a:t>
            </a:r>
            <a:r>
              <a:rPr lang="en-US" sz="4000" dirty="0" err="1" smtClean="0"/>
              <a:t>Haghpat</a:t>
            </a:r>
            <a:endParaRPr lang="ru-RU" sz="4000" dirty="0"/>
          </a:p>
        </p:txBody>
      </p:sp>
      <p:pic>
        <p:nvPicPr>
          <p:cNvPr id="4" name="Content Placeholder 3" descr="Haghpat-4.jpg"/>
          <p:cNvPicPr>
            <a:picLocks noGrp="1" noChangeAspect="1"/>
          </p:cNvPicPr>
          <p:nvPr>
            <p:ph idx="1"/>
          </p:nvPr>
        </p:nvPicPr>
        <p:blipFill>
          <a:blip r:embed="rId3" cstate="print"/>
          <a:stretch>
            <a:fillRect/>
          </a:stretch>
        </p:blipFill>
        <p:spPr>
          <a:xfrm>
            <a:off x="0" y="714356"/>
            <a:ext cx="5004048" cy="3753036"/>
          </a:xfrm>
          <a:prstGeom prst="ellipse">
            <a:avLst/>
          </a:prstGeom>
          <a:ln>
            <a:noFill/>
          </a:ln>
          <a:effectLst>
            <a:softEdge rad="112500"/>
          </a:effectLst>
        </p:spPr>
      </p:pic>
    </p:spTree>
  </p:cSld>
  <p:clrMapOvr>
    <a:masterClrMapping/>
  </p:clrMapOvr>
  <p:transition spd="med" advClick="0" advTm="5000">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720</TotalTime>
  <Words>474</Words>
  <Application>Microsoft Office PowerPoint</Application>
  <PresentationFormat>On-screen Show (4:3)</PresentationFormat>
  <Paragraphs>46</Paragraphs>
  <Slides>28</Slides>
  <Notes>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Constantia</vt:lpstr>
      <vt:lpstr>Times New Roman</vt:lpstr>
      <vt:lpstr>Verdana</vt:lpstr>
      <vt:lpstr>Wingdings</vt:lpstr>
      <vt:lpstr>Wingdings 2</vt:lpstr>
      <vt:lpstr>Аспект</vt:lpstr>
      <vt:lpstr>   Hello !!!</vt:lpstr>
      <vt:lpstr>My Country is Armenia</vt:lpstr>
      <vt:lpstr>PowerPoint Presentation</vt:lpstr>
      <vt:lpstr>The monastery of Tatev</vt:lpstr>
      <vt:lpstr>The world’s longest reversible aerial ropeway Wings of Tatev </vt:lpstr>
      <vt:lpstr>            Geghard</vt:lpstr>
      <vt:lpstr>           Temple of Garni</vt:lpstr>
      <vt:lpstr>   Amberd</vt:lpstr>
      <vt:lpstr>       Monastery of Haghpat</vt:lpstr>
      <vt:lpstr>Lake Sevan </vt:lpstr>
      <vt:lpstr>Karabakh</vt:lpstr>
      <vt:lpstr>Armenians are known for their hospitality                                                         </vt:lpstr>
      <vt:lpstr>Our School is located in Yerevan                                         The republic square </vt:lpstr>
      <vt:lpstr>Lake Swan in Yerevan </vt:lpstr>
      <vt:lpstr>   The Opera house in Yerevan</vt:lpstr>
      <vt:lpstr>                              Yerevan      North Avenue                       Cascade </vt:lpstr>
      <vt:lpstr>This is My School – “Byurakn” Educational Complex</vt:lpstr>
      <vt:lpstr>In our school the students are divided into groups of different ages, not classes. Each group has its own name and color. </vt:lpstr>
      <vt:lpstr>Our school day begins with Assembly. Every morning from 8:30-9:00 the groups of pupils have discussions with their teacher before their lessons begin. During it the pupils speak about their problems and difficulties connected with the lessons, and plan the activities for the day.</vt:lpstr>
      <vt:lpstr>Our School…</vt:lpstr>
      <vt:lpstr>Dancing Classes</vt:lpstr>
      <vt:lpstr>Chess is a popular sport in Armenia. Although a country of about 3 million people, Armenia is considered to be one of the strongest chess nations today. In 2011, the Ministry of Education of Armenia made chess part of the primary school curriculum. </vt:lpstr>
      <vt:lpstr>Me &amp; my pupils</vt:lpstr>
      <vt:lpstr>Our Technology  Corner</vt:lpstr>
      <vt:lpstr>The technology class in process….</vt:lpstr>
      <vt:lpstr>eTwinning  in  “Byurakn”</vt:lpstr>
      <vt:lpstr>And one more interesting thing! We have no bell in our school.</vt:lpstr>
      <vt:lpstr>Thanks for your Attention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Country</dc:title>
  <dc:creator>Vahe</dc:creator>
  <cp:lastModifiedBy>Vahe_V</cp:lastModifiedBy>
  <cp:revision>111</cp:revision>
  <dcterms:created xsi:type="dcterms:W3CDTF">2013-10-16T06:34:23Z</dcterms:created>
  <dcterms:modified xsi:type="dcterms:W3CDTF">2015-11-08T16:30:06Z</dcterms:modified>
</cp:coreProperties>
</file>