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67" r:id="rId3"/>
    <p:sldId id="258" r:id="rId4"/>
    <p:sldId id="266" r:id="rId5"/>
    <p:sldId id="265" r:id="rId6"/>
    <p:sldId id="261" r:id="rId7"/>
    <p:sldId id="264" r:id="rId8"/>
    <p:sldId id="268" r:id="rId9"/>
    <p:sldId id="269" r:id="rId10"/>
    <p:sldId id="257" r:id="rId11"/>
    <p:sldId id="270" r:id="rId12"/>
    <p:sldId id="26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>
        <p:scale>
          <a:sx n="88" d="100"/>
          <a:sy n="88" d="100"/>
        </p:scale>
        <p:origin x="-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D37CDB7-28AF-4522-81CB-AB50607FAD6E}" type="datetimeFigureOut">
              <a:rPr lang="it-IT" smtClean="0"/>
              <a:t>08/11/2015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D83BF02-6F7A-4F9C-B6B0-AC870804DB3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%C3%B1arol,_Montevideo" TargetMode="External"/><Relationship Id="rId2" Type="http://schemas.openxmlformats.org/officeDocument/2006/relationships/hyperlink" Target="https://en.wikipedia.org/wiki/Pe%C3%B1ar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iarosa\Desktop\wp_ss_20151107_0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01" y="980728"/>
            <a:ext cx="6624736" cy="49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7393" y="332656"/>
            <a:ext cx="2808312" cy="5894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PINEROLO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98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267744" y="1124744"/>
            <a:ext cx="4019078" cy="648072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Education</a:t>
            </a:r>
            <a:r>
              <a:rPr lang="it-IT" sz="3600" dirty="0" smtClean="0"/>
              <a:t> in </a:t>
            </a:r>
            <a:r>
              <a:rPr lang="it-IT" sz="3600" dirty="0" err="1" smtClean="0"/>
              <a:t>Italy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539552" y="1700807"/>
            <a:ext cx="8064896" cy="44253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it-IT" sz="1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it-IT" sz="1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400" dirty="0" smtClean="0"/>
              <a:t>At </a:t>
            </a:r>
            <a:r>
              <a:rPr lang="it-IT" sz="1400" dirty="0" err="1" smtClean="0"/>
              <a:t>age</a:t>
            </a:r>
            <a:r>
              <a:rPr lang="it-IT" sz="1400" dirty="0" smtClean="0"/>
              <a:t> </a:t>
            </a:r>
            <a:r>
              <a:rPr lang="it-IT" sz="1400" dirty="0" err="1" smtClean="0"/>
              <a:t>six</a:t>
            </a:r>
            <a:r>
              <a:rPr lang="it-IT" sz="1400" dirty="0" smtClean="0"/>
              <a:t>, or </a:t>
            </a:r>
            <a:r>
              <a:rPr lang="it-IT" sz="1400" dirty="0" err="1" smtClean="0"/>
              <a:t>after</a:t>
            </a:r>
            <a:r>
              <a:rPr lang="it-IT" sz="1400" dirty="0" smtClean="0"/>
              <a:t> the </a:t>
            </a:r>
            <a:r>
              <a:rPr lang="it-IT" sz="1400" dirty="0" err="1" smtClean="0"/>
              <a:t>age</a:t>
            </a:r>
            <a:r>
              <a:rPr lang="it-IT" sz="1400" dirty="0" smtClean="0"/>
              <a:t> </a:t>
            </a:r>
            <a:r>
              <a:rPr lang="it-IT" sz="1400" dirty="0" err="1" smtClean="0"/>
              <a:t>five</a:t>
            </a:r>
            <a:r>
              <a:rPr lang="it-IT" sz="1400" dirty="0" smtClean="0"/>
              <a:t> and a </a:t>
            </a:r>
            <a:r>
              <a:rPr lang="it-IT" sz="1400" dirty="0" err="1" smtClean="0"/>
              <a:t>half</a:t>
            </a:r>
            <a:r>
              <a:rPr lang="it-IT" sz="1400" dirty="0" smtClean="0"/>
              <a:t>, </a:t>
            </a:r>
            <a:r>
              <a:rPr lang="it-IT" sz="1400" dirty="0" err="1"/>
              <a:t>children</a:t>
            </a:r>
            <a:r>
              <a:rPr lang="it-IT" sz="1400" dirty="0"/>
              <a:t> </a:t>
            </a:r>
            <a:r>
              <a:rPr lang="it-IT" sz="1400" dirty="0" smtClean="0"/>
              <a:t>start </a:t>
            </a:r>
            <a:r>
              <a:rPr lang="it-IT" sz="1400" dirty="0" err="1" smtClean="0"/>
              <a:t>their</a:t>
            </a:r>
            <a:r>
              <a:rPr lang="it-IT" sz="1400" dirty="0" smtClean="0"/>
              <a:t> </a:t>
            </a:r>
            <a:r>
              <a:rPr lang="it-IT" sz="1400" dirty="0" err="1" smtClean="0"/>
              <a:t>formal</a:t>
            </a:r>
            <a:r>
              <a:rPr lang="it-IT" sz="1400" dirty="0" smtClean="0"/>
              <a:t>, </a:t>
            </a:r>
            <a:r>
              <a:rPr lang="it-IT" sz="1400" dirty="0" err="1" smtClean="0"/>
              <a:t>compulsory</a:t>
            </a:r>
            <a:r>
              <a:rPr lang="it-IT" sz="1400" dirty="0" smtClean="0"/>
              <a:t> </a:t>
            </a:r>
            <a:r>
              <a:rPr lang="it-IT" sz="1400" dirty="0" err="1" smtClean="0"/>
              <a:t>education</a:t>
            </a:r>
            <a:r>
              <a:rPr lang="it-IT" sz="1400" dirty="0" smtClean="0"/>
              <a:t> with </a:t>
            </a:r>
            <a:r>
              <a:rPr lang="it-IT" sz="1400" dirty="0" err="1" smtClean="0"/>
              <a:t>Primary</a:t>
            </a:r>
            <a:r>
              <a:rPr lang="it-IT" sz="1400" dirty="0" smtClean="0"/>
              <a:t> School.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400" dirty="0" smtClean="0"/>
              <a:t>At </a:t>
            </a:r>
            <a:r>
              <a:rPr lang="it-IT" sz="1400" dirty="0" err="1" smtClean="0"/>
              <a:t>Primary</a:t>
            </a:r>
            <a:r>
              <a:rPr lang="it-IT" sz="1400" dirty="0" smtClean="0"/>
              <a:t> School </a:t>
            </a:r>
            <a:r>
              <a:rPr lang="it-IT" sz="1400" dirty="0" err="1" smtClean="0"/>
              <a:t>their</a:t>
            </a:r>
            <a:r>
              <a:rPr lang="it-IT" sz="1400" dirty="0" smtClean="0"/>
              <a:t> </a:t>
            </a:r>
            <a:r>
              <a:rPr lang="it-IT" sz="1400" dirty="0" err="1" smtClean="0"/>
              <a:t>learn</a:t>
            </a:r>
            <a:r>
              <a:rPr lang="it-IT" sz="1400" dirty="0" smtClean="0"/>
              <a:t> to </a:t>
            </a:r>
            <a:r>
              <a:rPr lang="it-IT" sz="1400" dirty="0" err="1" smtClean="0"/>
              <a:t>read</a:t>
            </a:r>
            <a:r>
              <a:rPr lang="it-IT" sz="1400" dirty="0" smtClean="0"/>
              <a:t>, </a:t>
            </a:r>
            <a:r>
              <a:rPr lang="it-IT" sz="1400" dirty="0" err="1" smtClean="0"/>
              <a:t>write</a:t>
            </a:r>
            <a:r>
              <a:rPr lang="it-IT" sz="1400" dirty="0" smtClean="0"/>
              <a:t> and </a:t>
            </a:r>
            <a:r>
              <a:rPr lang="it-IT" sz="1400" dirty="0" err="1" smtClean="0"/>
              <a:t>study</a:t>
            </a:r>
            <a:r>
              <a:rPr lang="it-IT" sz="1400" dirty="0" smtClean="0"/>
              <a:t> a wide </a:t>
            </a:r>
            <a:r>
              <a:rPr lang="it-IT" sz="1400" dirty="0" err="1" smtClean="0"/>
              <a:t>range</a:t>
            </a:r>
            <a:r>
              <a:rPr lang="it-IT" sz="1400" dirty="0" smtClean="0"/>
              <a:t> of </a:t>
            </a:r>
            <a:r>
              <a:rPr lang="it-IT" sz="1400" dirty="0" err="1" smtClean="0"/>
              <a:t>subject</a:t>
            </a:r>
            <a:r>
              <a:rPr lang="it-IT" sz="1400" dirty="0" smtClean="0"/>
              <a:t> </a:t>
            </a:r>
            <a:r>
              <a:rPr lang="it-IT" sz="1400" dirty="0" err="1" smtClean="0"/>
              <a:t>including</a:t>
            </a:r>
            <a:r>
              <a:rPr lang="it-IT" sz="1400" dirty="0" smtClean="0"/>
              <a:t> </a:t>
            </a:r>
            <a:r>
              <a:rPr lang="it-IT" sz="1400" dirty="0" err="1" smtClean="0"/>
              <a:t>Maths</a:t>
            </a:r>
            <a:r>
              <a:rPr lang="it-IT" sz="1400" dirty="0" smtClean="0"/>
              <a:t>, </a:t>
            </a:r>
            <a:r>
              <a:rPr lang="it-IT" sz="1400" dirty="0" err="1" smtClean="0"/>
              <a:t>Geography</a:t>
            </a:r>
            <a:r>
              <a:rPr lang="it-IT" sz="1400" dirty="0" smtClean="0"/>
              <a:t>, </a:t>
            </a:r>
            <a:r>
              <a:rPr lang="it-IT" sz="1400" dirty="0" err="1" smtClean="0"/>
              <a:t>Italian</a:t>
            </a:r>
            <a:r>
              <a:rPr lang="it-IT" sz="1400" dirty="0" smtClean="0"/>
              <a:t>, English, Science and Art.  </a:t>
            </a:r>
            <a:r>
              <a:rPr lang="it-IT" sz="1400" dirty="0" err="1" smtClean="0"/>
              <a:t>They</a:t>
            </a:r>
            <a:r>
              <a:rPr lang="it-IT" sz="1400" dirty="0" smtClean="0"/>
              <a:t> </a:t>
            </a:r>
            <a:r>
              <a:rPr lang="it-IT" sz="1400" dirty="0" err="1" smtClean="0"/>
              <a:t>also</a:t>
            </a:r>
            <a:r>
              <a:rPr lang="it-IT" sz="1400" dirty="0" smtClean="0"/>
              <a:t> </a:t>
            </a:r>
            <a:r>
              <a:rPr lang="it-IT" sz="1400" dirty="0" err="1" smtClean="0"/>
              <a:t>have</a:t>
            </a:r>
            <a:r>
              <a:rPr lang="it-IT" sz="1400" dirty="0" smtClean="0"/>
              <a:t> P.E. and Music. </a:t>
            </a:r>
            <a:r>
              <a:rPr lang="it-IT" sz="1400" dirty="0" err="1" smtClean="0"/>
              <a:t>Religion</a:t>
            </a:r>
            <a:r>
              <a:rPr lang="it-IT" sz="1400" dirty="0" smtClean="0"/>
              <a:t> </a:t>
            </a:r>
            <a:r>
              <a:rPr lang="it-IT" sz="1400" dirty="0" err="1" smtClean="0"/>
              <a:t>instruction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optional.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400" dirty="0" err="1" smtClean="0"/>
              <a:t>Primary</a:t>
            </a:r>
            <a:r>
              <a:rPr lang="it-IT" sz="1400" dirty="0" smtClean="0"/>
              <a:t> School </a:t>
            </a:r>
            <a:r>
              <a:rPr lang="it-IT" sz="1400" dirty="0" err="1" smtClean="0"/>
              <a:t>lasts</a:t>
            </a:r>
            <a:r>
              <a:rPr lang="it-IT" sz="1400" dirty="0" smtClean="0"/>
              <a:t> for </a:t>
            </a:r>
            <a:r>
              <a:rPr lang="it-IT" sz="1400" dirty="0" err="1" smtClean="0"/>
              <a:t>five</a:t>
            </a:r>
            <a:r>
              <a:rPr lang="it-IT" sz="1400" dirty="0" smtClean="0"/>
              <a:t> </a:t>
            </a:r>
            <a:r>
              <a:rPr lang="it-IT" sz="1400" dirty="0" err="1" smtClean="0"/>
              <a:t>years</a:t>
            </a:r>
            <a:r>
              <a:rPr lang="it-IT" sz="1400" dirty="0" smtClean="0"/>
              <a:t>. At </a:t>
            </a:r>
            <a:r>
              <a:rPr lang="it-IT" sz="1400" dirty="0" err="1" smtClean="0"/>
              <a:t>age</a:t>
            </a:r>
            <a:r>
              <a:rPr lang="it-IT" sz="1400" dirty="0" smtClean="0"/>
              <a:t> of </a:t>
            </a:r>
            <a:r>
              <a:rPr lang="it-IT" sz="1400" dirty="0" err="1" smtClean="0"/>
              <a:t>eleven</a:t>
            </a:r>
            <a:r>
              <a:rPr lang="it-IT" sz="1400" dirty="0" smtClean="0"/>
              <a:t> </a:t>
            </a:r>
            <a:r>
              <a:rPr lang="it-IT" sz="1400" dirty="0" err="1" smtClean="0"/>
              <a:t>they</a:t>
            </a:r>
            <a:r>
              <a:rPr lang="it-IT" sz="1400" dirty="0" smtClean="0"/>
              <a:t> </a:t>
            </a:r>
            <a:r>
              <a:rPr lang="it-IT" sz="1400" dirty="0" err="1" smtClean="0"/>
              <a:t>begin</a:t>
            </a:r>
            <a:r>
              <a:rPr lang="it-IT" sz="1400" dirty="0" smtClean="0"/>
              <a:t> the </a:t>
            </a:r>
            <a:r>
              <a:rPr lang="it-IT" sz="1400" dirty="0" err="1" smtClean="0"/>
              <a:t>Secondary</a:t>
            </a:r>
            <a:r>
              <a:rPr lang="it-IT" sz="1400" dirty="0" smtClean="0"/>
              <a:t> School.</a:t>
            </a:r>
          </a:p>
          <a:p>
            <a:pPr marL="0" indent="0">
              <a:lnSpc>
                <a:spcPct val="150000"/>
              </a:lnSpc>
              <a:buNone/>
            </a:pPr>
            <a:endParaRPr lang="it-IT" sz="1400" dirty="0" smtClean="0"/>
          </a:p>
          <a:p>
            <a:pPr marL="0" indent="0">
              <a:lnSpc>
                <a:spcPct val="200000"/>
              </a:lnSpc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563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68490"/>
            <a:ext cx="4068452" cy="638944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FERRUCCIO PARRI </a:t>
            </a:r>
            <a:br>
              <a:rPr lang="it-IT" sz="3600" dirty="0" smtClean="0"/>
            </a:br>
            <a:r>
              <a:rPr lang="it-IT" sz="3600" dirty="0" smtClean="0"/>
              <a:t>PRIMARY SCHOOL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467544" y="1409462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/>
              <a:t>Ferruccio Parri </a:t>
            </a:r>
            <a:r>
              <a:rPr lang="it-IT" sz="1600" dirty="0" err="1"/>
              <a:t>Primary</a:t>
            </a:r>
            <a:r>
              <a:rPr lang="it-IT" sz="1600" dirty="0"/>
              <a:t> School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founded</a:t>
            </a:r>
            <a:r>
              <a:rPr lang="it-IT" sz="1600" dirty="0"/>
              <a:t> in 1977. </a:t>
            </a:r>
          </a:p>
          <a:p>
            <a:pPr algn="just">
              <a:lnSpc>
                <a:spcPct val="150000"/>
              </a:lnSpc>
            </a:pP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located</a:t>
            </a:r>
            <a:r>
              <a:rPr lang="it-IT" sz="1600" dirty="0"/>
              <a:t> on the </a:t>
            </a:r>
            <a:r>
              <a:rPr lang="it-IT" sz="1600" dirty="0" err="1"/>
              <a:t>outskirts</a:t>
            </a:r>
            <a:r>
              <a:rPr lang="it-IT" sz="1600" dirty="0"/>
              <a:t> of Pinerolo.</a:t>
            </a:r>
          </a:p>
          <a:p>
            <a:pPr algn="just">
              <a:lnSpc>
                <a:spcPct val="150000"/>
              </a:lnSpc>
            </a:pPr>
            <a:r>
              <a:rPr lang="it-IT" sz="1600" dirty="0"/>
              <a:t>In the School </a:t>
            </a:r>
            <a:r>
              <a:rPr lang="it-IT" sz="1600" dirty="0" err="1"/>
              <a:t>there</a:t>
            </a:r>
            <a:r>
              <a:rPr lang="it-IT" sz="1600" dirty="0"/>
              <a:t> are </a:t>
            </a:r>
            <a:r>
              <a:rPr lang="it-IT" sz="1600" dirty="0" err="1"/>
              <a:t>about</a:t>
            </a:r>
            <a:r>
              <a:rPr lang="it-IT" sz="1600" dirty="0"/>
              <a:t> 220 </a:t>
            </a:r>
            <a:r>
              <a:rPr lang="it-IT" sz="1600" dirty="0" err="1"/>
              <a:t>pupils</a:t>
            </a:r>
            <a:r>
              <a:rPr lang="it-IT" sz="1600" dirty="0"/>
              <a:t> </a:t>
            </a:r>
            <a:r>
              <a:rPr lang="it-IT" sz="1600" dirty="0" err="1"/>
              <a:t>ranging</a:t>
            </a:r>
            <a:r>
              <a:rPr lang="it-IT" sz="1600" dirty="0"/>
              <a:t> from the </a:t>
            </a:r>
            <a:r>
              <a:rPr lang="it-IT" sz="1600" dirty="0" err="1"/>
              <a:t>age</a:t>
            </a:r>
            <a:r>
              <a:rPr lang="it-IT" sz="1600" dirty="0"/>
              <a:t> 6-11.</a:t>
            </a:r>
          </a:p>
          <a:p>
            <a:pPr algn="just">
              <a:lnSpc>
                <a:spcPct val="150000"/>
              </a:lnSpc>
            </a:pPr>
            <a:r>
              <a:rPr lang="it-IT" sz="1600" dirty="0" err="1"/>
              <a:t>Pupils</a:t>
            </a:r>
            <a:r>
              <a:rPr lang="it-IT" sz="1600" dirty="0"/>
              <a:t> stay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school</a:t>
            </a:r>
            <a:r>
              <a:rPr lang="it-IT" sz="1600" dirty="0"/>
              <a:t> from 8,30 a.m. to 4,30 p.m.; </a:t>
            </a:r>
            <a:r>
              <a:rPr lang="it-IT" sz="1600" dirty="0" err="1"/>
              <a:t>they</a:t>
            </a:r>
            <a:r>
              <a:rPr lang="it-IT" sz="1600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lunch in the </a:t>
            </a:r>
            <a:r>
              <a:rPr lang="it-IT" sz="1600" dirty="0" err="1"/>
              <a:t>canteen</a:t>
            </a:r>
            <a:r>
              <a:rPr lang="it-IT" sz="1600" dirty="0"/>
              <a:t>.</a:t>
            </a:r>
          </a:p>
          <a:p>
            <a:pPr algn="just">
              <a:lnSpc>
                <a:spcPct val="200000"/>
              </a:lnSpc>
            </a:pPr>
            <a:endParaRPr lang="it-IT" dirty="0"/>
          </a:p>
        </p:txBody>
      </p:sp>
      <p:pic>
        <p:nvPicPr>
          <p:cNvPr id="4" name="Picture 2" descr="C:\Users\mariarosa\Desktop\wp_ss_20151107_00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7"/>
          <a:stretch/>
        </p:blipFill>
        <p:spPr bwMode="auto">
          <a:xfrm>
            <a:off x="467544" y="3533120"/>
            <a:ext cx="8208912" cy="26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arosa\Desktop\wp_ss_20151107_00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2"/>
          <a:stretch/>
        </p:blipFill>
        <p:spPr bwMode="auto">
          <a:xfrm>
            <a:off x="3284801" y="2996952"/>
            <a:ext cx="53924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67544" y="69269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don’t</a:t>
            </a:r>
            <a:r>
              <a:rPr lang="it-IT" sz="1600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lessons</a:t>
            </a:r>
            <a:r>
              <a:rPr lang="it-IT" sz="1600" dirty="0"/>
              <a:t> on </a:t>
            </a:r>
            <a:r>
              <a:rPr lang="it-IT" sz="1600" dirty="0" err="1"/>
              <a:t>Saturday</a:t>
            </a:r>
            <a:r>
              <a:rPr lang="it-IT" sz="1600" dirty="0"/>
              <a:t> and </a:t>
            </a:r>
            <a:r>
              <a:rPr lang="it-IT" sz="1600" dirty="0" err="1"/>
              <a:t>Sunday</a:t>
            </a:r>
            <a:r>
              <a:rPr lang="it-IT" sz="1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1600" dirty="0"/>
              <a:t>In the </a:t>
            </a:r>
            <a:r>
              <a:rPr lang="it-IT" sz="1600" dirty="0" err="1"/>
              <a:t>school</a:t>
            </a:r>
            <a:r>
              <a:rPr lang="it-IT" sz="1600" dirty="0"/>
              <a:t> </a:t>
            </a:r>
            <a:r>
              <a:rPr lang="it-IT" sz="1600" dirty="0" err="1"/>
              <a:t>there</a:t>
            </a:r>
            <a:r>
              <a:rPr lang="it-IT" sz="1600" dirty="0"/>
              <a:t> are 10 </a:t>
            </a:r>
            <a:r>
              <a:rPr lang="it-IT" sz="1600" dirty="0" err="1"/>
              <a:t>classes</a:t>
            </a:r>
            <a:r>
              <a:rPr lang="it-IT" sz="1600" dirty="0"/>
              <a:t>: </a:t>
            </a:r>
            <a:r>
              <a:rPr lang="it-IT" sz="1600" dirty="0" err="1"/>
              <a:t>two</a:t>
            </a:r>
            <a:r>
              <a:rPr lang="it-IT" sz="1600" dirty="0"/>
              <a:t>  first grade </a:t>
            </a:r>
            <a:r>
              <a:rPr lang="it-IT" sz="1600" dirty="0" err="1"/>
              <a:t>classes</a:t>
            </a:r>
            <a:r>
              <a:rPr lang="it-IT" sz="1600" dirty="0"/>
              <a:t>,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second</a:t>
            </a:r>
            <a:r>
              <a:rPr lang="it-IT" sz="1600" dirty="0"/>
              <a:t> grade </a:t>
            </a:r>
            <a:r>
              <a:rPr lang="it-IT" sz="1600" dirty="0" err="1"/>
              <a:t>classes</a:t>
            </a:r>
            <a:r>
              <a:rPr lang="it-IT" sz="1600" dirty="0"/>
              <a:t>,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third</a:t>
            </a:r>
            <a:r>
              <a:rPr lang="it-IT" sz="1600" dirty="0"/>
              <a:t> grade </a:t>
            </a:r>
            <a:r>
              <a:rPr lang="it-IT" sz="1600" dirty="0" err="1"/>
              <a:t>classes</a:t>
            </a:r>
            <a:r>
              <a:rPr lang="it-IT" sz="1600" dirty="0"/>
              <a:t>,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fourth</a:t>
            </a:r>
            <a:r>
              <a:rPr lang="it-IT" sz="1600" dirty="0"/>
              <a:t> grade </a:t>
            </a:r>
            <a:r>
              <a:rPr lang="it-IT" sz="1600" dirty="0" err="1"/>
              <a:t>classes</a:t>
            </a:r>
            <a:r>
              <a:rPr lang="it-IT" sz="1600" dirty="0"/>
              <a:t>,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fifth</a:t>
            </a:r>
            <a:r>
              <a:rPr lang="it-IT" sz="1600" dirty="0"/>
              <a:t> grade </a:t>
            </a:r>
            <a:r>
              <a:rPr lang="it-IT" sz="1600" dirty="0" err="1"/>
              <a:t>classes</a:t>
            </a:r>
            <a:r>
              <a:rPr lang="it-IT" sz="1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1600" dirty="0"/>
              <a:t>The staff </a:t>
            </a:r>
            <a:r>
              <a:rPr lang="it-IT" sz="1600" dirty="0" err="1"/>
              <a:t>consists</a:t>
            </a:r>
            <a:r>
              <a:rPr lang="it-IT" sz="1600" dirty="0"/>
              <a:t> of 20 part–time or full time </a:t>
            </a:r>
            <a:r>
              <a:rPr lang="it-IT" sz="1600" dirty="0" err="1"/>
              <a:t>teachers</a:t>
            </a:r>
            <a:r>
              <a:rPr lang="it-IT" sz="1600" dirty="0"/>
              <a:t>, 4 </a:t>
            </a:r>
            <a:r>
              <a:rPr lang="it-IT" sz="1600" dirty="0" err="1"/>
              <a:t>teachers</a:t>
            </a:r>
            <a:r>
              <a:rPr lang="it-IT" sz="1600" dirty="0"/>
              <a:t> for special </a:t>
            </a:r>
            <a:r>
              <a:rPr lang="it-IT" sz="1600" dirty="0" err="1"/>
              <a:t>education</a:t>
            </a:r>
            <a:r>
              <a:rPr lang="it-IT" sz="1600" dirty="0"/>
              <a:t> and 2 </a:t>
            </a:r>
            <a:r>
              <a:rPr lang="it-IT" sz="1600" dirty="0" err="1"/>
              <a:t>Religion</a:t>
            </a:r>
            <a:r>
              <a:rPr lang="it-IT" sz="1600" dirty="0"/>
              <a:t> </a:t>
            </a:r>
            <a:r>
              <a:rPr lang="it-IT" sz="1600" dirty="0" err="1"/>
              <a:t>teachers</a:t>
            </a:r>
            <a:r>
              <a:rPr lang="it-IT" sz="1600" dirty="0"/>
              <a:t>.</a:t>
            </a:r>
          </a:p>
        </p:txBody>
      </p:sp>
      <p:pic>
        <p:nvPicPr>
          <p:cNvPr id="7" name="Picture 3" descr="C:\Users\mariarosa\Desktop\wp_ss_20151107_00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9"/>
          <a:stretch/>
        </p:blipFill>
        <p:spPr bwMode="auto">
          <a:xfrm>
            <a:off x="483568" y="4621057"/>
            <a:ext cx="2817257" cy="19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1772816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it-IT" sz="1400" dirty="0" smtClean="0"/>
          </a:p>
          <a:p>
            <a:pPr algn="just">
              <a:lnSpc>
                <a:spcPct val="150000"/>
              </a:lnSpc>
            </a:pPr>
            <a:endParaRPr lang="it-IT" sz="1400" dirty="0"/>
          </a:p>
          <a:p>
            <a:pPr algn="just">
              <a:lnSpc>
                <a:spcPct val="150000"/>
              </a:lnSpc>
            </a:pPr>
            <a:endParaRPr lang="it-IT" sz="1400" dirty="0" smtClean="0"/>
          </a:p>
          <a:p>
            <a:pPr algn="just">
              <a:lnSpc>
                <a:spcPct val="150000"/>
              </a:lnSpc>
            </a:pPr>
            <a:r>
              <a:rPr lang="it-IT" sz="1400" dirty="0" smtClean="0"/>
              <a:t>Pinerolo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Piedmont</a:t>
            </a:r>
            <a:r>
              <a:rPr lang="it-IT" sz="1400" dirty="0" smtClean="0"/>
              <a:t> </a:t>
            </a:r>
            <a:r>
              <a:rPr lang="it-IT" sz="1400" dirty="0" err="1" smtClean="0"/>
              <a:t>region</a:t>
            </a:r>
            <a:r>
              <a:rPr lang="it-IT" sz="1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/>
              <a:t>is</a:t>
            </a:r>
            <a:r>
              <a:rPr lang="it-IT" sz="1400" dirty="0"/>
              <a:t> a </a:t>
            </a:r>
            <a:r>
              <a:rPr lang="it-IT" sz="1400" dirty="0" err="1"/>
              <a:t>town</a:t>
            </a:r>
            <a:r>
              <a:rPr lang="it-IT" sz="1400" dirty="0"/>
              <a:t> of </a:t>
            </a:r>
            <a:r>
              <a:rPr lang="it-IT" sz="1400" dirty="0" err="1"/>
              <a:t>approximately</a:t>
            </a:r>
            <a:r>
              <a:rPr lang="it-IT" sz="1400" dirty="0"/>
              <a:t> 36 000 </a:t>
            </a:r>
            <a:r>
              <a:rPr lang="it-IT" sz="1400" dirty="0" err="1"/>
              <a:t>inhabitants</a:t>
            </a:r>
            <a:r>
              <a:rPr lang="it-IT" sz="1400" dirty="0"/>
              <a:t> </a:t>
            </a:r>
            <a:r>
              <a:rPr lang="it-IT" sz="1400" dirty="0" err="1"/>
              <a:t>situated</a:t>
            </a:r>
            <a:r>
              <a:rPr lang="it-IT" sz="1400" dirty="0"/>
              <a:t> in North </a:t>
            </a:r>
            <a:r>
              <a:rPr lang="it-IT" sz="1400" dirty="0" err="1"/>
              <a:t>Italy</a:t>
            </a:r>
            <a:r>
              <a:rPr lang="it-IT" sz="1400" dirty="0"/>
              <a:t>, </a:t>
            </a:r>
            <a:r>
              <a:rPr lang="it-IT" sz="1400" dirty="0" err="1"/>
              <a:t>about</a:t>
            </a:r>
            <a:r>
              <a:rPr lang="it-IT" sz="1400" dirty="0"/>
              <a:t> 40 </a:t>
            </a:r>
            <a:r>
              <a:rPr lang="it-IT" sz="1400" dirty="0" err="1"/>
              <a:t>kilometers</a:t>
            </a:r>
            <a:r>
              <a:rPr lang="it-IT" sz="1400" dirty="0"/>
              <a:t> from </a:t>
            </a:r>
            <a:r>
              <a:rPr lang="it-IT" sz="1400" dirty="0" err="1" smtClean="0"/>
              <a:t>Turin</a:t>
            </a:r>
            <a:r>
              <a:rPr lang="it-IT" sz="1400" dirty="0" smtClean="0"/>
              <a:t>, </a:t>
            </a:r>
            <a:r>
              <a:rPr lang="it-IT" sz="1400" dirty="0"/>
              <a:t>on the </a:t>
            </a:r>
            <a:r>
              <a:rPr lang="it-IT" sz="1400" dirty="0" err="1"/>
              <a:t>river</a:t>
            </a:r>
            <a:r>
              <a:rPr lang="it-IT" sz="1400" dirty="0"/>
              <a:t> Chisone.</a:t>
            </a:r>
          </a:p>
          <a:p>
            <a:pPr algn="just">
              <a:lnSpc>
                <a:spcPct val="150000"/>
              </a:lnSpc>
            </a:pPr>
            <a:r>
              <a:rPr lang="it-IT" sz="1400" dirty="0"/>
              <a:t>Pinerolo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surrounded</a:t>
            </a:r>
            <a:r>
              <a:rPr lang="it-IT" sz="1400" dirty="0"/>
              <a:t> by the Alpes.</a:t>
            </a:r>
          </a:p>
          <a:p>
            <a:pPr algn="just">
              <a:lnSpc>
                <a:spcPct val="150000"/>
              </a:lnSpc>
            </a:pPr>
            <a:r>
              <a:rPr lang="en-US" sz="1400" dirty="0"/>
              <a:t>In the Middle Ages, the town of </a:t>
            </a:r>
            <a:r>
              <a:rPr lang="en-US" sz="1400" dirty="0" err="1"/>
              <a:t>Pinerolo</a:t>
            </a:r>
            <a:r>
              <a:rPr lang="en-US" sz="1400" dirty="0"/>
              <a:t> was one of the main crossroads in Italy, and was therefore one of the principal fortresses of the dukes of Savoy . Its military importance was the origin of the well-known military school that still exists today. The fortress of </a:t>
            </a:r>
            <a:r>
              <a:rPr lang="en-US" sz="1400" dirty="0" err="1"/>
              <a:t>Fenestrelle</a:t>
            </a:r>
            <a:r>
              <a:rPr lang="en-US" sz="1400" dirty="0"/>
              <a:t> is nearby</a:t>
            </a:r>
            <a:r>
              <a:rPr lang="en-US" sz="1400" dirty="0" smtClean="0"/>
              <a:t>.</a:t>
            </a:r>
            <a:endParaRPr lang="it-IT" sz="1400" dirty="0"/>
          </a:p>
        </p:txBody>
      </p:sp>
      <p:pic>
        <p:nvPicPr>
          <p:cNvPr id="2050" name="Picture 2" descr="https://upload.wikimedia.org/wikipedia/commons/thumb/4/41/Roman_Catholic_Diocese_of_Pinerolo_in_Italy.svg/120px-Roman_Catholic_Diocese_of_Pinerolo_in_Ital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50" y="1772816"/>
            <a:ext cx="25178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006540" y="2248272"/>
            <a:ext cx="10801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rgbClr val="000000"/>
                </a:solidFill>
                <a:latin typeface="Arial" charset="0"/>
                <a:cs typeface="Arial" charset="0"/>
              </a:rPr>
              <a:t>Pinerolo</a:t>
            </a:r>
            <a:endParaRPr lang="it-IT" sz="900" dirty="0"/>
          </a:p>
        </p:txBody>
      </p:sp>
      <p:pic>
        <p:nvPicPr>
          <p:cNvPr id="2052" name="Picture 4" descr="http://bp0.blogger.com/_sN5Gw0Dw744/RtiM97DvdEI/AAAAAAAAACQ/xb4LOD585y4/s320/piamonte_region_map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2095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692696"/>
            <a:ext cx="7128792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it-IT" sz="1400" dirty="0" smtClean="0"/>
              <a:t>Pinerolo </a:t>
            </a:r>
            <a:r>
              <a:rPr lang="it-IT" sz="1400" dirty="0" err="1" smtClean="0"/>
              <a:t>is</a:t>
            </a:r>
            <a:r>
              <a:rPr lang="it-IT" sz="1400" dirty="0" smtClean="0"/>
              <a:t> a </a:t>
            </a:r>
            <a:r>
              <a:rPr lang="it-IT" sz="1400" dirty="0" err="1" smtClean="0"/>
              <a:t>multicultural</a:t>
            </a:r>
            <a:r>
              <a:rPr lang="it-IT" sz="1400" dirty="0" smtClean="0"/>
              <a:t> city; </a:t>
            </a:r>
            <a:r>
              <a:rPr lang="it-IT" sz="1400" dirty="0" err="1" smtClean="0"/>
              <a:t>many</a:t>
            </a:r>
            <a:r>
              <a:rPr lang="it-IT" sz="1400" dirty="0" smtClean="0"/>
              <a:t> families are from Marocco, Romania, Albania, China…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it-IT" sz="1400" dirty="0" smtClean="0"/>
              <a:t>In 2006 </a:t>
            </a:r>
            <a:r>
              <a:rPr lang="it-IT" sz="1400" dirty="0" err="1" smtClean="0"/>
              <a:t>were</a:t>
            </a:r>
            <a:r>
              <a:rPr lang="it-IT" sz="1400" dirty="0" smtClean="0"/>
              <a:t> </a:t>
            </a:r>
            <a:r>
              <a:rPr lang="it-IT" sz="1400" dirty="0" err="1" smtClean="0"/>
              <a:t>performed</a:t>
            </a:r>
            <a:r>
              <a:rPr lang="it-IT" sz="1400" dirty="0" smtClean="0"/>
              <a:t> the «</a:t>
            </a:r>
            <a:r>
              <a:rPr lang="it-IT" sz="1400" dirty="0" err="1" smtClean="0"/>
              <a:t>Winter</a:t>
            </a:r>
            <a:r>
              <a:rPr lang="it-IT" sz="1400" dirty="0" smtClean="0"/>
              <a:t>  </a:t>
            </a:r>
            <a:r>
              <a:rPr lang="it-IT" sz="1400" dirty="0"/>
              <a:t>G</a:t>
            </a:r>
            <a:r>
              <a:rPr lang="it-IT" sz="1400" dirty="0" smtClean="0"/>
              <a:t>ames </a:t>
            </a:r>
            <a:r>
              <a:rPr lang="it-IT" sz="1400" dirty="0" err="1" smtClean="0"/>
              <a:t>Turin</a:t>
            </a:r>
            <a:r>
              <a:rPr lang="it-IT" sz="1400" dirty="0" smtClean="0"/>
              <a:t> 2006».</a:t>
            </a:r>
            <a:endParaRPr lang="it-IT" sz="1400" dirty="0"/>
          </a:p>
          <a:p>
            <a:pPr marL="0" indent="0">
              <a:lnSpc>
                <a:spcPct val="160000"/>
              </a:lnSpc>
              <a:buNone/>
            </a:pPr>
            <a:r>
              <a:rPr lang="it-IT" sz="1400" dirty="0" smtClean="0"/>
              <a:t>In Pinerolo </a:t>
            </a:r>
            <a:r>
              <a:rPr lang="it-IT" sz="1400" dirty="0" err="1" smtClean="0"/>
              <a:t>were</a:t>
            </a:r>
            <a:r>
              <a:rPr lang="it-IT" sz="1400" dirty="0" smtClean="0"/>
              <a:t> </a:t>
            </a:r>
            <a:r>
              <a:rPr lang="it-IT" sz="1400" dirty="0" err="1" smtClean="0"/>
              <a:t>disputed</a:t>
            </a:r>
            <a:r>
              <a:rPr lang="it-IT" sz="1400" dirty="0" smtClean="0"/>
              <a:t> curling </a:t>
            </a:r>
            <a:r>
              <a:rPr lang="it-IT" sz="1400" dirty="0" err="1" smtClean="0"/>
              <a:t>competitons</a:t>
            </a:r>
            <a:r>
              <a:rPr lang="it-IT" sz="1400" dirty="0" smtClean="0"/>
              <a:t> and «</a:t>
            </a:r>
            <a:r>
              <a:rPr lang="it-IT" sz="1400" dirty="0" err="1" smtClean="0"/>
              <a:t>Paralympic</a:t>
            </a:r>
            <a:r>
              <a:rPr lang="it-IT" sz="1400" dirty="0" smtClean="0"/>
              <a:t> </a:t>
            </a:r>
            <a:r>
              <a:rPr lang="it-IT" sz="1400" dirty="0" err="1" smtClean="0"/>
              <a:t>Winter</a:t>
            </a:r>
            <a:r>
              <a:rPr lang="it-IT" sz="1400" dirty="0" smtClean="0"/>
              <a:t> Games» (</a:t>
            </a:r>
            <a:r>
              <a:rPr lang="it-IT" sz="1400" dirty="0" err="1" smtClean="0"/>
              <a:t>Ice</a:t>
            </a:r>
            <a:r>
              <a:rPr lang="it-IT" sz="1400" dirty="0" smtClean="0"/>
              <a:t> </a:t>
            </a:r>
            <a:r>
              <a:rPr lang="it-IT" sz="1400" dirty="0" err="1" smtClean="0"/>
              <a:t>sledge</a:t>
            </a:r>
            <a:r>
              <a:rPr lang="it-IT" sz="1400" dirty="0" smtClean="0"/>
              <a:t> hockey).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400" dirty="0" smtClean="0"/>
              <a:t>The</a:t>
            </a:r>
            <a:r>
              <a:rPr lang="en-US" sz="1400" dirty="0"/>
              <a:t> </a:t>
            </a:r>
            <a:r>
              <a:rPr lang="en-US" sz="1400" dirty="0" smtClean="0"/>
              <a:t>2011 Tour de France</a:t>
            </a:r>
            <a:r>
              <a:rPr lang="en-US" sz="1400" dirty="0"/>
              <a:t> </a:t>
            </a:r>
            <a:r>
              <a:rPr lang="en-US" sz="1400" dirty="0" smtClean="0"/>
              <a:t>featured </a:t>
            </a:r>
            <a:r>
              <a:rPr lang="en-US" sz="1400" dirty="0"/>
              <a:t>a stage in the area</a:t>
            </a:r>
            <a:r>
              <a:rPr lang="en-US" sz="1400" dirty="0" smtClean="0"/>
              <a:t>.</a:t>
            </a:r>
            <a:endParaRPr lang="it-IT" sz="1400" dirty="0" smtClean="0"/>
          </a:p>
        </p:txBody>
      </p:sp>
      <p:pic>
        <p:nvPicPr>
          <p:cNvPr id="1026" name="Picture 2" descr="C:\Users\mariarosa\Desktop\dscf2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024336" cy="20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thumb/c/ce/2006_Winter_Olympics_logo.svg/981px-2006_Winter_Olympics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2664296" cy="2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comune.pinerolo.to.it/com_organi/sindaco/im/2012/25102012/tot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/>
          <a:stretch/>
        </p:blipFill>
        <p:spPr bwMode="auto">
          <a:xfrm>
            <a:off x="5447674" y="911921"/>
            <a:ext cx="2940750" cy="48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692696"/>
            <a:ext cx="7200800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/>
              <a:t>Twin </a:t>
            </a:r>
            <a:r>
              <a:rPr lang="it-IT" sz="1600" b="1" dirty="0" err="1" smtClean="0"/>
              <a:t>cities</a:t>
            </a:r>
            <a:endParaRPr lang="it-IT" sz="1600" b="1" dirty="0" smtClean="0"/>
          </a:p>
          <a:p>
            <a:pPr>
              <a:lnSpc>
                <a:spcPct val="150000"/>
              </a:lnSpc>
            </a:pPr>
            <a:r>
              <a:rPr lang="it-IT" sz="1400" dirty="0"/>
              <a:t> </a:t>
            </a:r>
            <a:r>
              <a:rPr lang="it-IT" sz="1400" dirty="0" smtClean="0"/>
              <a:t>Gap, France, </a:t>
            </a:r>
            <a:r>
              <a:rPr lang="it-IT" sz="1400" dirty="0" err="1" smtClean="0"/>
              <a:t>since</a:t>
            </a:r>
            <a:r>
              <a:rPr lang="it-IT" sz="1400" dirty="0" smtClean="0"/>
              <a:t> </a:t>
            </a:r>
            <a:r>
              <a:rPr lang="it-IT" sz="1400" dirty="0"/>
              <a:t>1963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 </a:t>
            </a:r>
            <a:r>
              <a:rPr lang="it-IT" sz="1400" dirty="0" err="1" smtClean="0"/>
              <a:t>Traunstein</a:t>
            </a:r>
            <a:r>
              <a:rPr lang="it-IT" sz="1400" dirty="0" smtClean="0"/>
              <a:t>, Germany,</a:t>
            </a:r>
            <a:r>
              <a:rPr lang="it-IT" sz="1400" dirty="0"/>
              <a:t> </a:t>
            </a:r>
            <a:r>
              <a:rPr lang="it-IT" sz="1400" dirty="0" smtClean="0"/>
              <a:t> </a:t>
            </a:r>
            <a:r>
              <a:rPr lang="it-IT" sz="1400" dirty="0" err="1"/>
              <a:t>since</a:t>
            </a:r>
            <a:r>
              <a:rPr lang="it-IT" sz="1400" dirty="0"/>
              <a:t> 1986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 </a:t>
            </a:r>
            <a:r>
              <a:rPr lang="it-IT" sz="1400" dirty="0" smtClean="0"/>
              <a:t>San Francisco,</a:t>
            </a:r>
            <a:r>
              <a:rPr lang="it-IT" sz="1400" dirty="0"/>
              <a:t> </a:t>
            </a:r>
            <a:r>
              <a:rPr lang="it-IT" sz="1400" dirty="0" smtClean="0"/>
              <a:t>Argentina, </a:t>
            </a:r>
            <a:r>
              <a:rPr lang="it-IT" sz="1400" dirty="0" err="1"/>
              <a:t>since</a:t>
            </a:r>
            <a:r>
              <a:rPr lang="it-IT" sz="1400" dirty="0"/>
              <a:t> 1996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 </a:t>
            </a:r>
            <a:r>
              <a:rPr lang="it-IT" sz="1400" dirty="0" err="1" smtClean="0"/>
              <a:t>Derventa</a:t>
            </a:r>
            <a:r>
              <a:rPr lang="it-IT" sz="1400" dirty="0" smtClean="0"/>
              <a:t>, Bosnia and </a:t>
            </a:r>
            <a:r>
              <a:rPr lang="it-IT" sz="1400" dirty="0" err="1" smtClean="0"/>
              <a:t>Hersegovina</a:t>
            </a:r>
            <a:r>
              <a:rPr lang="it-IT" sz="1400" dirty="0" smtClean="0"/>
              <a:t>,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it-IT" sz="1400" dirty="0" err="1" smtClean="0"/>
              <a:t>since</a:t>
            </a:r>
            <a:r>
              <a:rPr lang="it-IT" sz="1400" dirty="0" smtClean="0"/>
              <a:t> </a:t>
            </a:r>
            <a:r>
              <a:rPr lang="it-IT" sz="1400" dirty="0"/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15337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5105" y="692696"/>
            <a:ext cx="6777317" cy="5741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The </a:t>
            </a:r>
            <a:r>
              <a:rPr lang="en-US" sz="1400" dirty="0" smtClean="0"/>
              <a:t>“Man in the Iron Mask” was </a:t>
            </a:r>
            <a:r>
              <a:rPr lang="en-US" sz="1400" dirty="0"/>
              <a:t>imprisoned in </a:t>
            </a:r>
            <a:r>
              <a:rPr lang="en-US" sz="1400" dirty="0" err="1"/>
              <a:t>Pinerolo</a:t>
            </a:r>
            <a:r>
              <a:rPr lang="en-US" sz="1400" dirty="0"/>
              <a:t> from 1669.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Nicolas Fouquet, </a:t>
            </a:r>
            <a:r>
              <a:rPr lang="en-US" sz="1400" dirty="0"/>
              <a:t>Marquis of Belle-Ile, was imprisoned in </a:t>
            </a:r>
            <a:r>
              <a:rPr lang="en-US" sz="1400" dirty="0" err="1"/>
              <a:t>Pinerolo</a:t>
            </a:r>
            <a:r>
              <a:rPr lang="en-US" sz="1400" dirty="0"/>
              <a:t> from 1665 to his death in 1680.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The </a:t>
            </a:r>
            <a:r>
              <a:rPr lang="en-US" sz="1400" dirty="0" smtClean="0"/>
              <a:t> Montevideo</a:t>
            </a:r>
            <a:r>
              <a:rPr lang="en-US" sz="1400" dirty="0"/>
              <a:t> football team </a:t>
            </a:r>
            <a:r>
              <a:rPr lang="en-US" sz="1400" dirty="0" err="1">
                <a:hlinkClick r:id="rId2" tooltip="Peñarol"/>
              </a:rPr>
              <a:t>Peñarol</a:t>
            </a:r>
            <a:r>
              <a:rPr lang="en-US" sz="1400" dirty="0"/>
              <a:t> takes its name from the Montevideo </a:t>
            </a:r>
            <a:r>
              <a:rPr lang="en-US" sz="1400" dirty="0" err="1"/>
              <a:t>neighbourhood</a:t>
            </a:r>
            <a:r>
              <a:rPr lang="en-US" sz="1400" dirty="0"/>
              <a:t> of </a:t>
            </a:r>
            <a:r>
              <a:rPr lang="en-US" sz="1400" dirty="0" err="1">
                <a:hlinkClick r:id="rId3" tooltip="Peñarol, Montevideo"/>
              </a:rPr>
              <a:t>Peñarol</a:t>
            </a:r>
            <a:r>
              <a:rPr lang="en-US" sz="1400" dirty="0"/>
              <a:t>, which in turn takes its name from this town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4098" name="Picture 2" descr="C:\Users\mariarosa\Desktop\4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5256584" cy="36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arosa\Desktop\wp_ss_20151107_0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-16701"/>
            <a:ext cx="3840406" cy="330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rosa\Desktop\wp_ss_20151107_0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53" y="692696"/>
            <a:ext cx="43031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ariarosa\Desktop\wp_ss_20151107_00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4" y="3356992"/>
            <a:ext cx="7568726" cy="31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979712" y="404664"/>
            <a:ext cx="1512286" cy="469856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TURIN</a:t>
            </a:r>
            <a:endParaRPr lang="it-IT" sz="3600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760640"/>
          </a:xfrm>
        </p:spPr>
        <p:txBody>
          <a:bodyPr>
            <a:normAutofit lnSpcReduction="100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sz="1400" b="1" dirty="0"/>
              <a:t>Turin</a:t>
            </a:r>
            <a:r>
              <a:rPr lang="en-US" sz="1400" dirty="0"/>
              <a:t> </a:t>
            </a:r>
            <a:r>
              <a:rPr lang="en-US" sz="1400" dirty="0" smtClean="0"/>
              <a:t> (</a:t>
            </a:r>
            <a:r>
              <a:rPr lang="en-US" sz="1400" dirty="0"/>
              <a:t> </a:t>
            </a:r>
            <a:r>
              <a:rPr lang="en-US" sz="1400" dirty="0" smtClean="0"/>
              <a:t>Latin:</a:t>
            </a:r>
            <a:r>
              <a:rPr lang="en-US" sz="1400" dirty="0"/>
              <a:t> </a:t>
            </a:r>
            <a:r>
              <a:rPr lang="en-US" sz="1400" i="1" dirty="0"/>
              <a:t>Augusta </a:t>
            </a:r>
            <a:r>
              <a:rPr lang="en-US" sz="1400" i="1" dirty="0" err="1"/>
              <a:t>Taurinorum</a:t>
            </a:r>
            <a:r>
              <a:rPr lang="en-US" sz="1400" dirty="0"/>
              <a:t>) is </a:t>
            </a:r>
            <a:r>
              <a:rPr lang="en-US" sz="1400" dirty="0" smtClean="0"/>
              <a:t>a city</a:t>
            </a:r>
            <a:r>
              <a:rPr lang="en-US" sz="1400" dirty="0"/>
              <a:t> and an important business and cultural </a:t>
            </a:r>
            <a:r>
              <a:rPr lang="en-US" sz="1400" dirty="0" err="1"/>
              <a:t>centre</a:t>
            </a:r>
            <a:r>
              <a:rPr lang="en-US" sz="1400" dirty="0"/>
              <a:t> </a:t>
            </a:r>
            <a:r>
              <a:rPr lang="en-US" sz="1400" dirty="0" smtClean="0"/>
              <a:t>in Northern Italy, capital </a:t>
            </a:r>
            <a:r>
              <a:rPr lang="en-US" sz="1400" dirty="0"/>
              <a:t> of the </a:t>
            </a:r>
            <a:r>
              <a:rPr lang="en-US" sz="1400" dirty="0" smtClean="0"/>
              <a:t>Piedmont</a:t>
            </a:r>
            <a:r>
              <a:rPr lang="en-US" sz="1400" dirty="0"/>
              <a:t> region, located mainly on the left bank of the </a:t>
            </a:r>
            <a:r>
              <a:rPr lang="en-US" sz="1400" dirty="0" smtClean="0"/>
              <a:t>Po river, </a:t>
            </a:r>
            <a:r>
              <a:rPr lang="en-US" sz="1400" dirty="0"/>
              <a:t>in front </a:t>
            </a:r>
            <a:r>
              <a:rPr lang="en-US" sz="1400" dirty="0" smtClean="0"/>
              <a:t>of Susa Valley</a:t>
            </a:r>
            <a:r>
              <a:rPr lang="en-US" sz="1400" dirty="0"/>
              <a:t> </a:t>
            </a:r>
            <a:r>
              <a:rPr lang="en-US" sz="1400" dirty="0" smtClean="0"/>
              <a:t>and </a:t>
            </a:r>
            <a:r>
              <a:rPr lang="en-US" sz="1400" dirty="0"/>
              <a:t>surrounded by the </a:t>
            </a:r>
            <a:r>
              <a:rPr lang="en-US" sz="1400" dirty="0" smtClean="0"/>
              <a:t>western Alpine arch. 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en-US" sz="1400" dirty="0" smtClean="0"/>
              <a:t>The </a:t>
            </a:r>
            <a:r>
              <a:rPr lang="en-US" sz="1400" dirty="0"/>
              <a:t>city has a rich culture and history, and is known for its </a:t>
            </a:r>
            <a:r>
              <a:rPr lang="en-US" sz="1400" dirty="0" smtClean="0"/>
              <a:t>numerous art galleries, </a:t>
            </a:r>
            <a:r>
              <a:rPr lang="en-US" sz="1400" dirty="0"/>
              <a:t>restaurants</a:t>
            </a:r>
            <a:r>
              <a:rPr lang="en-US" sz="1400" dirty="0" smtClean="0"/>
              <a:t>, churches, </a:t>
            </a:r>
            <a:r>
              <a:rPr lang="en-US" sz="1400" dirty="0"/>
              <a:t>palaces</a:t>
            </a:r>
            <a:r>
              <a:rPr lang="en-US" sz="1400" dirty="0" smtClean="0"/>
              <a:t>, squares, parks</a:t>
            </a:r>
            <a:r>
              <a:rPr lang="en-US" sz="1400" dirty="0"/>
              <a:t>, gardens, theatres, libraries, museums </a:t>
            </a:r>
            <a:r>
              <a:rPr lang="en-US" sz="1400" dirty="0" smtClean="0"/>
              <a:t>…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en-US" sz="1400" dirty="0"/>
              <a:t>The city currently hosts some of Italy's best universities, colleges, academies, </a:t>
            </a:r>
            <a:r>
              <a:rPr lang="en-US" sz="1400" dirty="0" err="1"/>
              <a:t>lycea</a:t>
            </a:r>
            <a:r>
              <a:rPr lang="en-US" sz="1400" dirty="0"/>
              <a:t> and gymnasia, such as the </a:t>
            </a:r>
            <a:r>
              <a:rPr lang="en-US" sz="1400" dirty="0" smtClean="0"/>
              <a:t>six-century-old University of Turin</a:t>
            </a:r>
            <a:r>
              <a:rPr lang="en-US" sz="1400" dirty="0"/>
              <a:t>  and </a:t>
            </a:r>
            <a:r>
              <a:rPr lang="en-US" sz="1400" dirty="0" smtClean="0"/>
              <a:t>the Turin Polytechnic. </a:t>
            </a:r>
            <a:r>
              <a:rPr lang="en-US" sz="1400" dirty="0"/>
              <a:t>Prestigious and important museums, such as </a:t>
            </a:r>
            <a:r>
              <a:rPr lang="en-US" sz="1400" dirty="0" smtClean="0"/>
              <a:t>the  Egyptian Museum </a:t>
            </a:r>
            <a:r>
              <a:rPr lang="en-US" sz="1400" dirty="0"/>
              <a:t> and </a:t>
            </a:r>
            <a:r>
              <a:rPr lang="en-US" sz="1400" dirty="0" smtClean="0"/>
              <a:t>the Mole </a:t>
            </a:r>
            <a:r>
              <a:rPr lang="en-US" sz="1400" dirty="0" err="1" smtClean="0"/>
              <a:t>Antonelliana</a:t>
            </a:r>
            <a:r>
              <a:rPr lang="en-US" sz="1400" dirty="0"/>
              <a:t>  are also found in the city. Turin's several monuments and sights make it one of the world's </a:t>
            </a:r>
            <a:r>
              <a:rPr lang="en-US" sz="1400" dirty="0" smtClean="0"/>
              <a:t>top </a:t>
            </a:r>
            <a:r>
              <a:rPr lang="en-US" sz="1400" dirty="0"/>
              <a:t>250 tourist destinations, and the tenth most visited city in Italy in </a:t>
            </a:r>
            <a:r>
              <a:rPr lang="en-US" sz="1400" dirty="0" smtClean="0"/>
              <a:t>2008.</a:t>
            </a:r>
          </a:p>
          <a:p>
            <a:pPr marL="68580" indent="0" algn="just">
              <a:lnSpc>
                <a:spcPct val="160000"/>
              </a:lnSpc>
              <a:buNone/>
            </a:pPr>
            <a:r>
              <a:rPr lang="en-US" sz="1400" dirty="0"/>
              <a:t>Turin is well known as the home of the </a:t>
            </a:r>
            <a:r>
              <a:rPr lang="en-US" sz="1400" dirty="0" smtClean="0"/>
              <a:t> Shroud of Turin, </a:t>
            </a:r>
            <a:r>
              <a:rPr lang="en-US" sz="1400" dirty="0"/>
              <a:t>the football </a:t>
            </a:r>
            <a:r>
              <a:rPr lang="en-US" sz="1400" dirty="0" smtClean="0"/>
              <a:t>teams </a:t>
            </a:r>
            <a:r>
              <a:rPr lang="en-US" sz="1400" dirty="0" err="1" smtClean="0"/>
              <a:t>Juventus</a:t>
            </a:r>
            <a:r>
              <a:rPr lang="en-US" sz="1400" dirty="0" smtClean="0"/>
              <a:t> F.C. </a:t>
            </a:r>
            <a:r>
              <a:rPr lang="en-US" sz="1400" dirty="0"/>
              <a:t> </a:t>
            </a:r>
            <a:r>
              <a:rPr lang="en-US" sz="1400" dirty="0" smtClean="0"/>
              <a:t>and Torino F.C.,</a:t>
            </a:r>
            <a:r>
              <a:rPr lang="en-US" sz="1400" dirty="0"/>
              <a:t> </a:t>
            </a:r>
            <a:r>
              <a:rPr lang="en-US" sz="1400" dirty="0" smtClean="0"/>
              <a:t>the </a:t>
            </a:r>
            <a:r>
              <a:rPr lang="en-US" sz="1400" dirty="0"/>
              <a:t>headquarters of automobile </a:t>
            </a:r>
            <a:r>
              <a:rPr lang="en-US" sz="1400" dirty="0" smtClean="0"/>
              <a:t>manufacturers FIAT (now FCA)</a:t>
            </a:r>
            <a:r>
              <a:rPr lang="en-US" sz="1400" dirty="0"/>
              <a:t>  and as host of </a:t>
            </a:r>
            <a:r>
              <a:rPr lang="en-US" sz="1400" dirty="0" smtClean="0"/>
              <a:t>the 2006 Winter Games </a:t>
            </a:r>
            <a:r>
              <a:rPr lang="en-US" sz="1400" dirty="0"/>
              <a:t> and, in the same year, the </a:t>
            </a:r>
            <a:r>
              <a:rPr lang="en-US" sz="1400" dirty="0" smtClean="0"/>
              <a:t>37 Chess Olympiad. Several</a:t>
            </a:r>
            <a:r>
              <a:rPr lang="en-US" sz="1400" dirty="0"/>
              <a:t> </a:t>
            </a:r>
            <a:r>
              <a:rPr lang="en-US" sz="1400" dirty="0" smtClean="0"/>
              <a:t>International Space Station </a:t>
            </a:r>
            <a:r>
              <a:rPr lang="en-US" sz="1400" dirty="0"/>
              <a:t> modules, such </a:t>
            </a:r>
            <a:r>
              <a:rPr lang="en-US" sz="1400" dirty="0" smtClean="0"/>
              <a:t>as Harmony and Columbus, </a:t>
            </a:r>
            <a:r>
              <a:rPr lang="en-US" sz="1400" dirty="0"/>
              <a:t>were also manufactured in Turin. </a:t>
            </a:r>
            <a:endParaRPr lang="en-US" sz="1400" dirty="0" smtClean="0"/>
          </a:p>
          <a:p>
            <a:pPr marL="68580" indent="0" algn="just">
              <a:lnSpc>
                <a:spcPct val="160000"/>
              </a:lnSpc>
              <a:buNone/>
            </a:pPr>
            <a:r>
              <a:rPr lang="en-US" sz="1400" dirty="0" smtClean="0"/>
              <a:t>It </a:t>
            </a:r>
            <a:r>
              <a:rPr lang="en-US" sz="1400" dirty="0"/>
              <a:t>was the capital of the </a:t>
            </a:r>
            <a:r>
              <a:rPr lang="en-US" sz="1400" dirty="0" smtClean="0"/>
              <a:t>Duchy of Savoy </a:t>
            </a:r>
            <a:r>
              <a:rPr lang="en-US" sz="1400" dirty="0"/>
              <a:t> from 1563, then of </a:t>
            </a:r>
            <a:r>
              <a:rPr lang="en-US" sz="1400" dirty="0" smtClean="0"/>
              <a:t>the Kingdom of Sardinia</a:t>
            </a:r>
            <a:r>
              <a:rPr lang="en-US" sz="1400" dirty="0"/>
              <a:t> ruled by the Royal House of Savoy and finally the first capital of </a:t>
            </a:r>
            <a:r>
              <a:rPr lang="en-US" sz="1400" dirty="0" smtClean="0"/>
              <a:t>the Unified Italy.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6414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csport.it/wp-content/uploads/2015/05/Torino-Immagin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002561" cy="300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urinphototours.it/wp-content/uploads/2013/03/torino_panoramica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406586"/>
            <a:ext cx="8254280" cy="31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orinocentro.gabetti.it/media/dettaglio/140/3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13" y="730481"/>
            <a:ext cx="4134343" cy="26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mperlife.it/uploads/image/tor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4104456" cy="2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harmegitto.files.wordpress.com/2010/06/torino_museo_egizio_verticale200px_n3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2076670" cy="314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100days.it/wp-content/uploads/2013/05/DSC_0286-co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97822"/>
            <a:ext cx="467782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359</Words>
  <Application>Microsoft Office PowerPoint</Application>
  <PresentationFormat>Presentazione su schermo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Austin</vt:lpstr>
      <vt:lpstr>PINEROLO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TURIN</vt:lpstr>
      <vt:lpstr>Presentazione standard di PowerPoint</vt:lpstr>
      <vt:lpstr>Presentazione standard di PowerPoint</vt:lpstr>
      <vt:lpstr>Education in Italy</vt:lpstr>
      <vt:lpstr>FERRUCCIO PARRI  PRIMARY SCHOOL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mariarosa</dc:creator>
  <cp:lastModifiedBy>mariarosa</cp:lastModifiedBy>
  <cp:revision>28</cp:revision>
  <dcterms:created xsi:type="dcterms:W3CDTF">2015-11-07T09:54:49Z</dcterms:created>
  <dcterms:modified xsi:type="dcterms:W3CDTF">2015-11-08T00:03:55Z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