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8" r:id="rId5"/>
    <p:sldId id="270" r:id="rId6"/>
    <p:sldId id="259" r:id="rId7"/>
    <p:sldId id="260" r:id="rId8"/>
    <p:sldId id="269" r:id="rId9"/>
    <p:sldId id="261" r:id="rId10"/>
    <p:sldId id="267" r:id="rId11"/>
    <p:sldId id="262" r:id="rId12"/>
    <p:sldId id="263" r:id="rId13"/>
    <p:sldId id="265" r:id="rId14"/>
    <p:sldId id="264" r:id="rId15"/>
    <p:sldId id="266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gypt" TargetMode="External"/><Relationship Id="rId3" Type="http://schemas.openxmlformats.org/officeDocument/2006/relationships/hyperlink" Target="https://en.wikipedia.org/wiki/Member_state_of_the_European_Union" TargetMode="External"/><Relationship Id="rId7" Type="http://schemas.openxmlformats.org/officeDocument/2006/relationships/hyperlink" Target="https://en.wikipedia.org/wiki/Israel" TargetMode="External"/><Relationship Id="rId2" Type="http://schemas.openxmlformats.org/officeDocument/2006/relationships/hyperlink" Target="https://en.wikipedia.org/wiki/List_of_islands_in_the_Mediterranea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Lebanon" TargetMode="External"/><Relationship Id="rId5" Type="http://schemas.openxmlformats.org/officeDocument/2006/relationships/hyperlink" Target="https://en.wikipedia.org/wiki/Syria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en.wikipedia.org/wiki/Turkey" TargetMode="External"/><Relationship Id="rId9" Type="http://schemas.openxmlformats.org/officeDocument/2006/relationships/hyperlink" Target="https://en.wikipedia.org/wiki/Gree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1"/>
            <a:ext cx="7162800" cy="47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14600"/>
            <a:ext cx="6400800" cy="12954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Algerian" panose="04020705040A02060702" pitchFamily="82" charset="0"/>
              </a:rPr>
              <a:t>B’ </a:t>
            </a:r>
            <a:r>
              <a:rPr lang="en-GB" sz="4000" b="1" dirty="0" err="1" smtClean="0">
                <a:latin typeface="Algerian" panose="04020705040A02060702" pitchFamily="82" charset="0"/>
              </a:rPr>
              <a:t>Egkomis</a:t>
            </a:r>
            <a:r>
              <a:rPr lang="en-GB" sz="4000" b="1" dirty="0" smtClean="0">
                <a:latin typeface="Algerian" panose="04020705040A02060702" pitchFamily="82" charset="0"/>
              </a:rPr>
              <a:t> primary school</a:t>
            </a:r>
            <a:endParaRPr lang="en-US" sz="40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6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28999" cy="340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lgerian" panose="04020705040A02060702" pitchFamily="82" charset="0"/>
              </a:rPr>
              <a:t>THE SIGN AND SLOGAN OF OUR SCHOOL!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100" y="29601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web page</a:t>
            </a:r>
            <a:r>
              <a:rPr lang="en-GB" dirty="0" smtClean="0">
                <a:latin typeface="Franklin Gothic Medium"/>
              </a:rPr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3352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http://dim-egkomi2-lef.schools.ac.cy/</a:t>
            </a:r>
          </a:p>
        </p:txBody>
      </p:sp>
    </p:spTree>
    <p:extLst>
      <p:ext uri="{BB962C8B-B14F-4D97-AF65-F5344CB8AC3E}">
        <p14:creationId xmlns:p14="http://schemas.microsoft.com/office/powerpoint/2010/main" val="83822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Our school!</a:t>
            </a:r>
            <a:br>
              <a:rPr lang="en-US" b="1" dirty="0" smtClean="0">
                <a:latin typeface="Algerian" panose="04020705040A02060702" pitchFamily="82" charset="0"/>
              </a:rPr>
            </a:br>
            <a:r>
              <a:rPr lang="en-US" b="1" dirty="0" smtClean="0">
                <a:latin typeface="Algerian" panose="04020705040A02060702" pitchFamily="82" charset="0"/>
              </a:rPr>
              <a:t>B’ EGKOMIS PRIMARY SCHOOL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84850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96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292213" cy="37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906" y="1143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lgerian" panose="04020705040A02060702" pitchFamily="82" charset="0"/>
              </a:rPr>
              <a:t>SIDE VIEW OF THE SCHOOL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12" y="4994896"/>
            <a:ext cx="1870587" cy="18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1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w2.google.com/mw-panoramio/photos/medium/67977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486400" cy="38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93839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lgerian" panose="04020705040A02060702" pitchFamily="82" charset="0"/>
              </a:rPr>
              <a:t>BACK VIEW OF THE SCHOOL</a:t>
            </a:r>
            <a:endParaRPr lang="en-US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92054" cy="383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227" y="1029929"/>
            <a:ext cx="6400800" cy="685800"/>
          </a:xfrm>
        </p:spPr>
        <p:txBody>
          <a:bodyPr/>
          <a:lstStyle/>
          <a:p>
            <a:r>
              <a:rPr lang="en-GB" b="1" dirty="0" smtClean="0">
                <a:latin typeface="Algerian" panose="04020705040A02060702" pitchFamily="82" charset="0"/>
              </a:rPr>
              <a:t>INSIDE THE SCHOOL</a:t>
            </a:r>
            <a:endParaRPr lang="en-US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42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400800" cy="685800"/>
          </a:xfrm>
        </p:spPr>
        <p:txBody>
          <a:bodyPr/>
          <a:lstStyle/>
          <a:p>
            <a:r>
              <a:rPr lang="en-GB" b="1" dirty="0" smtClean="0">
                <a:latin typeface="Algerian" panose="04020705040A02060702" pitchFamily="82" charset="0"/>
              </a:rPr>
              <a:t>The teacher’s office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C:\Users\Anthos\Desktop\new school pics 2015\DSC09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81800" cy="37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1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400800" cy="6858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lgerian" panose="04020705040A02060702" pitchFamily="82" charset="0"/>
              </a:rPr>
              <a:t>Basic information for our school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391400" cy="32766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000" dirty="0" err="1"/>
              <a:t>Engomi</a:t>
            </a:r>
            <a:r>
              <a:rPr lang="en-US" sz="2000" dirty="0"/>
              <a:t> </a:t>
            </a:r>
            <a:r>
              <a:rPr lang="en-US" sz="2000" dirty="0" smtClean="0"/>
              <a:t>B</a:t>
            </a:r>
            <a:r>
              <a:rPr lang="el-GR" sz="2000" dirty="0" smtClean="0"/>
              <a:t>’ </a:t>
            </a:r>
            <a:r>
              <a:rPr lang="en-US" sz="2000" dirty="0" smtClean="0"/>
              <a:t> </a:t>
            </a:r>
            <a:r>
              <a:rPr lang="en-US" sz="2000" dirty="0"/>
              <a:t>Primary School was founded in 1965. It is situated in a relatively </a:t>
            </a:r>
            <a:r>
              <a:rPr lang="en-US" sz="2000" dirty="0" smtClean="0"/>
              <a:t>new</a:t>
            </a:r>
            <a:r>
              <a:rPr lang="el-GR" sz="2000" dirty="0" smtClean="0"/>
              <a:t> </a:t>
            </a:r>
            <a:r>
              <a:rPr lang="en-US" sz="2000" dirty="0" smtClean="0"/>
              <a:t>housing </a:t>
            </a:r>
            <a:r>
              <a:rPr lang="en-US" sz="2000" dirty="0"/>
              <a:t>area in </a:t>
            </a:r>
            <a:r>
              <a:rPr lang="en-US" sz="2000" dirty="0" err="1"/>
              <a:t>Engomi</a:t>
            </a:r>
            <a:r>
              <a:rPr lang="en-US" sz="2000" dirty="0"/>
              <a:t>, about 6-7 km southwest from the </a:t>
            </a:r>
            <a:r>
              <a:rPr lang="en-US" sz="2000" dirty="0" err="1"/>
              <a:t>centre</a:t>
            </a:r>
            <a:r>
              <a:rPr lang="en-US" sz="2000" dirty="0"/>
              <a:t> of Nicosia. It is </a:t>
            </a:r>
            <a:r>
              <a:rPr lang="en-US" sz="2000" dirty="0" smtClean="0"/>
              <a:t>a</a:t>
            </a:r>
            <a:r>
              <a:rPr lang="el-GR" sz="2000" dirty="0" smtClean="0"/>
              <a:t> </a:t>
            </a:r>
            <a:r>
              <a:rPr lang="en-US" sz="2000" dirty="0" smtClean="0"/>
              <a:t>small </a:t>
            </a:r>
            <a:r>
              <a:rPr lang="en-US" sz="2000" dirty="0"/>
              <a:t>urban school of about </a:t>
            </a:r>
            <a:r>
              <a:rPr lang="en-US" sz="2000" dirty="0" smtClean="0"/>
              <a:t>1</a:t>
            </a:r>
            <a:r>
              <a:rPr lang="el-GR" sz="2000" dirty="0" smtClean="0"/>
              <a:t>2</a:t>
            </a:r>
            <a:r>
              <a:rPr lang="en-US" sz="2000" dirty="0" smtClean="0"/>
              <a:t>0 </a:t>
            </a:r>
            <a:r>
              <a:rPr lang="en-US" sz="2000" dirty="0"/>
              <a:t>pupils ranging from the age of 6-12. They </a:t>
            </a:r>
            <a:r>
              <a:rPr lang="en-US" sz="2000" dirty="0" smtClean="0"/>
              <a:t>are</a:t>
            </a:r>
            <a:r>
              <a:rPr lang="el-GR" sz="2000" dirty="0" smtClean="0"/>
              <a:t> </a:t>
            </a:r>
            <a:r>
              <a:rPr lang="en-US" sz="2000" dirty="0" smtClean="0"/>
              <a:t>divided </a:t>
            </a:r>
            <a:r>
              <a:rPr lang="en-US" sz="2000" dirty="0"/>
              <a:t>in six grades. The staff consists of 10 part-time or full-time </a:t>
            </a:r>
            <a:r>
              <a:rPr lang="en-US" sz="2000" dirty="0" smtClean="0"/>
              <a:t>teachers,</a:t>
            </a:r>
            <a:r>
              <a:rPr lang="el-GR" sz="2000" dirty="0" smtClean="0"/>
              <a:t> </a:t>
            </a:r>
            <a:r>
              <a:rPr lang="en-US" sz="2000" dirty="0" smtClean="0"/>
              <a:t>including </a:t>
            </a:r>
            <a:r>
              <a:rPr lang="en-US" sz="2000" dirty="0"/>
              <a:t>the head teacher and </a:t>
            </a:r>
            <a:r>
              <a:rPr lang="en-GB" sz="2000" dirty="0" smtClean="0"/>
              <a:t>two</a:t>
            </a:r>
            <a:r>
              <a:rPr lang="en-US" sz="2000" dirty="0" smtClean="0"/>
              <a:t> </a:t>
            </a:r>
            <a:r>
              <a:rPr lang="en-US" sz="2000" dirty="0"/>
              <a:t>assistant head teacher. There is also a </a:t>
            </a:r>
            <a:r>
              <a:rPr lang="en-US" sz="2000" dirty="0" smtClean="0"/>
              <a:t>visiting</a:t>
            </a:r>
            <a:r>
              <a:rPr lang="el-GR" sz="2000" dirty="0" smtClean="0"/>
              <a:t> </a:t>
            </a:r>
            <a:r>
              <a:rPr lang="en-US" sz="2000" dirty="0" smtClean="0"/>
              <a:t>teacher </a:t>
            </a:r>
            <a:r>
              <a:rPr lang="en-US" sz="2000" dirty="0"/>
              <a:t>for special education and a speech </a:t>
            </a:r>
            <a:r>
              <a:rPr lang="en-US" sz="2000" dirty="0" smtClean="0"/>
              <a:t>therapist</a:t>
            </a:r>
            <a:r>
              <a:rPr lang="el-GR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243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lgerian" panose="04020705040A02060702" pitchFamily="82" charset="0"/>
              </a:rPr>
              <a:t>Basic information…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05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/>
              <a:t>During 2010-2011 the school has gone through a lot of reconstruction </a:t>
            </a:r>
            <a:r>
              <a:rPr lang="en-US" dirty="0" smtClean="0"/>
              <a:t>and refurbishment</a:t>
            </a:r>
            <a:r>
              <a:rPr lang="en-US" dirty="0"/>
              <a:t>. Our school follows the National Curriculum and it functions </a:t>
            </a:r>
            <a:r>
              <a:rPr lang="en-US" dirty="0" smtClean="0"/>
              <a:t>according to </a:t>
            </a:r>
            <a:r>
              <a:rPr lang="en-US" dirty="0"/>
              <a:t>the rules and regulations of the Ministry of Education and Culture of </a:t>
            </a:r>
            <a:r>
              <a:rPr lang="en-US" dirty="0" smtClean="0"/>
              <a:t>Cyprus. Besides </a:t>
            </a:r>
            <a:r>
              <a:rPr lang="en-US" dirty="0"/>
              <a:t>participating in a Comenius Project, our school is also an </a:t>
            </a:r>
            <a:r>
              <a:rPr lang="en-US" dirty="0" smtClean="0"/>
              <a:t>Eco-School. We </a:t>
            </a:r>
            <a:r>
              <a:rPr lang="en-US" dirty="0"/>
              <a:t>are in close co-operation with the Parents Association for the organisation </a:t>
            </a:r>
            <a:r>
              <a:rPr lang="en-US" dirty="0" smtClean="0"/>
              <a:t>of several </a:t>
            </a:r>
            <a:r>
              <a:rPr lang="en-US" dirty="0"/>
              <a:t>school events, and we also have links with the local church and other </a:t>
            </a:r>
            <a:r>
              <a:rPr lang="en-US" dirty="0" smtClean="0"/>
              <a:t>social and </a:t>
            </a:r>
            <a:r>
              <a:rPr lang="en-US" dirty="0"/>
              <a:t>economic </a:t>
            </a:r>
            <a:r>
              <a:rPr lang="en-US" dirty="0" err="1"/>
              <a:t>organisations</a:t>
            </a:r>
            <a:r>
              <a:rPr lang="en-US" dirty="0"/>
              <a:t> of our </a:t>
            </a:r>
            <a:r>
              <a:rPr lang="en-US" dirty="0" smtClean="0"/>
              <a:t>area.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5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Basic information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391400" cy="32766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dirty="0"/>
              <a:t>We enjoy sports, music, dancing, day trips, being creative and working together! </a:t>
            </a:r>
            <a:r>
              <a:rPr lang="en-US" dirty="0" smtClean="0"/>
              <a:t>We believe </a:t>
            </a:r>
            <a:r>
              <a:rPr lang="en-US" dirty="0"/>
              <a:t>that joining a Comenius project gives our pupils the opportunity to </a:t>
            </a:r>
            <a:r>
              <a:rPr lang="en-US" dirty="0" smtClean="0"/>
              <a:t>gain tremendously </a:t>
            </a:r>
            <a:r>
              <a:rPr lang="en-US" dirty="0"/>
              <a:t>and promotes the objectives we set for providing a learning </a:t>
            </a:r>
            <a:r>
              <a:rPr lang="en-US" dirty="0" smtClean="0"/>
              <a:t>environment that </a:t>
            </a:r>
            <a:r>
              <a:rPr lang="en-US" dirty="0"/>
              <a:t>will give them the chance to grow and develop into citizens with a strong sense </a:t>
            </a:r>
            <a:r>
              <a:rPr lang="en-US" dirty="0" smtClean="0"/>
              <a:t>of their </a:t>
            </a:r>
            <a:r>
              <a:rPr lang="en-US" dirty="0"/>
              <a:t>own local and national identity and at the same time, citizens of a world </a:t>
            </a:r>
            <a:r>
              <a:rPr lang="en-US" dirty="0" smtClean="0"/>
              <a:t>with many </a:t>
            </a:r>
            <a:r>
              <a:rPr lang="en-US" dirty="0"/>
              <a:t>other people with different cultures - a world where anything different is </a:t>
            </a:r>
            <a:r>
              <a:rPr lang="en-US" dirty="0" smtClean="0"/>
              <a:t>not rejected </a:t>
            </a:r>
            <a:r>
              <a:rPr lang="en-US" dirty="0"/>
              <a:t>but is considered wealth!</a:t>
            </a:r>
          </a:p>
        </p:txBody>
      </p:sp>
    </p:spTree>
    <p:extLst>
      <p:ext uri="{BB962C8B-B14F-4D97-AF65-F5344CB8AC3E}">
        <p14:creationId xmlns:p14="http://schemas.microsoft.com/office/powerpoint/2010/main" val="36446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77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Cyprus: </a:t>
            </a:r>
            <a:br>
              <a:rPr lang="en-US" b="1" dirty="0" smtClean="0">
                <a:latin typeface="Algerian" panose="04020705040A02060702" pitchFamily="82" charset="0"/>
              </a:rPr>
            </a:br>
            <a:r>
              <a:rPr lang="en-US" b="1" dirty="0" smtClean="0">
                <a:latin typeface="Algerian" panose="04020705040A02060702" pitchFamily="82" charset="0"/>
              </a:rPr>
              <a:t>A Mediterranean island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438650" cy="333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89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0" y="1981200"/>
            <a:ext cx="3962400" cy="3886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dirty="0"/>
              <a:t>Cyprus is the </a:t>
            </a:r>
            <a:r>
              <a:rPr lang="en-US" sz="2000" dirty="0">
                <a:hlinkClick r:id="rId2" tooltip="List of islands in the Mediterranean"/>
              </a:rPr>
              <a:t>third largest and third most populous island</a:t>
            </a:r>
            <a:r>
              <a:rPr lang="en-US" sz="2000" dirty="0"/>
              <a:t> in the Mediterranean, and a </a:t>
            </a:r>
            <a:r>
              <a:rPr lang="en-US" sz="2000" dirty="0">
                <a:hlinkClick r:id="rId3" tooltip="Member state of the European Union"/>
              </a:rPr>
              <a:t>member state of the European Union</a:t>
            </a:r>
            <a:r>
              <a:rPr lang="en-US" sz="2000" dirty="0"/>
              <a:t>. It is located south of </a:t>
            </a:r>
            <a:r>
              <a:rPr lang="en-US" sz="2000" dirty="0">
                <a:hlinkClick r:id="rId4" tooltip="Turkey"/>
              </a:rPr>
              <a:t>Turkey</a:t>
            </a:r>
            <a:r>
              <a:rPr lang="en-US" sz="2000" dirty="0"/>
              <a:t>, west of </a:t>
            </a:r>
            <a:r>
              <a:rPr lang="en-US" sz="2000" dirty="0">
                <a:hlinkClick r:id="rId5" tooltip="Syria"/>
              </a:rPr>
              <a:t>Syria</a:t>
            </a:r>
            <a:r>
              <a:rPr lang="en-US" sz="2000" dirty="0"/>
              <a:t> and </a:t>
            </a:r>
            <a:r>
              <a:rPr lang="en-US" sz="2000" dirty="0">
                <a:hlinkClick r:id="rId6" tooltip="Lebanon"/>
              </a:rPr>
              <a:t>Lebanon</a:t>
            </a:r>
            <a:r>
              <a:rPr lang="en-US" sz="2000" dirty="0"/>
              <a:t>, northwest of </a:t>
            </a:r>
            <a:r>
              <a:rPr lang="en-US" sz="2000" dirty="0">
                <a:hlinkClick r:id="rId7" tooltip="Israel"/>
              </a:rPr>
              <a:t>Israel</a:t>
            </a:r>
            <a:r>
              <a:rPr lang="en-US" sz="2000" dirty="0"/>
              <a:t>, north of </a:t>
            </a:r>
            <a:r>
              <a:rPr lang="en-US" sz="2000" dirty="0">
                <a:hlinkClick r:id="rId8" tooltip="Egypt"/>
              </a:rPr>
              <a:t>Egypt</a:t>
            </a:r>
            <a:r>
              <a:rPr lang="en-US" sz="2000" dirty="0"/>
              <a:t> and east of </a:t>
            </a:r>
            <a:r>
              <a:rPr lang="en-US" sz="2000" dirty="0">
                <a:hlinkClick r:id="rId9" tooltip="Greece"/>
              </a:rPr>
              <a:t>Greece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CYPRUS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352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5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https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33588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GB" b="1" dirty="0" smtClean="0">
                <a:latin typeface="Algerian" panose="04020705040A02060702" pitchFamily="82" charset="0"/>
              </a:rPr>
              <a:t>BASIC INFORMATION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033588"/>
            <a:ext cx="6934200" cy="3605212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Capital</a:t>
            </a:r>
            <a:r>
              <a:rPr lang="en-GB" dirty="0" smtClean="0"/>
              <a:t>:  Nicosia</a:t>
            </a:r>
          </a:p>
          <a:p>
            <a:r>
              <a:rPr lang="en-GB" b="1" dirty="0" smtClean="0"/>
              <a:t>Official languages</a:t>
            </a:r>
            <a:r>
              <a:rPr lang="en-GB" dirty="0" smtClean="0"/>
              <a:t>: Greek, Turkish</a:t>
            </a:r>
          </a:p>
          <a:p>
            <a:r>
              <a:rPr lang="en-GB" b="1" dirty="0" smtClean="0"/>
              <a:t>Ethnic groups</a:t>
            </a:r>
            <a:r>
              <a:rPr lang="en-GB" dirty="0" smtClean="0"/>
              <a:t>:  Greek </a:t>
            </a:r>
            <a:r>
              <a:rPr lang="en-GB" dirty="0"/>
              <a:t>C</a:t>
            </a:r>
            <a:r>
              <a:rPr lang="en-GB" dirty="0" smtClean="0"/>
              <a:t>ypriots (great majority), Turkish Cypriots, Armenians, </a:t>
            </a:r>
            <a:r>
              <a:rPr lang="en-GB" dirty="0" err="1" smtClean="0"/>
              <a:t>Maronites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Government: </a:t>
            </a:r>
            <a:r>
              <a:rPr lang="en-GB" dirty="0" smtClean="0"/>
              <a:t>Unitary presidential constitutional republic.</a:t>
            </a:r>
          </a:p>
          <a:p>
            <a:r>
              <a:rPr lang="en-GB" b="1" dirty="0" smtClean="0"/>
              <a:t>Independence from the United Kingdom</a:t>
            </a:r>
            <a:r>
              <a:rPr lang="en-GB" dirty="0" smtClean="0"/>
              <a:t>, Independence day: </a:t>
            </a:r>
          </a:p>
          <a:p>
            <a:pPr indent="0">
              <a:buNone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October 1960. </a:t>
            </a:r>
          </a:p>
          <a:p>
            <a:r>
              <a:rPr lang="en-GB" b="1" dirty="0" smtClean="0"/>
              <a:t>Joined the E.U</a:t>
            </a:r>
            <a:r>
              <a:rPr lang="en-GB" dirty="0" smtClean="0"/>
              <a:t>: 1st May 2004.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2390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majority of Greek Cypriots identify as Greek </a:t>
            </a:r>
            <a:r>
              <a:rPr lang="en-US" dirty="0" smtClean="0"/>
              <a:t>Orthodox, whereas </a:t>
            </a:r>
            <a:r>
              <a:rPr lang="en-US" dirty="0"/>
              <a:t>most Turkish Cypriots are adherents of Sunni Islam. </a:t>
            </a:r>
            <a:endParaRPr lang="en-US" dirty="0" smtClean="0"/>
          </a:p>
          <a:p>
            <a:r>
              <a:rPr lang="en-US" dirty="0"/>
              <a:t>Although without official status, English is widely spoken and it features widely on road signs, public notices, and in </a:t>
            </a:r>
            <a:r>
              <a:rPr lang="en-US" dirty="0" smtClean="0"/>
              <a:t>advertisements. </a:t>
            </a:r>
          </a:p>
          <a:p>
            <a:r>
              <a:rPr lang="en-US" dirty="0" smtClean="0"/>
              <a:t>The </a:t>
            </a:r>
            <a:r>
              <a:rPr lang="en-US" dirty="0"/>
              <a:t>Republic of Cyprus is de facto partitioned into two main parts; the area under the effective control of the Republic, comprising about 59% of the island's area, and the north</a:t>
            </a:r>
            <a:r>
              <a:rPr lang="en-US" dirty="0" smtClean="0"/>
              <a:t>, </a:t>
            </a:r>
            <a:r>
              <a:rPr lang="en-US" dirty="0"/>
              <a:t>administered by the self-declared Turkish Republic of Northern Cyprus, which is </a:t>
            </a:r>
            <a:r>
              <a:rPr lang="en-US" dirty="0" err="1"/>
              <a:t>recognised</a:t>
            </a:r>
            <a:r>
              <a:rPr lang="en-US" dirty="0"/>
              <a:t> only by Turkey, covering about 36% of the island's area. The international community considers the northern part of the island as territory of the Republic of Cyprus occupied by Turkish forces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5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THE FLAG OF CYPRUS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9910"/>
            <a:ext cx="40909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5029200"/>
            <a:ext cx="171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Coat of arms</a:t>
            </a:r>
            <a:endParaRPr lang="en-US" sz="2000" b="1" dirty="0"/>
          </a:p>
        </p:txBody>
      </p:sp>
      <p:pic>
        <p:nvPicPr>
          <p:cNvPr id="3077" name="Picture 5" descr="https://upload.wikimedia.org/wikipedia/commons/thumb/d/de/Coat_of_Arms_of_Cyprus.svg/172px-Coat_of_Arms_of_Cypru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1638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NICOSIA, THE CAPITAL CITY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79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280002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6858000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The Venetian walls of Nicosia were built by the Venetians to defend the city in case of an Ottoman attack</a:t>
            </a:r>
          </a:p>
        </p:txBody>
      </p:sp>
    </p:spTree>
    <p:extLst>
      <p:ext uri="{BB962C8B-B14F-4D97-AF65-F5344CB8AC3E}">
        <p14:creationId xmlns:p14="http://schemas.microsoft.com/office/powerpoint/2010/main" val="151701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400800" cy="685800"/>
          </a:xfrm>
        </p:spPr>
        <p:txBody>
          <a:bodyPr/>
          <a:lstStyle/>
          <a:p>
            <a:r>
              <a:rPr lang="en-US" b="1" dirty="0" smtClean="0">
                <a:latin typeface="Algerian" panose="04020705040A02060702" pitchFamily="82" charset="0"/>
              </a:rPr>
              <a:t>NICOSIA MUNICIPALITY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97" y="1978742"/>
            <a:ext cx="5486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07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598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Couture</vt:lpstr>
      <vt:lpstr>B’ Egkomis primary school</vt:lpstr>
      <vt:lpstr>Cyprus:  A Mediterranean island</vt:lpstr>
      <vt:lpstr>CYPRUS</vt:lpstr>
      <vt:lpstr>BASIC INFORMATION</vt:lpstr>
      <vt:lpstr>BASIC INFORMATION</vt:lpstr>
      <vt:lpstr>THE FLAG OF CYPRUS</vt:lpstr>
      <vt:lpstr>NICOSIA, THE CAPITAL CITY</vt:lpstr>
      <vt:lpstr>The Venetian walls of Nicosia were built by the Venetians to defend the city in case of an Ottoman attack</vt:lpstr>
      <vt:lpstr>NICOSIA MUNICIPALITY</vt:lpstr>
      <vt:lpstr>THE SIGN AND SLOGAN OF OUR SCHOOL!</vt:lpstr>
      <vt:lpstr>Our school! B’ EGKOMIS PRIMARY SCHOOL</vt:lpstr>
      <vt:lpstr>SIDE VIEW OF THE SCHOOL</vt:lpstr>
      <vt:lpstr>BACK VIEW OF THE SCHOOL</vt:lpstr>
      <vt:lpstr>INSIDE THE SCHOOL</vt:lpstr>
      <vt:lpstr>PowerPoint Presentation</vt:lpstr>
      <vt:lpstr>The teacher’s office</vt:lpstr>
      <vt:lpstr>Basic information for our school</vt:lpstr>
      <vt:lpstr>Basic information…</vt:lpstr>
      <vt:lpstr>Basic information…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CYPRUS</dc:title>
  <dc:creator>Anthos Shekeris</dc:creator>
  <cp:lastModifiedBy>Anthos Shekeris</cp:lastModifiedBy>
  <cp:revision>23</cp:revision>
  <dcterms:created xsi:type="dcterms:W3CDTF">2006-08-16T00:00:00Z</dcterms:created>
  <dcterms:modified xsi:type="dcterms:W3CDTF">2015-11-03T17:07:07Z</dcterms:modified>
</cp:coreProperties>
</file>