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2" r:id="rId3"/>
    <p:sldId id="266" r:id="rId4"/>
    <p:sldId id="281" r:id="rId5"/>
    <p:sldId id="258" r:id="rId6"/>
    <p:sldId id="260" r:id="rId7"/>
    <p:sldId id="261" r:id="rId8"/>
    <p:sldId id="265" r:id="rId9"/>
    <p:sldId id="267" r:id="rId10"/>
    <p:sldId id="263" r:id="rId11"/>
    <p:sldId id="280" r:id="rId12"/>
  </p:sldIdLst>
  <p:sldSz cx="9144000" cy="6858000" type="screen4x3"/>
  <p:notesSz cx="6819900" cy="9931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9" autoAdjust="0"/>
    <p:restoredTop sz="86380" autoAdjust="0"/>
  </p:normalViewPr>
  <p:slideViewPr>
    <p:cSldViewPr>
      <p:cViewPr varScale="1">
        <p:scale>
          <a:sx n="73" d="100"/>
          <a:sy n="73" d="100"/>
        </p:scale>
        <p:origin x="-1932" y="-102"/>
      </p:cViewPr>
      <p:guideLst>
        <p:guide orient="horz" pos="2160"/>
        <p:guide pos="2880"/>
      </p:guideLst>
    </p:cSldViewPr>
  </p:slideViewPr>
  <p:outlineViewPr>
    <p:cViewPr>
      <p:scale>
        <a:sx n="33" d="100"/>
        <a:sy n="33" d="100"/>
      </p:scale>
      <p:origin x="258" y="424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3032" y="0"/>
            <a:ext cx="2955290" cy="496570"/>
          </a:xfrm>
          <a:prstGeom prst="rect">
            <a:avLst/>
          </a:prstGeom>
        </p:spPr>
        <p:txBody>
          <a:bodyPr vert="horz" lIns="91440" tIns="45720" rIns="91440" bIns="45720" rtlCol="0"/>
          <a:lstStyle>
            <a:lvl1pPr algn="r">
              <a:defRPr sz="1200"/>
            </a:lvl1pPr>
          </a:lstStyle>
          <a:p>
            <a:fld id="{845EC824-CADB-4B03-95E7-FD55E749A2D9}" type="datetimeFigureOut">
              <a:rPr lang="fr-FR" smtClean="0"/>
              <a:pPr/>
              <a:t>09/02/2021</a:t>
            </a:fld>
            <a:endParaRPr lang="fr-FR"/>
          </a:p>
        </p:txBody>
      </p:sp>
      <p:sp>
        <p:nvSpPr>
          <p:cNvPr id="4" name="Espace réservé de l'image des diapositives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990" y="4717415"/>
            <a:ext cx="5455920" cy="446913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3106"/>
            <a:ext cx="2955290" cy="49657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3032" y="9433106"/>
            <a:ext cx="2955290" cy="496570"/>
          </a:xfrm>
          <a:prstGeom prst="rect">
            <a:avLst/>
          </a:prstGeom>
        </p:spPr>
        <p:txBody>
          <a:bodyPr vert="horz" lIns="91440" tIns="45720" rIns="91440" bIns="45720" rtlCol="0" anchor="b"/>
          <a:lstStyle>
            <a:lvl1pPr algn="r">
              <a:defRPr sz="1200"/>
            </a:lvl1pPr>
          </a:lstStyle>
          <a:p>
            <a:fld id="{9C7ED738-513A-4823-B27C-1A2C1A0E38C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ED738-513A-4823-B27C-1A2C1A0E38C3}"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2E6B58D-EDEA-4FA5-93E4-4DF3234576C0}" type="datetimeFigureOut">
              <a:rPr lang="fr-FR" smtClean="0"/>
              <a:pPr/>
              <a:t>09/02/2021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D4ED391-9441-4FA9-8E90-8F34148CF06B}"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E6B58D-EDEA-4FA5-93E4-4DF3234576C0}" type="datetimeFigureOut">
              <a:rPr lang="fr-FR" smtClean="0"/>
              <a:pPr/>
              <a:t>09/02/2021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D4ED391-9441-4FA9-8E90-8F34148CF06B}"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E6B58D-EDEA-4FA5-93E4-4DF3234576C0}" type="datetimeFigureOut">
              <a:rPr lang="fr-FR" smtClean="0"/>
              <a:pPr/>
              <a:t>09/02/2021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D4ED391-9441-4FA9-8E90-8F34148CF06B}"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E6B58D-EDEA-4FA5-93E4-4DF3234576C0}" type="datetimeFigureOut">
              <a:rPr lang="fr-FR" smtClean="0"/>
              <a:pPr/>
              <a:t>09/02/2021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D4ED391-9441-4FA9-8E90-8F34148CF06B}"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2E6B58D-EDEA-4FA5-93E4-4DF3234576C0}" type="datetimeFigureOut">
              <a:rPr lang="fr-FR" smtClean="0"/>
              <a:pPr/>
              <a:t>09/02/2021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D4ED391-9441-4FA9-8E90-8F34148CF06B}"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E6B58D-EDEA-4FA5-93E4-4DF3234576C0}" type="datetimeFigureOut">
              <a:rPr lang="fr-FR" smtClean="0"/>
              <a:pPr/>
              <a:t>09/02/2021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D4ED391-9441-4FA9-8E90-8F34148CF06B}"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E6B58D-EDEA-4FA5-93E4-4DF3234576C0}" type="datetimeFigureOut">
              <a:rPr lang="fr-FR" smtClean="0"/>
              <a:pPr/>
              <a:t>09/02/2021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BD4ED391-9441-4FA9-8E90-8F34148CF06B}"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2E6B58D-EDEA-4FA5-93E4-4DF3234576C0}" type="datetimeFigureOut">
              <a:rPr lang="fr-FR" smtClean="0"/>
              <a:pPr/>
              <a:t>09/02/2021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BD4ED391-9441-4FA9-8E90-8F34148CF06B}"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E6B58D-EDEA-4FA5-93E4-4DF3234576C0}" type="datetimeFigureOut">
              <a:rPr lang="fr-FR" smtClean="0"/>
              <a:pPr/>
              <a:t>09/02/2021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BD4ED391-9441-4FA9-8E90-8F34148CF06B}"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E6B58D-EDEA-4FA5-93E4-4DF3234576C0}" type="datetimeFigureOut">
              <a:rPr lang="fr-FR" smtClean="0"/>
              <a:pPr/>
              <a:t>09/02/2021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D4ED391-9441-4FA9-8E90-8F34148CF06B}"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E6B58D-EDEA-4FA5-93E4-4DF3234576C0}" type="datetimeFigureOut">
              <a:rPr lang="fr-FR" smtClean="0"/>
              <a:pPr/>
              <a:t>09/02/2021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D4ED391-9441-4FA9-8E90-8F34148CF06B}"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6B58D-EDEA-4FA5-93E4-4DF3234576C0}" type="datetimeFigureOut">
              <a:rPr lang="fr-FR" smtClean="0"/>
              <a:pPr/>
              <a:t>09/02/2021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ED391-9441-4FA9-8E90-8F34148CF06B}"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noAutofit/>
          </a:bodyPr>
          <a:lstStyle/>
          <a:p>
            <a:r>
              <a:rPr lang="fr-FR" sz="5400" dirty="0" err="1" smtClean="0">
                <a:solidFill>
                  <a:srgbClr val="FF0000"/>
                </a:solidFill>
              </a:rPr>
              <a:t>Organic</a:t>
            </a:r>
            <a:r>
              <a:rPr lang="fr-FR" sz="5400" dirty="0" smtClean="0">
                <a:solidFill>
                  <a:srgbClr val="FF0000"/>
                </a:solidFill>
              </a:rPr>
              <a:t> </a:t>
            </a:r>
            <a:r>
              <a:rPr lang="fr-FR" sz="5400" dirty="0" err="1" smtClean="0">
                <a:solidFill>
                  <a:srgbClr val="FF0000"/>
                </a:solidFill>
              </a:rPr>
              <a:t>matter</a:t>
            </a:r>
            <a:r>
              <a:rPr lang="fr-FR" sz="5400" dirty="0" smtClean="0">
                <a:solidFill>
                  <a:srgbClr val="FF0000"/>
                </a:solidFill>
              </a:rPr>
              <a:t> and </a:t>
            </a:r>
            <a:r>
              <a:rPr lang="fr-FR" sz="5400" dirty="0" err="1" smtClean="0">
                <a:solidFill>
                  <a:srgbClr val="FF0000"/>
                </a:solidFill>
              </a:rPr>
              <a:t>energy</a:t>
            </a:r>
            <a:r>
              <a:rPr lang="fr-FR" sz="5400" dirty="0" smtClean="0">
                <a:solidFill>
                  <a:srgbClr val="FF0000"/>
                </a:solidFill>
              </a:rPr>
              <a:t> production </a:t>
            </a:r>
            <a:endParaRPr lang="fr-FR" sz="5400" dirty="0">
              <a:solidFill>
                <a:srgbClr val="FF0000"/>
              </a:solidFill>
            </a:endParaRPr>
          </a:p>
        </p:txBody>
      </p:sp>
      <p:sp>
        <p:nvSpPr>
          <p:cNvPr id="7" name="Sous-titre 6"/>
          <p:cNvSpPr>
            <a:spLocks noGrp="1"/>
          </p:cNvSpPr>
          <p:nvPr>
            <p:ph type="subTitle" idx="1"/>
          </p:nvPr>
        </p:nvSpPr>
        <p:spPr/>
        <p:txBody>
          <a:bodyPr/>
          <a:lstStyle/>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noAutofit/>
          </a:bodyPr>
          <a:lstStyle/>
          <a:p>
            <a:r>
              <a:rPr lang="fr-FR" sz="4000" dirty="0" smtClean="0">
                <a:solidFill>
                  <a:srgbClr val="FF0000"/>
                </a:solidFill>
              </a:rPr>
              <a:t>III/ The </a:t>
            </a:r>
            <a:r>
              <a:rPr lang="fr-FR" sz="4000" dirty="0" err="1" smtClean="0">
                <a:solidFill>
                  <a:srgbClr val="FF0000"/>
                </a:solidFill>
              </a:rPr>
              <a:t>role</a:t>
            </a:r>
            <a:r>
              <a:rPr lang="fr-FR" sz="4000" dirty="0" smtClean="0">
                <a:solidFill>
                  <a:srgbClr val="FF0000"/>
                </a:solidFill>
              </a:rPr>
              <a:t> of </a:t>
            </a:r>
            <a:r>
              <a:rPr lang="fr-FR" sz="4000" dirty="0" err="1" smtClean="0">
                <a:solidFill>
                  <a:srgbClr val="FF0000"/>
                </a:solidFill>
              </a:rPr>
              <a:t>microorganisms</a:t>
            </a:r>
            <a:r>
              <a:rPr lang="fr-FR" sz="4000" dirty="0" smtClean="0">
                <a:solidFill>
                  <a:srgbClr val="FF0000"/>
                </a:solidFill>
              </a:rPr>
              <a:t> in plant nutrition</a:t>
            </a:r>
            <a:endParaRPr lang="fr-FR" sz="4000" dirty="0">
              <a:solidFill>
                <a:srgbClr val="FF0000"/>
              </a:solidFill>
            </a:endParaRPr>
          </a:p>
        </p:txBody>
      </p:sp>
      <p:sp>
        <p:nvSpPr>
          <p:cNvPr id="4" name="ZoneTexte 3"/>
          <p:cNvSpPr txBox="1"/>
          <p:nvPr/>
        </p:nvSpPr>
        <p:spPr>
          <a:xfrm>
            <a:off x="1785918" y="5929330"/>
            <a:ext cx="6500858" cy="830997"/>
          </a:xfrm>
          <a:prstGeom prst="rect">
            <a:avLst/>
          </a:prstGeom>
          <a:noFill/>
        </p:spPr>
        <p:txBody>
          <a:bodyPr wrap="square" rtlCol="0">
            <a:spAutoFit/>
          </a:bodyPr>
          <a:lstStyle/>
          <a:p>
            <a:r>
              <a:rPr lang="en-US" sz="2400" b="1" dirty="0" smtClean="0"/>
              <a:t>Exchanges between the plant and the micro-organisms</a:t>
            </a:r>
            <a:endParaRPr lang="fr-FR" sz="2400" b="1" dirty="0"/>
          </a:p>
        </p:txBody>
      </p:sp>
      <p:pic>
        <p:nvPicPr>
          <p:cNvPr id="3076" name="Picture 4"/>
          <p:cNvPicPr>
            <a:picLocks noGrp="1" noChangeAspect="1" noChangeArrowheads="1"/>
          </p:cNvPicPr>
          <p:nvPr>
            <p:ph idx="1"/>
          </p:nvPr>
        </p:nvPicPr>
        <p:blipFill>
          <a:blip r:embed="rId2"/>
          <a:srcRect/>
          <a:stretch>
            <a:fillRect/>
          </a:stretch>
        </p:blipFill>
        <p:spPr bwMode="auto">
          <a:xfrm>
            <a:off x="1571604" y="1428737"/>
            <a:ext cx="6286544"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Conclusion</a:t>
            </a:r>
            <a:endParaRPr lang="fr-FR" dirty="0">
              <a:solidFill>
                <a:srgbClr val="FF0000"/>
              </a:solidFill>
            </a:endParaRPr>
          </a:p>
        </p:txBody>
      </p:sp>
      <p:sp>
        <p:nvSpPr>
          <p:cNvPr id="3" name="Espace réservé du contenu 2"/>
          <p:cNvSpPr>
            <a:spLocks noGrp="1"/>
          </p:cNvSpPr>
          <p:nvPr>
            <p:ph idx="1"/>
          </p:nvPr>
        </p:nvSpPr>
        <p:spPr/>
        <p:txBody>
          <a:bodyPr/>
          <a:lstStyle/>
          <a:p>
            <a:r>
              <a:rPr lang="en-US" dirty="0" smtClean="0">
                <a:solidFill>
                  <a:schemeClr val="accent4">
                    <a:lumMod val="75000"/>
                  </a:schemeClr>
                </a:solidFill>
              </a:rPr>
              <a:t>The organic matter produced during photosynthesis by the plant allows plant cells day and night to carry out cellular respiration and thus produce their energy. This organic matter also allows the growth of the plant. It can also be stored in </a:t>
            </a:r>
            <a:r>
              <a:rPr lang="en-US" dirty="0" err="1" smtClean="0">
                <a:solidFill>
                  <a:schemeClr val="accent4">
                    <a:lumMod val="75000"/>
                  </a:schemeClr>
                </a:solidFill>
              </a:rPr>
              <a:t>differents</a:t>
            </a:r>
            <a:r>
              <a:rPr lang="en-US" dirty="0" smtClean="0">
                <a:solidFill>
                  <a:schemeClr val="accent4">
                    <a:lumMod val="75000"/>
                  </a:schemeClr>
                </a:solidFill>
              </a:rPr>
              <a:t> organs (seeds, fruit, tuber, etc…).</a:t>
            </a:r>
            <a:endParaRPr lang="fr-FR"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153966"/>
          </a:xfrm>
        </p:spPr>
        <p:txBody>
          <a:bodyPr>
            <a:normAutofit fontScale="90000"/>
          </a:bodyPr>
          <a:lstStyle/>
          <a:p>
            <a:endParaRPr lang="fr-FR" dirty="0"/>
          </a:p>
        </p:txBody>
      </p:sp>
      <p:sp>
        <p:nvSpPr>
          <p:cNvPr id="5" name="Espace réservé du contenu 4"/>
          <p:cNvSpPr>
            <a:spLocks noGrp="1"/>
          </p:cNvSpPr>
          <p:nvPr>
            <p:ph idx="1"/>
          </p:nvPr>
        </p:nvSpPr>
        <p:spPr/>
        <p:txBody>
          <a:bodyPr/>
          <a:lstStyle/>
          <a:p>
            <a:endParaRPr lang="fr-FR"/>
          </a:p>
        </p:txBody>
      </p:sp>
      <p:pic>
        <p:nvPicPr>
          <p:cNvPr id="2" name="Picture 2"/>
          <p:cNvPicPr>
            <a:picLocks noChangeAspect="1" noChangeArrowheads="1"/>
          </p:cNvPicPr>
          <p:nvPr/>
        </p:nvPicPr>
        <p:blipFill>
          <a:blip r:embed="rId2"/>
          <a:srcRect/>
          <a:stretch>
            <a:fillRect/>
          </a:stretch>
        </p:blipFill>
        <p:spPr bwMode="auto">
          <a:xfrm>
            <a:off x="357158" y="0"/>
            <a:ext cx="8572560"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Plan of the </a:t>
            </a:r>
            <a:r>
              <a:rPr lang="fr-FR" dirty="0" err="1" smtClean="0">
                <a:solidFill>
                  <a:srgbClr val="FF0000"/>
                </a:solidFill>
              </a:rPr>
              <a:t>presentation</a:t>
            </a:r>
            <a:endParaRPr lang="fr-FR" dirty="0">
              <a:solidFill>
                <a:srgbClr val="FF0000"/>
              </a:solidFill>
            </a:endParaRPr>
          </a:p>
        </p:txBody>
      </p:sp>
      <p:sp>
        <p:nvSpPr>
          <p:cNvPr id="3" name="Espace réservé du contenu 2"/>
          <p:cNvSpPr>
            <a:spLocks noGrp="1"/>
          </p:cNvSpPr>
          <p:nvPr>
            <p:ph idx="1"/>
          </p:nvPr>
        </p:nvSpPr>
        <p:spPr/>
        <p:txBody>
          <a:bodyPr>
            <a:noAutofit/>
          </a:bodyPr>
          <a:lstStyle/>
          <a:p>
            <a:r>
              <a:rPr lang="fr-FR" sz="2800" dirty="0" smtClean="0">
                <a:solidFill>
                  <a:schemeClr val="accent4">
                    <a:lumMod val="75000"/>
                  </a:schemeClr>
                </a:solidFill>
              </a:rPr>
              <a:t>Introduction</a:t>
            </a:r>
          </a:p>
          <a:p>
            <a:endParaRPr lang="fr-FR" sz="2800" dirty="0" smtClean="0">
              <a:solidFill>
                <a:schemeClr val="accent4">
                  <a:lumMod val="75000"/>
                </a:schemeClr>
              </a:solidFill>
            </a:endParaRPr>
          </a:p>
          <a:p>
            <a:r>
              <a:rPr lang="fr-FR" sz="2800" dirty="0" smtClean="0">
                <a:solidFill>
                  <a:schemeClr val="accent4">
                    <a:lumMod val="75000"/>
                  </a:schemeClr>
                </a:solidFill>
              </a:rPr>
              <a:t>I/ </a:t>
            </a:r>
            <a:r>
              <a:rPr lang="fr-FR" sz="2800" dirty="0" err="1" smtClean="0">
                <a:solidFill>
                  <a:schemeClr val="accent4">
                    <a:lumMod val="75000"/>
                  </a:schemeClr>
                </a:solidFill>
              </a:rPr>
              <a:t>Photosynthesis</a:t>
            </a:r>
            <a:r>
              <a:rPr lang="fr-FR" sz="2800" dirty="0" smtClean="0">
                <a:solidFill>
                  <a:schemeClr val="accent4">
                    <a:lumMod val="75000"/>
                  </a:schemeClr>
                </a:solidFill>
              </a:rPr>
              <a:t> and cellular respiration</a:t>
            </a:r>
          </a:p>
          <a:p>
            <a:endParaRPr lang="fr-FR" sz="2800" dirty="0" smtClean="0">
              <a:solidFill>
                <a:schemeClr val="accent4">
                  <a:lumMod val="75000"/>
                </a:schemeClr>
              </a:solidFill>
            </a:endParaRPr>
          </a:p>
          <a:p>
            <a:r>
              <a:rPr lang="fr-FR" sz="2800" dirty="0" smtClean="0">
                <a:solidFill>
                  <a:schemeClr val="accent4">
                    <a:lumMod val="75000"/>
                  </a:schemeClr>
                </a:solidFill>
              </a:rPr>
              <a:t>II/  Circulation of the </a:t>
            </a:r>
            <a:r>
              <a:rPr lang="fr-FR" sz="2800" dirty="0" err="1" smtClean="0">
                <a:solidFill>
                  <a:schemeClr val="accent4">
                    <a:lumMod val="75000"/>
                  </a:schemeClr>
                </a:solidFill>
              </a:rPr>
              <a:t>matter</a:t>
            </a:r>
            <a:r>
              <a:rPr lang="fr-FR" sz="2800" dirty="0" smtClean="0">
                <a:solidFill>
                  <a:schemeClr val="accent4">
                    <a:lumMod val="75000"/>
                  </a:schemeClr>
                </a:solidFill>
              </a:rPr>
              <a:t> in the plant.</a:t>
            </a:r>
          </a:p>
          <a:p>
            <a:endParaRPr lang="fr-FR" sz="2800" dirty="0" smtClean="0">
              <a:solidFill>
                <a:schemeClr val="accent4">
                  <a:lumMod val="75000"/>
                </a:schemeClr>
              </a:solidFill>
            </a:endParaRPr>
          </a:p>
          <a:p>
            <a:r>
              <a:rPr lang="fr-FR" sz="2800" dirty="0" smtClean="0">
                <a:solidFill>
                  <a:schemeClr val="accent4">
                    <a:lumMod val="75000"/>
                  </a:schemeClr>
                </a:solidFill>
              </a:rPr>
              <a:t>III/  The </a:t>
            </a:r>
            <a:r>
              <a:rPr lang="fr-FR" sz="2800" dirty="0" err="1" smtClean="0">
                <a:solidFill>
                  <a:schemeClr val="accent4">
                    <a:lumMod val="75000"/>
                  </a:schemeClr>
                </a:solidFill>
              </a:rPr>
              <a:t>role</a:t>
            </a:r>
            <a:r>
              <a:rPr lang="fr-FR" sz="2800" dirty="0" smtClean="0">
                <a:solidFill>
                  <a:schemeClr val="accent4">
                    <a:lumMod val="75000"/>
                  </a:schemeClr>
                </a:solidFill>
              </a:rPr>
              <a:t> of </a:t>
            </a:r>
            <a:r>
              <a:rPr lang="fr-FR" sz="2800" dirty="0" err="1" smtClean="0">
                <a:solidFill>
                  <a:schemeClr val="accent4">
                    <a:lumMod val="75000"/>
                  </a:schemeClr>
                </a:solidFill>
              </a:rPr>
              <a:t>microorganisms</a:t>
            </a:r>
            <a:r>
              <a:rPr lang="fr-FR" sz="2800" dirty="0" smtClean="0">
                <a:solidFill>
                  <a:schemeClr val="accent4">
                    <a:lumMod val="75000"/>
                  </a:schemeClr>
                </a:solidFill>
              </a:rPr>
              <a:t> in plant nutrition</a:t>
            </a:r>
          </a:p>
          <a:p>
            <a:endParaRPr lang="fr-FR" sz="2800" dirty="0" smtClean="0">
              <a:solidFill>
                <a:schemeClr val="accent4">
                  <a:lumMod val="75000"/>
                </a:schemeClr>
              </a:solidFill>
            </a:endParaRPr>
          </a:p>
          <a:p>
            <a:r>
              <a:rPr lang="fr-FR" sz="2800" dirty="0" smtClean="0">
                <a:solidFill>
                  <a:schemeClr val="accent4">
                    <a:lumMod val="75000"/>
                  </a:schemeClr>
                </a:solidFill>
              </a:rPr>
              <a:t>Conclusion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Introduction</a:t>
            </a:r>
            <a:endParaRPr lang="fr-FR" dirty="0">
              <a:solidFill>
                <a:srgbClr val="FF0000"/>
              </a:solidFill>
            </a:endParaRPr>
          </a:p>
        </p:txBody>
      </p:sp>
      <p:sp>
        <p:nvSpPr>
          <p:cNvPr id="3" name="Espace réservé du contenu 2"/>
          <p:cNvSpPr>
            <a:spLocks noGrp="1"/>
          </p:cNvSpPr>
          <p:nvPr>
            <p:ph idx="1"/>
          </p:nvPr>
        </p:nvSpPr>
        <p:spPr/>
        <p:txBody>
          <a:bodyPr/>
          <a:lstStyle/>
          <a:p>
            <a:r>
              <a:rPr lang="en-US" dirty="0" smtClean="0">
                <a:solidFill>
                  <a:schemeClr val="accent4">
                    <a:lumMod val="75000"/>
                  </a:schemeClr>
                </a:solidFill>
              </a:rPr>
              <a:t>To develop, a plant needs various elements present in its environment. </a:t>
            </a:r>
            <a:r>
              <a:rPr lang="en-US" dirty="0" err="1" smtClean="0">
                <a:solidFill>
                  <a:schemeClr val="accent4">
                    <a:lumMod val="75000"/>
                  </a:schemeClr>
                </a:solidFill>
              </a:rPr>
              <a:t>Chlorophyllian</a:t>
            </a:r>
            <a:r>
              <a:rPr lang="en-US" dirty="0" smtClean="0">
                <a:solidFill>
                  <a:schemeClr val="accent4">
                    <a:lumMod val="75000"/>
                  </a:schemeClr>
                </a:solidFill>
              </a:rPr>
              <a:t> plants use organic matter, which is essential for their function, as an energy source. </a:t>
            </a:r>
          </a:p>
          <a:p>
            <a:pPr>
              <a:buNone/>
            </a:pPr>
            <a:endParaRPr lang="en-US" dirty="0" smtClean="0">
              <a:solidFill>
                <a:schemeClr val="accent4">
                  <a:lumMod val="75000"/>
                </a:schemeClr>
              </a:solidFill>
            </a:endParaRPr>
          </a:p>
          <a:p>
            <a:pPr>
              <a:buNone/>
            </a:pPr>
            <a:r>
              <a:rPr lang="en-US" dirty="0" smtClean="0">
                <a:solidFill>
                  <a:schemeClr val="accent4">
                    <a:lumMod val="75000"/>
                  </a:schemeClr>
                </a:solidFill>
              </a:rPr>
              <a:t> How do cells in chlorophyll plants produce their organic matter?</a:t>
            </a:r>
            <a:endParaRPr lang="fr-FR"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857256"/>
          </a:xfrm>
        </p:spPr>
        <p:txBody>
          <a:bodyPr>
            <a:normAutofit fontScale="90000"/>
          </a:bodyPr>
          <a:lstStyle/>
          <a:p>
            <a:r>
              <a:rPr lang="fr-FR" dirty="0" smtClean="0">
                <a:solidFill>
                  <a:srgbClr val="FF0000"/>
                </a:solidFill>
              </a:rPr>
              <a:t/>
            </a:r>
            <a:br>
              <a:rPr lang="fr-FR" dirty="0" smtClean="0">
                <a:solidFill>
                  <a:srgbClr val="FF0000"/>
                </a:solidFill>
              </a:rPr>
            </a:br>
            <a:r>
              <a:rPr lang="fr-FR" dirty="0" smtClean="0">
                <a:solidFill>
                  <a:srgbClr val="FF0000"/>
                </a:solidFill>
              </a:rPr>
              <a:t>I/ </a:t>
            </a:r>
            <a:r>
              <a:rPr lang="fr-FR" dirty="0" err="1" smtClean="0">
                <a:solidFill>
                  <a:srgbClr val="FF0000"/>
                </a:solidFill>
              </a:rPr>
              <a:t>P</a:t>
            </a:r>
            <a:r>
              <a:rPr lang="fr-FR" dirty="0" err="1" smtClean="0">
                <a:solidFill>
                  <a:srgbClr val="FF0000"/>
                </a:solidFill>
              </a:rPr>
              <a:t>hotosynthesis</a:t>
            </a:r>
            <a:r>
              <a:rPr lang="fr-FR" dirty="0" smtClean="0">
                <a:solidFill>
                  <a:srgbClr val="FF0000"/>
                </a:solidFill>
              </a:rPr>
              <a:t> and cellular respiration</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6" name="ZoneTexte 5"/>
          <p:cNvSpPr txBox="1"/>
          <p:nvPr/>
        </p:nvSpPr>
        <p:spPr>
          <a:xfrm flipH="1">
            <a:off x="642909" y="6072206"/>
            <a:ext cx="7887765" cy="523220"/>
          </a:xfrm>
          <a:prstGeom prst="rect">
            <a:avLst/>
          </a:prstGeom>
          <a:noFill/>
        </p:spPr>
        <p:txBody>
          <a:bodyPr wrap="square" rtlCol="0">
            <a:spAutoFit/>
          </a:bodyPr>
          <a:lstStyle/>
          <a:p>
            <a:r>
              <a:rPr lang="fr-FR" sz="2800" b="1" dirty="0" err="1" smtClean="0"/>
              <a:t>Photosynthesis</a:t>
            </a:r>
            <a:r>
              <a:rPr lang="fr-FR" sz="2800" b="1" dirty="0" smtClean="0"/>
              <a:t> and respiration  in </a:t>
            </a:r>
            <a:r>
              <a:rPr lang="fr-FR" sz="2800" b="1" dirty="0" err="1" smtClean="0"/>
              <a:t>chlorophyll</a:t>
            </a:r>
            <a:r>
              <a:rPr lang="fr-FR" sz="2800" b="1" dirty="0" smtClean="0"/>
              <a:t> </a:t>
            </a:r>
            <a:r>
              <a:rPr lang="fr-FR" sz="2800" b="1" dirty="0" err="1" smtClean="0"/>
              <a:t>cell</a:t>
            </a:r>
            <a:endParaRPr lang="fr-FR" sz="2800" b="1" dirty="0"/>
          </a:p>
        </p:txBody>
      </p:sp>
      <p:pic>
        <p:nvPicPr>
          <p:cNvPr id="2050" name="Picture 2" descr="E:\ouverture internationale\diapo nutrition et respiration\Capture d’écran photo respi 080221.jpg"/>
          <p:cNvPicPr>
            <a:picLocks noGrp="1" noChangeAspect="1" noChangeArrowheads="1"/>
          </p:cNvPicPr>
          <p:nvPr>
            <p:ph idx="1"/>
          </p:nvPr>
        </p:nvPicPr>
        <p:blipFill>
          <a:blip r:embed="rId2"/>
          <a:srcRect/>
          <a:stretch>
            <a:fillRect/>
          </a:stretch>
        </p:blipFill>
        <p:spPr bwMode="auto">
          <a:xfrm>
            <a:off x="928662" y="1357298"/>
            <a:ext cx="7286676" cy="464347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solidFill>
                  <a:srgbClr val="FF0000"/>
                </a:solidFill>
              </a:rPr>
              <a:t>Exchange surfaces within the plant</a:t>
            </a:r>
            <a:endParaRPr lang="fr-FR" dirty="0">
              <a:solidFill>
                <a:srgbClr val="FF0000"/>
              </a:solidFill>
            </a:endParaRPr>
          </a:p>
        </p:txBody>
      </p:sp>
      <p:sp>
        <p:nvSpPr>
          <p:cNvPr id="5" name="ZoneTexte 4"/>
          <p:cNvSpPr txBox="1"/>
          <p:nvPr/>
        </p:nvSpPr>
        <p:spPr>
          <a:xfrm>
            <a:off x="1428728" y="5715016"/>
            <a:ext cx="6643734" cy="584775"/>
          </a:xfrm>
          <a:prstGeom prst="rect">
            <a:avLst/>
          </a:prstGeom>
          <a:noFill/>
        </p:spPr>
        <p:txBody>
          <a:bodyPr wrap="square" rtlCol="0">
            <a:spAutoFit/>
          </a:bodyPr>
          <a:lstStyle/>
          <a:p>
            <a:pPr algn="ctr"/>
            <a:r>
              <a:rPr lang="fr-FR" sz="3200" b="1" dirty="0" smtClean="0"/>
              <a:t>Exchanges in </a:t>
            </a:r>
            <a:r>
              <a:rPr lang="fr-FR" sz="3200" b="1" dirty="0" err="1" smtClean="0"/>
              <a:t>leaf</a:t>
            </a:r>
            <a:r>
              <a:rPr lang="fr-FR" sz="3200" b="1" dirty="0" smtClean="0"/>
              <a:t> </a:t>
            </a:r>
            <a:r>
              <a:rPr lang="fr-FR" sz="3200" b="1" dirty="0" err="1" smtClean="0"/>
              <a:t>stoma</a:t>
            </a:r>
            <a:r>
              <a:rPr lang="fr-FR" sz="3200" b="1" dirty="0" smtClean="0"/>
              <a:t> </a:t>
            </a:r>
            <a:endParaRPr lang="fr-FR" sz="3200" b="1" dirty="0"/>
          </a:p>
        </p:txBody>
      </p:sp>
      <p:sp>
        <p:nvSpPr>
          <p:cNvPr id="9" name="ZoneTexte 8"/>
          <p:cNvSpPr txBox="1"/>
          <p:nvPr/>
        </p:nvSpPr>
        <p:spPr>
          <a:xfrm>
            <a:off x="1357290" y="6215082"/>
            <a:ext cx="6429420" cy="369332"/>
          </a:xfrm>
          <a:prstGeom prst="rect">
            <a:avLst/>
          </a:prstGeom>
          <a:noFill/>
        </p:spPr>
        <p:txBody>
          <a:bodyPr wrap="square" rtlCol="0">
            <a:spAutoFit/>
          </a:bodyPr>
          <a:lstStyle/>
          <a:p>
            <a:pPr algn="r"/>
            <a:r>
              <a:rPr lang="fr-FR" dirty="0" smtClean="0"/>
              <a:t> </a:t>
            </a:r>
          </a:p>
        </p:txBody>
      </p:sp>
      <p:pic>
        <p:nvPicPr>
          <p:cNvPr id="3074" name="Picture 2"/>
          <p:cNvPicPr>
            <a:picLocks noGrp="1" noChangeAspect="1" noChangeArrowheads="1"/>
          </p:cNvPicPr>
          <p:nvPr>
            <p:ph idx="1"/>
          </p:nvPr>
        </p:nvPicPr>
        <p:blipFill>
          <a:blip r:embed="rId2"/>
          <a:srcRect/>
          <a:stretch>
            <a:fillRect/>
          </a:stretch>
        </p:blipFill>
        <p:spPr bwMode="auto">
          <a:xfrm>
            <a:off x="1571604" y="1571612"/>
            <a:ext cx="6572296"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Autofit/>
          </a:bodyPr>
          <a:lstStyle/>
          <a:p>
            <a:r>
              <a:rPr lang="en-US" sz="4000" dirty="0" smtClean="0">
                <a:solidFill>
                  <a:srgbClr val="FF0000"/>
                </a:solidFill>
              </a:rPr>
              <a:t>Exchange surfaces within the plant</a:t>
            </a:r>
            <a:endParaRPr lang="fr-FR" sz="4000" dirty="0">
              <a:solidFill>
                <a:srgbClr val="FF0000"/>
              </a:solidFill>
            </a:endParaRPr>
          </a:p>
        </p:txBody>
      </p:sp>
      <p:sp>
        <p:nvSpPr>
          <p:cNvPr id="5" name="ZoneTexte 4"/>
          <p:cNvSpPr txBox="1"/>
          <p:nvPr/>
        </p:nvSpPr>
        <p:spPr>
          <a:xfrm>
            <a:off x="1357290" y="5643578"/>
            <a:ext cx="6357982" cy="2369880"/>
          </a:xfrm>
          <a:prstGeom prst="rect">
            <a:avLst/>
          </a:prstGeom>
          <a:noFill/>
        </p:spPr>
        <p:txBody>
          <a:bodyPr wrap="square" rtlCol="0">
            <a:spAutoFit/>
          </a:bodyPr>
          <a:lstStyle/>
          <a:p>
            <a:pPr algn="ctr"/>
            <a:r>
              <a:rPr lang="en-US" sz="2400" dirty="0" smtClean="0"/>
              <a:t> </a:t>
            </a:r>
          </a:p>
          <a:p>
            <a:pPr algn="ctr"/>
            <a:r>
              <a:rPr lang="en-US" sz="2800" b="1" dirty="0" smtClean="0"/>
              <a:t>Exchanges of matter in  the roots hairs</a:t>
            </a:r>
            <a:endParaRPr lang="fr-FR" sz="2800" b="1" dirty="0" smtClean="0"/>
          </a:p>
          <a:p>
            <a:pPr algn="ctr"/>
            <a:endParaRPr lang="fr-FR" sz="2400" dirty="0" smtClean="0"/>
          </a:p>
          <a:p>
            <a:pPr algn="ctr"/>
            <a:endParaRPr lang="fr-FR" sz="2400" dirty="0" smtClean="0"/>
          </a:p>
          <a:p>
            <a:pPr algn="ctr"/>
            <a:endParaRPr lang="fr-FR" sz="2400" dirty="0" smtClean="0"/>
          </a:p>
          <a:p>
            <a:pPr algn="ctr"/>
            <a:endParaRPr lang="fr-FR" sz="2400" dirty="0"/>
          </a:p>
        </p:txBody>
      </p:sp>
      <p:pic>
        <p:nvPicPr>
          <p:cNvPr id="3074" name="Picture 2"/>
          <p:cNvPicPr>
            <a:picLocks noGrp="1" noChangeAspect="1" noChangeArrowheads="1"/>
          </p:cNvPicPr>
          <p:nvPr>
            <p:ph idx="1"/>
          </p:nvPr>
        </p:nvPicPr>
        <p:blipFill>
          <a:blip r:embed="rId2"/>
          <a:srcRect/>
          <a:stretch>
            <a:fillRect/>
          </a:stretch>
        </p:blipFill>
        <p:spPr bwMode="auto">
          <a:xfrm>
            <a:off x="1500166" y="1142984"/>
            <a:ext cx="6357982"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11222"/>
          </a:xfrm>
        </p:spPr>
        <p:txBody>
          <a:bodyPr>
            <a:noAutofit/>
          </a:bodyPr>
          <a:lstStyle/>
          <a:p>
            <a:r>
              <a:rPr lang="fr-FR" sz="4000" dirty="0" smtClean="0">
                <a:solidFill>
                  <a:srgbClr val="FF0000"/>
                </a:solidFill>
              </a:rPr>
              <a:t>II/ The circulation of </a:t>
            </a:r>
            <a:r>
              <a:rPr lang="fr-FR" sz="4000" dirty="0" err="1" smtClean="0">
                <a:solidFill>
                  <a:srgbClr val="FF0000"/>
                </a:solidFill>
              </a:rPr>
              <a:t>matters</a:t>
            </a:r>
            <a:r>
              <a:rPr lang="fr-FR" sz="4000" dirty="0" smtClean="0">
                <a:solidFill>
                  <a:srgbClr val="FF0000"/>
                </a:solidFill>
              </a:rPr>
              <a:t> in the plant</a:t>
            </a:r>
            <a:endParaRPr lang="fr-FR" sz="4000" dirty="0">
              <a:solidFill>
                <a:srgbClr val="FF0000"/>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457200" y="1428736"/>
            <a:ext cx="8229600" cy="3643339"/>
          </a:xfrm>
          <a:prstGeom prst="rect">
            <a:avLst/>
          </a:prstGeom>
          <a:noFill/>
          <a:ln w="9525">
            <a:noFill/>
            <a:miter lim="800000"/>
            <a:headEnd/>
            <a:tailEnd/>
          </a:ln>
          <a:effectLst/>
        </p:spPr>
      </p:pic>
      <p:sp>
        <p:nvSpPr>
          <p:cNvPr id="5" name="ZoneTexte 4"/>
          <p:cNvSpPr txBox="1"/>
          <p:nvPr/>
        </p:nvSpPr>
        <p:spPr>
          <a:xfrm>
            <a:off x="500034" y="5286388"/>
            <a:ext cx="8143932" cy="1200329"/>
          </a:xfrm>
          <a:prstGeom prst="rect">
            <a:avLst/>
          </a:prstGeom>
          <a:noFill/>
        </p:spPr>
        <p:txBody>
          <a:bodyPr wrap="square" rtlCol="0">
            <a:spAutoFit/>
          </a:bodyPr>
          <a:lstStyle/>
          <a:p>
            <a:r>
              <a:rPr lang="en-US" sz="2400" b="1" dirty="0" smtClean="0">
                <a:solidFill>
                  <a:schemeClr val="accent4">
                    <a:lumMod val="75000"/>
                  </a:schemeClr>
                </a:solidFill>
              </a:rPr>
              <a:t>The raw sap </a:t>
            </a:r>
            <a:r>
              <a:rPr lang="en-US" sz="2400" dirty="0" smtClean="0">
                <a:solidFill>
                  <a:schemeClr val="accent4">
                    <a:lumMod val="75000"/>
                  </a:schemeClr>
                </a:solidFill>
              </a:rPr>
              <a:t>circulates in vessels from the roots to the leaves. </a:t>
            </a:r>
          </a:p>
          <a:p>
            <a:r>
              <a:rPr lang="en-US" sz="2400" b="1" dirty="0" smtClean="0">
                <a:solidFill>
                  <a:schemeClr val="accent4">
                    <a:lumMod val="75000"/>
                  </a:schemeClr>
                </a:solidFill>
              </a:rPr>
              <a:t>The sap developed</a:t>
            </a:r>
            <a:r>
              <a:rPr lang="en-US" sz="2400" dirty="0" smtClean="0">
                <a:solidFill>
                  <a:schemeClr val="accent4">
                    <a:lumMod val="75000"/>
                  </a:schemeClr>
                </a:solidFill>
              </a:rPr>
              <a:t> circulates in vessels from the leaves to the rest of the plant.</a:t>
            </a:r>
            <a:endParaRPr lang="fr-FR" sz="24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lstStyle/>
          <a:p>
            <a:r>
              <a:rPr lang="fr-FR" dirty="0" smtClean="0">
                <a:solidFill>
                  <a:srgbClr val="FF0000"/>
                </a:solidFill>
              </a:rPr>
              <a:t>Evapotranspiration</a:t>
            </a:r>
            <a:endParaRPr lang="fr-FR" dirty="0">
              <a:solidFill>
                <a:srgbClr val="FF0000"/>
              </a:solidFill>
            </a:endParaRPr>
          </a:p>
        </p:txBody>
      </p:sp>
      <p:pic>
        <p:nvPicPr>
          <p:cNvPr id="6146" name="Picture 2"/>
          <p:cNvPicPr>
            <a:picLocks noGrp="1" noChangeAspect="1" noChangeArrowheads="1"/>
          </p:cNvPicPr>
          <p:nvPr>
            <p:ph idx="1"/>
          </p:nvPr>
        </p:nvPicPr>
        <p:blipFill>
          <a:blip r:embed="rId2"/>
          <a:srcRect/>
          <a:stretch>
            <a:fillRect/>
          </a:stretch>
        </p:blipFill>
        <p:spPr bwMode="auto">
          <a:xfrm>
            <a:off x="1071538" y="928670"/>
            <a:ext cx="7143800" cy="4500594"/>
          </a:xfrm>
          <a:prstGeom prst="rect">
            <a:avLst/>
          </a:prstGeom>
          <a:noFill/>
          <a:ln w="9525">
            <a:noFill/>
            <a:miter lim="800000"/>
            <a:headEnd/>
            <a:tailEnd/>
          </a:ln>
          <a:effectLst/>
        </p:spPr>
      </p:pic>
      <p:sp>
        <p:nvSpPr>
          <p:cNvPr id="4" name="ZoneTexte 3"/>
          <p:cNvSpPr txBox="1"/>
          <p:nvPr/>
        </p:nvSpPr>
        <p:spPr>
          <a:xfrm>
            <a:off x="428596" y="5357826"/>
            <a:ext cx="8501122" cy="1938992"/>
          </a:xfrm>
          <a:prstGeom prst="rect">
            <a:avLst/>
          </a:prstGeom>
          <a:noFill/>
        </p:spPr>
        <p:txBody>
          <a:bodyPr wrap="square" rtlCol="0">
            <a:spAutoFit/>
          </a:bodyPr>
          <a:lstStyle/>
          <a:p>
            <a:r>
              <a:rPr lang="en-US" sz="2400" dirty="0" err="1" smtClean="0">
                <a:solidFill>
                  <a:schemeClr val="accent4">
                    <a:lumMod val="75000"/>
                  </a:schemeClr>
                </a:solidFill>
              </a:rPr>
              <a:t>Evapotranspiration</a:t>
            </a:r>
            <a:r>
              <a:rPr lang="en-US" sz="2400" dirty="0" smtClean="0">
                <a:solidFill>
                  <a:schemeClr val="accent4">
                    <a:lumMod val="75000"/>
                  </a:schemeClr>
                </a:solidFill>
              </a:rPr>
              <a:t> is the transformation of liquid water from the roots into water vapor that is discharged at the leaf level. It allows the root water to be sucked up. In addition, root growth helps the circulation of raw sap. </a:t>
            </a:r>
            <a:br>
              <a:rPr lang="en-US" sz="2400" dirty="0" smtClean="0">
                <a:solidFill>
                  <a:schemeClr val="accent4">
                    <a:lumMod val="75000"/>
                  </a:schemeClr>
                </a:solidFill>
              </a:rPr>
            </a:br>
            <a:endParaRPr lang="fr-FR" sz="2400" dirty="0">
              <a:solidFill>
                <a:schemeClr val="accent4">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4205</TotalTime>
  <Words>263</Words>
  <Application>Microsoft Office PowerPoint</Application>
  <PresentationFormat>Affichage à l'écran (4:3)</PresentationFormat>
  <Paragraphs>35</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Organic matter and energy production </vt:lpstr>
      <vt:lpstr>Diapositive 2</vt:lpstr>
      <vt:lpstr>Plan of the presentation</vt:lpstr>
      <vt:lpstr>Introduction</vt:lpstr>
      <vt:lpstr> I/ Photosynthesis and cellular respiration </vt:lpstr>
      <vt:lpstr>Exchange surfaces within the plant</vt:lpstr>
      <vt:lpstr>Exchange surfaces within the plant</vt:lpstr>
      <vt:lpstr>II/ The circulation of matters in the plant</vt:lpstr>
      <vt:lpstr>Evapotranspiration</vt:lpstr>
      <vt:lpstr>III/ The role of microorganisms in plant nutrition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Partie 3: La transmission de la vie chez l’Homme.</dc:title>
  <dc:creator>profil.seven</dc:creator>
  <cp:lastModifiedBy>profil.seven</cp:lastModifiedBy>
  <cp:revision>360</cp:revision>
  <dcterms:created xsi:type="dcterms:W3CDTF">2014-02-10T04:27:35Z</dcterms:created>
  <dcterms:modified xsi:type="dcterms:W3CDTF">2021-02-09T04:03:24Z</dcterms:modified>
</cp:coreProperties>
</file>