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ca1d1e956f27314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ca1d1e956f27314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ca1d1e956f27314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ca1d1e956f27314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211e87c8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211e87c8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3379734b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3379734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ca1d1e956f27314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ca1d1e956f27314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ca1d1e956f27314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ca1d1e956f27314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211e87c8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211e87c8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61b5f216b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61b5f216b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1b5f216b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1b5f216b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1b5f216b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1b5f216b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1b5f216bf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1b5f216b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1b5f216bf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1b5f216b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1b5f216bf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1b5f216b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2e35f88a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2e35f88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ca1d1e956f2731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ca1d1e956f2731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gradFill>
          <a:gsLst>
            <a:gs pos="0">
              <a:srgbClr val="FCFCB7"/>
            </a:gs>
            <a:gs pos="100000">
              <a:srgbClr val="E3F609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icfontanellatoefontevivo.edu.it/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6.png"/><Relationship Id="rId6" Type="http://schemas.openxmlformats.org/officeDocument/2006/relationships/image" Target="../media/image5.jpg"/><Relationship Id="rId7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jpg"/><Relationship Id="rId4" Type="http://schemas.openxmlformats.org/officeDocument/2006/relationships/image" Target="../media/image3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Relationship Id="rId6" Type="http://schemas.openxmlformats.org/officeDocument/2006/relationships/image" Target="../media/image2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15.jpg"/><Relationship Id="rId7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3DeVX8EECo0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2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rive.google.com/open?id=0ByOn7q6hFu8zcFJ3OG9GbXBfM2s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16945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900">
                <a:solidFill>
                  <a:schemeClr val="dk1"/>
                </a:solidFill>
              </a:rPr>
              <a:t>  	                                                                                                  </a:t>
            </a:r>
            <a:endParaRPr sz="900">
              <a:solidFill>
                <a:schemeClr val="dk1"/>
              </a:solidFill>
            </a:endParaRPr>
          </a:p>
        </p:txBody>
      </p:sp>
      <p:pic>
        <p:nvPicPr>
          <p:cNvPr id="55" name="Google Shape;55;p1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94650"/>
            <a:ext cx="8839202" cy="109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5950"/>
            <a:ext cx="866775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2148" y="2738175"/>
            <a:ext cx="2502793" cy="198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59525" y="2920800"/>
            <a:ext cx="5953200" cy="162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Getting the </a:t>
            </a:r>
            <a:r>
              <a:rPr lang="it"/>
              <a:t>expertise of outside agencies</a:t>
            </a:r>
            <a:endParaRPr/>
          </a:p>
        </p:txBody>
      </p:sp>
      <p:sp>
        <p:nvSpPr>
          <p:cNvPr id="129" name="Google Shape;129;p22"/>
          <p:cNvSpPr txBox="1"/>
          <p:nvPr/>
        </p:nvSpPr>
        <p:spPr>
          <a:xfrm>
            <a:off x="384875" y="1287325"/>
            <a:ext cx="7193100" cy="33258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it" sz="2400"/>
              <a:t>In our Institute there’s a couple of psychologists for counseling  to parents, teachers and secondary school pupils to improve wellbeing school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it" sz="2400"/>
              <a:t>Courses about parenting problems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it" sz="2400"/>
              <a:t>conflicting separations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it" sz="2400"/>
              <a:t>The first kiss, a book by A. Pellai about teenagers experience/sentimental education 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Partnership </a:t>
            </a:r>
            <a:r>
              <a:rPr lang="it"/>
              <a:t>with the community </a:t>
            </a:r>
            <a:endParaRPr/>
          </a:p>
        </p:txBody>
      </p:sp>
      <p:sp>
        <p:nvSpPr>
          <p:cNvPr id="135" name="Google Shape;135;p23"/>
          <p:cNvSpPr txBox="1"/>
          <p:nvPr/>
        </p:nvSpPr>
        <p:spPr>
          <a:xfrm>
            <a:off x="358325" y="1366950"/>
            <a:ext cx="47778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/>
              <a:t>This project involves many stakeholders from local area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The custom of our Carnival is to burn the puppet of an old witch in a big Bonfire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Exhibition inside the school for parents showing pupils masterpiece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Little performances around the village to show some scenes about the work from Identities course (Prof. Bosi)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Museums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Labyrinth</a:t>
            </a:r>
            <a:endParaRPr sz="1800"/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9625" y="3103700"/>
            <a:ext cx="1781175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6525" y="1170125"/>
            <a:ext cx="1781175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8525" y="1207913"/>
            <a:ext cx="1705600" cy="17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84313" y="3103700"/>
            <a:ext cx="1781175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 rotWithShape="1">
          <a:blip r:embed="rId3">
            <a:alphaModFix/>
          </a:blip>
          <a:srcRect b="4881" l="0" r="0" t="4881"/>
          <a:stretch/>
        </p:blipFill>
        <p:spPr>
          <a:xfrm>
            <a:off x="245300" y="1281825"/>
            <a:ext cx="2853725" cy="3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4">
            <a:alphaModFix/>
          </a:blip>
          <a:srcRect b="0" l="0" r="0" t="44071"/>
          <a:stretch/>
        </p:blipFill>
        <p:spPr>
          <a:xfrm>
            <a:off x="3277975" y="2879900"/>
            <a:ext cx="2933050" cy="219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9975" y="1281825"/>
            <a:ext cx="2575100" cy="3447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4"/>
          <p:cNvPicPr preferRelativeResize="0"/>
          <p:nvPr/>
        </p:nvPicPr>
        <p:blipFill rotWithShape="1">
          <a:blip r:embed="rId6">
            <a:alphaModFix/>
          </a:blip>
          <a:srcRect b="16531" l="10631" r="19236" t="19664"/>
          <a:stretch/>
        </p:blipFill>
        <p:spPr>
          <a:xfrm>
            <a:off x="3570000" y="152400"/>
            <a:ext cx="2199875" cy="2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 txBox="1"/>
          <p:nvPr/>
        </p:nvSpPr>
        <p:spPr>
          <a:xfrm>
            <a:off x="212100" y="503750"/>
            <a:ext cx="22536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/>
              <a:t>At the labyrinth</a:t>
            </a:r>
            <a:endParaRPr sz="1800"/>
          </a:p>
        </p:txBody>
      </p:sp>
      <p:sp>
        <p:nvSpPr>
          <p:cNvPr id="149" name="Google Shape;149;p24"/>
          <p:cNvSpPr txBox="1"/>
          <p:nvPr/>
        </p:nvSpPr>
        <p:spPr>
          <a:xfrm>
            <a:off x="6402850" y="383550"/>
            <a:ext cx="23862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/>
              <a:t>At the museum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6827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5"/>
          <p:cNvSpPr txBox="1"/>
          <p:nvPr/>
        </p:nvSpPr>
        <p:spPr>
          <a:xfrm>
            <a:off x="238625" y="251875"/>
            <a:ext cx="904500" cy="44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/>
              <a:t>Art and theatre on the road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type="title"/>
          </p:nvPr>
        </p:nvSpPr>
        <p:spPr>
          <a:xfrm>
            <a:off x="311700" y="153050"/>
            <a:ext cx="8520600" cy="11409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Upskill of educator: 1) ICT- 2) </a:t>
            </a:r>
            <a:r>
              <a:rPr lang="it"/>
              <a:t>Continuous professional development </a:t>
            </a:r>
            <a:endParaRPr/>
          </a:p>
        </p:txBody>
      </p:sp>
      <p:sp>
        <p:nvSpPr>
          <p:cNvPr id="162" name="Google Shape;162;p26"/>
          <p:cNvSpPr txBox="1"/>
          <p:nvPr/>
        </p:nvSpPr>
        <p:spPr>
          <a:xfrm>
            <a:off x="345050" y="1958575"/>
            <a:ext cx="3742500" cy="24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Chromebook course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Prof . Bosi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Psychologist Berti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Digital coffee Open day/workshop for kids and parents with tinkering, coding, robotic activities</a:t>
            </a:r>
            <a:endParaRPr sz="1800"/>
          </a:p>
        </p:txBody>
      </p:sp>
      <p:pic>
        <p:nvPicPr>
          <p:cNvPr id="163" name="Google Shape;1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2825" y="1356875"/>
            <a:ext cx="2319475" cy="173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415" y="1356875"/>
            <a:ext cx="2319460" cy="173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6"/>
          <p:cNvPicPr preferRelativeResize="0"/>
          <p:nvPr/>
        </p:nvPicPr>
        <p:blipFill rotWithShape="1">
          <a:blip r:embed="rId5">
            <a:alphaModFix/>
          </a:blip>
          <a:srcRect b="6068" l="0" r="0" t="0"/>
          <a:stretch/>
        </p:blipFill>
        <p:spPr>
          <a:xfrm>
            <a:off x="6512825" y="3159400"/>
            <a:ext cx="2319474" cy="162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6"/>
          <p:cNvPicPr preferRelativeResize="0"/>
          <p:nvPr/>
        </p:nvPicPr>
        <p:blipFill rotWithShape="1">
          <a:blip r:embed="rId6">
            <a:alphaModFix/>
          </a:blip>
          <a:srcRect b="0" l="6733" r="0" t="0"/>
          <a:stretch/>
        </p:blipFill>
        <p:spPr>
          <a:xfrm>
            <a:off x="3931425" y="3159400"/>
            <a:ext cx="2319451" cy="1626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Restorative practice</a:t>
            </a:r>
            <a:endParaRPr/>
          </a:p>
        </p:txBody>
      </p:sp>
      <p:sp>
        <p:nvSpPr>
          <p:cNvPr id="172" name="Google Shape;172;p27"/>
          <p:cNvSpPr txBox="1"/>
          <p:nvPr/>
        </p:nvSpPr>
        <p:spPr>
          <a:xfrm>
            <a:off x="331775" y="1366950"/>
            <a:ext cx="8500500" cy="30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t" sz="1800"/>
              <a:t>What happened?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it" sz="1800"/>
              <a:t>Identification of the fact and the actors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t" sz="1800"/>
              <a:t>What were you thinking of at the time?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it" sz="1800"/>
              <a:t>Help the pupil to analyse and recognize his/her emotions in that moment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t" sz="1800"/>
              <a:t>What have you thought about is since?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it" sz="1800"/>
              <a:t> Help the pupil and welcome his/her emotions through a conversation guided by the teacher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t" sz="1800"/>
              <a:t>Who has been affected and in what way?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it" sz="1800"/>
              <a:t>Collective conversation to find a solution to support everyone that has been affected.</a:t>
            </a:r>
            <a:endParaRPr sz="18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type="title"/>
          </p:nvPr>
        </p:nvSpPr>
        <p:spPr>
          <a:xfrm>
            <a:off x="218800" y="206150"/>
            <a:ext cx="8520600" cy="5727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Restorative practice</a:t>
            </a:r>
            <a:endParaRPr/>
          </a:p>
        </p:txBody>
      </p:sp>
      <p:sp>
        <p:nvSpPr>
          <p:cNvPr id="178" name="Google Shape;178;p28"/>
          <p:cNvSpPr txBox="1"/>
          <p:nvPr/>
        </p:nvSpPr>
        <p:spPr>
          <a:xfrm>
            <a:off x="278700" y="1149025"/>
            <a:ext cx="8460600" cy="26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 startAt="5"/>
            </a:pPr>
            <a:r>
              <a:rPr lang="it" sz="1800">
                <a:solidFill>
                  <a:schemeClr val="dk1"/>
                </a:solidFill>
              </a:rPr>
              <a:t>How could things have been done differently?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</a:pPr>
            <a:r>
              <a:rPr lang="it" sz="1800">
                <a:solidFill>
                  <a:schemeClr val="dk1"/>
                </a:solidFill>
              </a:rPr>
              <a:t>Helping pupils to think about their actions finding a different strategy to solve the problem without being aggressive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 startAt="5"/>
            </a:pPr>
            <a:r>
              <a:rPr lang="it" sz="1800">
                <a:solidFill>
                  <a:schemeClr val="dk1"/>
                </a:solidFill>
              </a:rPr>
              <a:t>What do you think needs to happen next?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</a:pPr>
            <a:r>
              <a:rPr lang="it" sz="1800">
                <a:solidFill>
                  <a:schemeClr val="dk1"/>
                </a:solidFill>
              </a:rPr>
              <a:t>Conversation about what can be the consequences of different ways to solve the question.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137025"/>
            <a:ext cx="8520600" cy="5727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Identification of Basic Emotions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798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5" y="882562"/>
            <a:ext cx="3137350" cy="17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0238" y="875338"/>
            <a:ext cx="295275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5">
            <a:alphaModFix/>
          </a:blip>
          <a:srcRect b="27690" l="0" r="0" t="28804"/>
          <a:stretch/>
        </p:blipFill>
        <p:spPr>
          <a:xfrm>
            <a:off x="3907438" y="2828875"/>
            <a:ext cx="2324100" cy="21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811276" y="2452025"/>
            <a:ext cx="2260975" cy="301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b="26316" l="0" r="0" t="26078"/>
          <a:stretch/>
        </p:blipFill>
        <p:spPr>
          <a:xfrm rot="-5400000">
            <a:off x="6276475" y="1411513"/>
            <a:ext cx="2935699" cy="186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169550" y="134850"/>
            <a:ext cx="4689900" cy="5727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Language of Basic Emotion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169550" y="984475"/>
            <a:ext cx="5917800" cy="30843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The teacher asks pupils to think about a sad moment in their lives and to draw that moment. After that the teacher show on the interactive board their pictures, one at the time.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One pupil at the time explains what’s in the picture focusing on the event that makes him/her sad. The other pupils try to comfort that pupils suggesting actions and good words to make him/her feel better.These solutions are write down on the back side of the picture.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b="0" l="13971" r="13784" t="0"/>
          <a:stretch/>
        </p:blipFill>
        <p:spPr>
          <a:xfrm>
            <a:off x="6309500" y="984475"/>
            <a:ext cx="2688050" cy="21042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185800" y="4227975"/>
            <a:ext cx="8148600" cy="822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/>
              <a:t>This method of work can be used with all the five basic emotions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160700"/>
            <a:ext cx="8463600" cy="9918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/>
              <a:t>Language of Basic Emotion - with Author masterpiece analysis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603700"/>
            <a:ext cx="8520600" cy="26907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The children of the classes were told the life of the painter Antonio Ligabue , they were able to know his personality and his characteristics. Later we visited the Antonio Ligabue Foundation and museum house where a guide illustrated the artist’s works.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The pupils have “chosen” a painting which according  the emotion of joy and reproduced it with the technique of pastels.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80500"/>
            <a:ext cx="8520600" cy="10941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latin typeface="Calibri"/>
                <a:ea typeface="Calibri"/>
                <a:cs typeface="Calibri"/>
                <a:sym typeface="Calibri"/>
              </a:rPr>
              <a:t>Multiple Intelligence ( Verbal- Not verbal- Creativity- Emotional)</a:t>
            </a:r>
            <a:endParaRPr sz="3000"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205525" y="2717950"/>
            <a:ext cx="6150300" cy="22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u="sng">
                <a:solidFill>
                  <a:schemeClr val="hlink"/>
                </a:solidFill>
                <a:hlinkClick r:id="rId3"/>
              </a:rPr>
              <a:t>scuola rap</a:t>
            </a:r>
            <a:r>
              <a:rPr lang="it"/>
              <a:t>  al minuto 1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LOGO-Think of logo symbol of the project, reproduce the winning logo on white T-shirts and on a white big sheet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Joy of Moving: it’s an educational method: to play with the “variable”(pupils discover variations and new solutions). To promote the pupil development, focusing on cognitive functions and creativity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3588" y="1237875"/>
            <a:ext cx="1781175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0051" y="3082325"/>
            <a:ext cx="2308249" cy="188292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301825" y="1399225"/>
            <a:ext cx="5957700" cy="13188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/>
              <a:t>To analyse to own  and to internalize the emotions is very useful not only developing literacy but also other kinds of languages according to the multiple intelligence (thinking of and with: Art, Gym, Music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113650"/>
            <a:ext cx="8520600" cy="5727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latin typeface="Calibri"/>
                <a:ea typeface="Calibri"/>
                <a:cs typeface="Calibri"/>
                <a:sym typeface="Calibri"/>
              </a:rPr>
              <a:t>Learning Objectives within </a:t>
            </a:r>
            <a:r>
              <a:rPr lang="it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Curriculum</a:t>
            </a:r>
            <a:endParaRPr sz="2400"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807800"/>
            <a:ext cx="8520600" cy="39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000">
                <a:solidFill>
                  <a:srgbClr val="000000"/>
                </a:solidFill>
              </a:rPr>
              <a:t>This is part of our school curriculum and the keywords about art and emotions are: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000">
                <a:solidFill>
                  <a:srgbClr val="000000"/>
                </a:solidFill>
              </a:rPr>
              <a:t>ART WORKS AND PERSONAL FEELINGS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4">
            <a:alphaModFix/>
          </a:blip>
          <a:srcRect b="17389" l="0" r="0" t="0"/>
          <a:stretch/>
        </p:blipFill>
        <p:spPr>
          <a:xfrm>
            <a:off x="311700" y="2323351"/>
            <a:ext cx="8520600" cy="251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/>
          <p:nvPr/>
        </p:nvSpPr>
        <p:spPr>
          <a:xfrm>
            <a:off x="2651300" y="3486450"/>
            <a:ext cx="1193100" cy="572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/>
          <p:nvPr/>
        </p:nvSpPr>
        <p:spPr>
          <a:xfrm>
            <a:off x="4215550" y="3393650"/>
            <a:ext cx="4480800" cy="252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199500"/>
            <a:ext cx="8520600" cy="5727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latin typeface="Calibri"/>
                <a:ea typeface="Calibri"/>
                <a:cs typeface="Calibri"/>
                <a:sym typeface="Calibri"/>
              </a:rPr>
              <a:t>Strategies to Manage Emotions( Framework- Resolve conflicts</a:t>
            </a:r>
            <a:endParaRPr sz="2400"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1700" y="1152475"/>
            <a:ext cx="3294300" cy="37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after following the “emotional intelligence course” </a:t>
            </a:r>
            <a:r>
              <a:rPr lang="it"/>
              <a:t>we propose  pupils some activities about “how to manage emotions”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after different activities we propose five useful differents suggestions to overcome emotional problems</a:t>
            </a: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5991" y="872925"/>
            <a:ext cx="2787184" cy="37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3250" y="872925"/>
            <a:ext cx="2341092" cy="1754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445025"/>
            <a:ext cx="4260300" cy="5727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Five finals suggestions</a:t>
            </a:r>
            <a:endParaRPr/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11700" y="1152475"/>
            <a:ext cx="4424400" cy="34164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it" sz="2000"/>
              <a:t>Treat yourself like a valuable person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it" sz="2000"/>
              <a:t>Do not condemn yourself for things that are going wrong in your life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it" sz="2000"/>
              <a:t>Expect to do mistakes sometimes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it" sz="2000"/>
              <a:t>Avoid to compare yourself to other people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it" sz="2000"/>
              <a:t>Try to be yourself</a:t>
            </a:r>
            <a:endParaRPr sz="2000"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7775" y="673513"/>
            <a:ext cx="4096225" cy="379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206125"/>
            <a:ext cx="8520600" cy="5727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Cultural </a:t>
            </a:r>
            <a:r>
              <a:rPr lang="it"/>
              <a:t>diversity </a:t>
            </a:r>
            <a:endParaRPr/>
          </a:p>
        </p:txBody>
      </p:sp>
      <p:sp>
        <p:nvSpPr>
          <p:cNvPr id="122" name="Google Shape;122;p21"/>
          <p:cNvSpPr txBox="1"/>
          <p:nvPr/>
        </p:nvSpPr>
        <p:spPr>
          <a:xfrm>
            <a:off x="311700" y="879450"/>
            <a:ext cx="4711500" cy="42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The percentage of foreign pupils is about 20/21%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Many of them are of second generation, that means that they were born in Italy from foreigner parents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The educational strategies take care of the single individualities,  identities, abilities and weakness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We put the pupils at the center of the educational action in all the aspects: cognitive, emotional and ethic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We Involved families at school to show their traditions ( food, dances, costumes) encouraging their identity not to feel them apart</a:t>
            </a:r>
            <a:endParaRPr sz="1800"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5350" y="1812577"/>
            <a:ext cx="3656249" cy="274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