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82" r:id="rId3"/>
    <p:sldId id="262" r:id="rId4"/>
    <p:sldId id="258" r:id="rId5"/>
    <p:sldId id="267" r:id="rId6"/>
    <p:sldId id="268" r:id="rId7"/>
    <p:sldId id="269" r:id="rId8"/>
    <p:sldId id="270" r:id="rId9"/>
    <p:sldId id="271" r:id="rId10"/>
    <p:sldId id="280" r:id="rId11"/>
    <p:sldId id="281" r:id="rId12"/>
    <p:sldId id="273" r:id="rId13"/>
    <p:sldId id="274"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irosaria@gmail.com" initials="p" lastIdx="1" clrIdx="0">
    <p:extLst>
      <p:ext uri="{19B8F6BF-5375-455C-9EA6-DF929625EA0E}">
        <p15:presenceInfo xmlns:p15="http://schemas.microsoft.com/office/powerpoint/2012/main" userId="1a00ea67129dade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9" d="100"/>
          <a:sy n="69" d="100"/>
        </p:scale>
        <p:origin x="37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A9E9C1-0933-43C9-B033-888065A549D0}" type="datetimeFigureOut">
              <a:rPr lang="it-IT" smtClean="0"/>
              <a:t>03/08/2021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0BD65-FC0D-4ACC-80CA-1295B8EA0A2C}" type="slidenum">
              <a:rPr lang="it-IT" smtClean="0"/>
              <a:t>‹Nº›</a:t>
            </a:fld>
            <a:endParaRPr lang="it-IT"/>
          </a:p>
        </p:txBody>
      </p:sp>
    </p:spTree>
    <p:extLst>
      <p:ext uri="{BB962C8B-B14F-4D97-AF65-F5344CB8AC3E}">
        <p14:creationId xmlns:p14="http://schemas.microsoft.com/office/powerpoint/2010/main" val="1883767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9068AE-EC7A-4AB4-9775-C4599A7ED89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D6F9D9B9-8D4B-46D7-917E-560537E593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C2368C0-B280-492F-BA99-1F731FE8F0A8}"/>
              </a:ext>
            </a:extLst>
          </p:cNvPr>
          <p:cNvSpPr>
            <a:spLocks noGrp="1"/>
          </p:cNvSpPr>
          <p:nvPr>
            <p:ph type="dt" sz="half" idx="10"/>
          </p:nvPr>
        </p:nvSpPr>
        <p:spPr/>
        <p:txBody>
          <a:bodyPr/>
          <a:lstStyle/>
          <a:p>
            <a:fld id="{1D6EA915-CFBD-43A1-85CF-47A56239274B}" type="datetime1">
              <a:rPr lang="it-IT" smtClean="0"/>
              <a:t>03/08/2021</a:t>
            </a:fld>
            <a:endParaRPr lang="it-IT"/>
          </a:p>
        </p:txBody>
      </p:sp>
      <p:sp>
        <p:nvSpPr>
          <p:cNvPr id="5" name="Segnaposto piè di pagina 4">
            <a:extLst>
              <a:ext uri="{FF2B5EF4-FFF2-40B4-BE49-F238E27FC236}">
                <a16:creationId xmlns:a16="http://schemas.microsoft.com/office/drawing/2014/main" id="{FFA1C350-7E7D-4E53-88D8-6AF19F20389C}"/>
              </a:ext>
            </a:extLst>
          </p:cNvPr>
          <p:cNvSpPr>
            <a:spLocks noGrp="1"/>
          </p:cNvSpPr>
          <p:nvPr>
            <p:ph type="ftr" sz="quarter" idx="11"/>
          </p:nvPr>
        </p:nvSpPr>
        <p:spPr/>
        <p:txBody>
          <a:bodyPr/>
          <a:lstStyle/>
          <a:p>
            <a:r>
              <a:rPr lang="it-IT"/>
              <a:t>Erasmus Plus V.A.N.  - I.C. Fontanellato e Fontevivo </a:t>
            </a:r>
          </a:p>
        </p:txBody>
      </p:sp>
      <p:sp>
        <p:nvSpPr>
          <p:cNvPr id="6" name="Segnaposto numero diapositiva 5">
            <a:extLst>
              <a:ext uri="{FF2B5EF4-FFF2-40B4-BE49-F238E27FC236}">
                <a16:creationId xmlns:a16="http://schemas.microsoft.com/office/drawing/2014/main" id="{329A46FF-85C3-4632-A8EC-6B051891B0A8}"/>
              </a:ext>
            </a:extLst>
          </p:cNvPr>
          <p:cNvSpPr>
            <a:spLocks noGrp="1"/>
          </p:cNvSpPr>
          <p:nvPr>
            <p:ph type="sldNum" sz="quarter" idx="12"/>
          </p:nvPr>
        </p:nvSpPr>
        <p:spPr/>
        <p:txBody>
          <a:bodyPr/>
          <a:lstStyle/>
          <a:p>
            <a:fld id="{1FB0AFF4-7ECF-4165-B2A3-A6013BCBF506}" type="slidenum">
              <a:rPr lang="it-IT" smtClean="0"/>
              <a:t>‹Nº›</a:t>
            </a:fld>
            <a:endParaRPr lang="it-IT"/>
          </a:p>
        </p:txBody>
      </p:sp>
    </p:spTree>
    <p:extLst>
      <p:ext uri="{BB962C8B-B14F-4D97-AF65-F5344CB8AC3E}">
        <p14:creationId xmlns:p14="http://schemas.microsoft.com/office/powerpoint/2010/main" val="3803607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C1BAD4-F675-4A97-9765-10BE467C91E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234D9DB-814B-4C11-A685-3C23AD2B927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5EC8927-8102-4A5B-B493-95E5CB9D32A9}"/>
              </a:ext>
            </a:extLst>
          </p:cNvPr>
          <p:cNvSpPr>
            <a:spLocks noGrp="1"/>
          </p:cNvSpPr>
          <p:nvPr>
            <p:ph type="dt" sz="half" idx="10"/>
          </p:nvPr>
        </p:nvSpPr>
        <p:spPr/>
        <p:txBody>
          <a:bodyPr/>
          <a:lstStyle/>
          <a:p>
            <a:fld id="{43E9658F-38DF-4A5A-B765-0C36EFA648C1}" type="datetime1">
              <a:rPr lang="it-IT" smtClean="0"/>
              <a:t>03/08/2021</a:t>
            </a:fld>
            <a:endParaRPr lang="it-IT"/>
          </a:p>
        </p:txBody>
      </p:sp>
      <p:sp>
        <p:nvSpPr>
          <p:cNvPr id="5" name="Segnaposto piè di pagina 4">
            <a:extLst>
              <a:ext uri="{FF2B5EF4-FFF2-40B4-BE49-F238E27FC236}">
                <a16:creationId xmlns:a16="http://schemas.microsoft.com/office/drawing/2014/main" id="{30A7AD87-233F-4F76-B558-6CE6CEFA25B1}"/>
              </a:ext>
            </a:extLst>
          </p:cNvPr>
          <p:cNvSpPr>
            <a:spLocks noGrp="1"/>
          </p:cNvSpPr>
          <p:nvPr>
            <p:ph type="ftr" sz="quarter" idx="11"/>
          </p:nvPr>
        </p:nvSpPr>
        <p:spPr/>
        <p:txBody>
          <a:bodyPr/>
          <a:lstStyle/>
          <a:p>
            <a:r>
              <a:rPr lang="it-IT"/>
              <a:t>Erasmus Plus V.A.N.  - I.C. Fontanellato e Fontevivo </a:t>
            </a:r>
          </a:p>
        </p:txBody>
      </p:sp>
      <p:sp>
        <p:nvSpPr>
          <p:cNvPr id="6" name="Segnaposto numero diapositiva 5">
            <a:extLst>
              <a:ext uri="{FF2B5EF4-FFF2-40B4-BE49-F238E27FC236}">
                <a16:creationId xmlns:a16="http://schemas.microsoft.com/office/drawing/2014/main" id="{BECA9F71-379D-44D0-B12F-857BF976DDF8}"/>
              </a:ext>
            </a:extLst>
          </p:cNvPr>
          <p:cNvSpPr>
            <a:spLocks noGrp="1"/>
          </p:cNvSpPr>
          <p:nvPr>
            <p:ph type="sldNum" sz="quarter" idx="12"/>
          </p:nvPr>
        </p:nvSpPr>
        <p:spPr/>
        <p:txBody>
          <a:bodyPr/>
          <a:lstStyle/>
          <a:p>
            <a:fld id="{1FB0AFF4-7ECF-4165-B2A3-A6013BCBF506}" type="slidenum">
              <a:rPr lang="it-IT" smtClean="0"/>
              <a:t>‹Nº›</a:t>
            </a:fld>
            <a:endParaRPr lang="it-IT"/>
          </a:p>
        </p:txBody>
      </p:sp>
    </p:spTree>
    <p:extLst>
      <p:ext uri="{BB962C8B-B14F-4D97-AF65-F5344CB8AC3E}">
        <p14:creationId xmlns:p14="http://schemas.microsoft.com/office/powerpoint/2010/main" val="1028621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BE5A49F-DCE3-48FA-A597-9D777780032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E0D444E-1803-4915-801D-86667ABEE05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F139782-58EF-49FE-ADC3-0947A22C0E3A}"/>
              </a:ext>
            </a:extLst>
          </p:cNvPr>
          <p:cNvSpPr>
            <a:spLocks noGrp="1"/>
          </p:cNvSpPr>
          <p:nvPr>
            <p:ph type="dt" sz="half" idx="10"/>
          </p:nvPr>
        </p:nvSpPr>
        <p:spPr/>
        <p:txBody>
          <a:bodyPr/>
          <a:lstStyle/>
          <a:p>
            <a:fld id="{2187A9A8-E9E1-4E8E-92E5-C7FEB1EBCE33}" type="datetime1">
              <a:rPr lang="it-IT" smtClean="0"/>
              <a:t>03/08/2021</a:t>
            </a:fld>
            <a:endParaRPr lang="it-IT"/>
          </a:p>
        </p:txBody>
      </p:sp>
      <p:sp>
        <p:nvSpPr>
          <p:cNvPr id="5" name="Segnaposto piè di pagina 4">
            <a:extLst>
              <a:ext uri="{FF2B5EF4-FFF2-40B4-BE49-F238E27FC236}">
                <a16:creationId xmlns:a16="http://schemas.microsoft.com/office/drawing/2014/main" id="{782025DB-27BE-4DE4-BDDD-BB023CF20BC9}"/>
              </a:ext>
            </a:extLst>
          </p:cNvPr>
          <p:cNvSpPr>
            <a:spLocks noGrp="1"/>
          </p:cNvSpPr>
          <p:nvPr>
            <p:ph type="ftr" sz="quarter" idx="11"/>
          </p:nvPr>
        </p:nvSpPr>
        <p:spPr/>
        <p:txBody>
          <a:bodyPr/>
          <a:lstStyle/>
          <a:p>
            <a:r>
              <a:rPr lang="it-IT"/>
              <a:t>Erasmus Plus V.A.N.  - I.C. Fontanellato e Fontevivo </a:t>
            </a:r>
          </a:p>
        </p:txBody>
      </p:sp>
      <p:sp>
        <p:nvSpPr>
          <p:cNvPr id="6" name="Segnaposto numero diapositiva 5">
            <a:extLst>
              <a:ext uri="{FF2B5EF4-FFF2-40B4-BE49-F238E27FC236}">
                <a16:creationId xmlns:a16="http://schemas.microsoft.com/office/drawing/2014/main" id="{0DA80CC5-1C63-49DD-A4FB-F82EFBA9597B}"/>
              </a:ext>
            </a:extLst>
          </p:cNvPr>
          <p:cNvSpPr>
            <a:spLocks noGrp="1"/>
          </p:cNvSpPr>
          <p:nvPr>
            <p:ph type="sldNum" sz="quarter" idx="12"/>
          </p:nvPr>
        </p:nvSpPr>
        <p:spPr/>
        <p:txBody>
          <a:bodyPr/>
          <a:lstStyle/>
          <a:p>
            <a:fld id="{1FB0AFF4-7ECF-4165-B2A3-A6013BCBF506}" type="slidenum">
              <a:rPr lang="it-IT" smtClean="0"/>
              <a:t>‹Nº›</a:t>
            </a:fld>
            <a:endParaRPr lang="it-IT"/>
          </a:p>
        </p:txBody>
      </p:sp>
    </p:spTree>
    <p:extLst>
      <p:ext uri="{BB962C8B-B14F-4D97-AF65-F5344CB8AC3E}">
        <p14:creationId xmlns:p14="http://schemas.microsoft.com/office/powerpoint/2010/main" val="2365467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D375D5-9E01-47F6-8EAE-CBB8D532A79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CF1597D-1F78-4DA1-A679-3D9E3DBE1A4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49C9176-4D90-4D8E-8257-3032595A78F5}"/>
              </a:ext>
            </a:extLst>
          </p:cNvPr>
          <p:cNvSpPr>
            <a:spLocks noGrp="1"/>
          </p:cNvSpPr>
          <p:nvPr>
            <p:ph type="dt" sz="half" idx="10"/>
          </p:nvPr>
        </p:nvSpPr>
        <p:spPr/>
        <p:txBody>
          <a:bodyPr/>
          <a:lstStyle/>
          <a:p>
            <a:fld id="{7BF9EB85-84DE-4B98-8593-8777FCFF02A6}" type="datetime1">
              <a:rPr lang="it-IT" smtClean="0"/>
              <a:t>03/08/2021</a:t>
            </a:fld>
            <a:endParaRPr lang="it-IT"/>
          </a:p>
        </p:txBody>
      </p:sp>
      <p:sp>
        <p:nvSpPr>
          <p:cNvPr id="5" name="Segnaposto piè di pagina 4">
            <a:extLst>
              <a:ext uri="{FF2B5EF4-FFF2-40B4-BE49-F238E27FC236}">
                <a16:creationId xmlns:a16="http://schemas.microsoft.com/office/drawing/2014/main" id="{6CE8010D-AC73-4BC2-8C7A-755B069621A7}"/>
              </a:ext>
            </a:extLst>
          </p:cNvPr>
          <p:cNvSpPr>
            <a:spLocks noGrp="1"/>
          </p:cNvSpPr>
          <p:nvPr>
            <p:ph type="ftr" sz="quarter" idx="11"/>
          </p:nvPr>
        </p:nvSpPr>
        <p:spPr/>
        <p:txBody>
          <a:bodyPr/>
          <a:lstStyle/>
          <a:p>
            <a:r>
              <a:rPr lang="it-IT"/>
              <a:t>Erasmus Plus V.A.N.  - I.C. Fontanellato e Fontevivo </a:t>
            </a:r>
          </a:p>
        </p:txBody>
      </p:sp>
      <p:sp>
        <p:nvSpPr>
          <p:cNvPr id="6" name="Segnaposto numero diapositiva 5">
            <a:extLst>
              <a:ext uri="{FF2B5EF4-FFF2-40B4-BE49-F238E27FC236}">
                <a16:creationId xmlns:a16="http://schemas.microsoft.com/office/drawing/2014/main" id="{DDE5E329-8A07-40D6-B01A-F4CF0ED8F735}"/>
              </a:ext>
            </a:extLst>
          </p:cNvPr>
          <p:cNvSpPr>
            <a:spLocks noGrp="1"/>
          </p:cNvSpPr>
          <p:nvPr>
            <p:ph type="sldNum" sz="quarter" idx="12"/>
          </p:nvPr>
        </p:nvSpPr>
        <p:spPr/>
        <p:txBody>
          <a:bodyPr/>
          <a:lstStyle/>
          <a:p>
            <a:fld id="{1FB0AFF4-7ECF-4165-B2A3-A6013BCBF506}" type="slidenum">
              <a:rPr lang="it-IT" smtClean="0"/>
              <a:t>‹Nº›</a:t>
            </a:fld>
            <a:endParaRPr lang="it-IT"/>
          </a:p>
        </p:txBody>
      </p:sp>
    </p:spTree>
    <p:extLst>
      <p:ext uri="{BB962C8B-B14F-4D97-AF65-F5344CB8AC3E}">
        <p14:creationId xmlns:p14="http://schemas.microsoft.com/office/powerpoint/2010/main" val="3028651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C9D786-33AD-4561-9345-123AA1AE658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8308220-9F53-409C-B37C-B7C86CE6C6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786D2FF-AA04-41F1-B044-15C054457CE7}"/>
              </a:ext>
            </a:extLst>
          </p:cNvPr>
          <p:cNvSpPr>
            <a:spLocks noGrp="1"/>
          </p:cNvSpPr>
          <p:nvPr>
            <p:ph type="dt" sz="half" idx="10"/>
          </p:nvPr>
        </p:nvSpPr>
        <p:spPr/>
        <p:txBody>
          <a:bodyPr/>
          <a:lstStyle/>
          <a:p>
            <a:fld id="{04040D5C-1B81-496C-A078-C1115A302951}" type="datetime1">
              <a:rPr lang="it-IT" smtClean="0"/>
              <a:t>03/08/2021</a:t>
            </a:fld>
            <a:endParaRPr lang="it-IT"/>
          </a:p>
        </p:txBody>
      </p:sp>
      <p:sp>
        <p:nvSpPr>
          <p:cNvPr id="5" name="Segnaposto piè di pagina 4">
            <a:extLst>
              <a:ext uri="{FF2B5EF4-FFF2-40B4-BE49-F238E27FC236}">
                <a16:creationId xmlns:a16="http://schemas.microsoft.com/office/drawing/2014/main" id="{BD727A51-7887-4A7C-99F8-F1D5E9EE258A}"/>
              </a:ext>
            </a:extLst>
          </p:cNvPr>
          <p:cNvSpPr>
            <a:spLocks noGrp="1"/>
          </p:cNvSpPr>
          <p:nvPr>
            <p:ph type="ftr" sz="quarter" idx="11"/>
          </p:nvPr>
        </p:nvSpPr>
        <p:spPr/>
        <p:txBody>
          <a:bodyPr/>
          <a:lstStyle/>
          <a:p>
            <a:r>
              <a:rPr lang="it-IT"/>
              <a:t>Erasmus Plus V.A.N.  - I.C. Fontanellato e Fontevivo </a:t>
            </a:r>
          </a:p>
        </p:txBody>
      </p:sp>
      <p:sp>
        <p:nvSpPr>
          <p:cNvPr id="6" name="Segnaposto numero diapositiva 5">
            <a:extLst>
              <a:ext uri="{FF2B5EF4-FFF2-40B4-BE49-F238E27FC236}">
                <a16:creationId xmlns:a16="http://schemas.microsoft.com/office/drawing/2014/main" id="{886C5BBB-812D-4333-9CAE-212E4E48AAEA}"/>
              </a:ext>
            </a:extLst>
          </p:cNvPr>
          <p:cNvSpPr>
            <a:spLocks noGrp="1"/>
          </p:cNvSpPr>
          <p:nvPr>
            <p:ph type="sldNum" sz="quarter" idx="12"/>
          </p:nvPr>
        </p:nvSpPr>
        <p:spPr/>
        <p:txBody>
          <a:bodyPr/>
          <a:lstStyle/>
          <a:p>
            <a:fld id="{1FB0AFF4-7ECF-4165-B2A3-A6013BCBF506}" type="slidenum">
              <a:rPr lang="it-IT" smtClean="0"/>
              <a:t>‹Nº›</a:t>
            </a:fld>
            <a:endParaRPr lang="it-IT"/>
          </a:p>
        </p:txBody>
      </p:sp>
    </p:spTree>
    <p:extLst>
      <p:ext uri="{BB962C8B-B14F-4D97-AF65-F5344CB8AC3E}">
        <p14:creationId xmlns:p14="http://schemas.microsoft.com/office/powerpoint/2010/main" val="184816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C9C267-A5FD-4B8F-80DD-5102B9029BC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67F1A89-CC7D-4708-93F8-65734CC7972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9C81290-AF60-4BCC-9211-1101BBA6F8D1}"/>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F1E2C3A-3500-467A-983F-84113E2B0F91}"/>
              </a:ext>
            </a:extLst>
          </p:cNvPr>
          <p:cNvSpPr>
            <a:spLocks noGrp="1"/>
          </p:cNvSpPr>
          <p:nvPr>
            <p:ph type="dt" sz="half" idx="10"/>
          </p:nvPr>
        </p:nvSpPr>
        <p:spPr/>
        <p:txBody>
          <a:bodyPr/>
          <a:lstStyle/>
          <a:p>
            <a:fld id="{16EDCAD7-DFD0-4D69-9065-256095452965}" type="datetime1">
              <a:rPr lang="it-IT" smtClean="0"/>
              <a:t>03/08/2021</a:t>
            </a:fld>
            <a:endParaRPr lang="it-IT"/>
          </a:p>
        </p:txBody>
      </p:sp>
      <p:sp>
        <p:nvSpPr>
          <p:cNvPr id="6" name="Segnaposto piè di pagina 5">
            <a:extLst>
              <a:ext uri="{FF2B5EF4-FFF2-40B4-BE49-F238E27FC236}">
                <a16:creationId xmlns:a16="http://schemas.microsoft.com/office/drawing/2014/main" id="{7E45B2A5-7316-4EE2-B38E-9EEE0FF956F3}"/>
              </a:ext>
            </a:extLst>
          </p:cNvPr>
          <p:cNvSpPr>
            <a:spLocks noGrp="1"/>
          </p:cNvSpPr>
          <p:nvPr>
            <p:ph type="ftr" sz="quarter" idx="11"/>
          </p:nvPr>
        </p:nvSpPr>
        <p:spPr/>
        <p:txBody>
          <a:bodyPr/>
          <a:lstStyle/>
          <a:p>
            <a:r>
              <a:rPr lang="it-IT"/>
              <a:t>Erasmus Plus V.A.N.  - I.C. Fontanellato e Fontevivo </a:t>
            </a:r>
          </a:p>
        </p:txBody>
      </p:sp>
      <p:sp>
        <p:nvSpPr>
          <p:cNvPr id="7" name="Segnaposto numero diapositiva 6">
            <a:extLst>
              <a:ext uri="{FF2B5EF4-FFF2-40B4-BE49-F238E27FC236}">
                <a16:creationId xmlns:a16="http://schemas.microsoft.com/office/drawing/2014/main" id="{A9965AEA-F403-4618-A9E6-9C87B91A67F7}"/>
              </a:ext>
            </a:extLst>
          </p:cNvPr>
          <p:cNvSpPr>
            <a:spLocks noGrp="1"/>
          </p:cNvSpPr>
          <p:nvPr>
            <p:ph type="sldNum" sz="quarter" idx="12"/>
          </p:nvPr>
        </p:nvSpPr>
        <p:spPr/>
        <p:txBody>
          <a:bodyPr/>
          <a:lstStyle/>
          <a:p>
            <a:fld id="{1FB0AFF4-7ECF-4165-B2A3-A6013BCBF506}" type="slidenum">
              <a:rPr lang="it-IT" smtClean="0"/>
              <a:t>‹Nº›</a:t>
            </a:fld>
            <a:endParaRPr lang="it-IT"/>
          </a:p>
        </p:txBody>
      </p:sp>
    </p:spTree>
    <p:extLst>
      <p:ext uri="{BB962C8B-B14F-4D97-AF65-F5344CB8AC3E}">
        <p14:creationId xmlns:p14="http://schemas.microsoft.com/office/powerpoint/2010/main" val="789145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DC4067-EBFB-4A29-B83A-E28FCD784C0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975CEA0-2113-4EAC-AED0-418CF2D2BB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69635A0-80D5-426A-B581-2BD770AF7B4C}"/>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3515318-6A96-4726-AA7E-D08C12A377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67FEFFF-1E09-4B3B-903E-FAE552B6CD4B}"/>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4AAA9D2-778C-48F5-96ED-A74CD91FF96B}"/>
              </a:ext>
            </a:extLst>
          </p:cNvPr>
          <p:cNvSpPr>
            <a:spLocks noGrp="1"/>
          </p:cNvSpPr>
          <p:nvPr>
            <p:ph type="dt" sz="half" idx="10"/>
          </p:nvPr>
        </p:nvSpPr>
        <p:spPr/>
        <p:txBody>
          <a:bodyPr/>
          <a:lstStyle/>
          <a:p>
            <a:fld id="{95F98EFE-87D2-4743-89DF-B92DBAFD313B}" type="datetime1">
              <a:rPr lang="it-IT" smtClean="0"/>
              <a:t>03/08/2021</a:t>
            </a:fld>
            <a:endParaRPr lang="it-IT"/>
          </a:p>
        </p:txBody>
      </p:sp>
      <p:sp>
        <p:nvSpPr>
          <p:cNvPr id="8" name="Segnaposto piè di pagina 7">
            <a:extLst>
              <a:ext uri="{FF2B5EF4-FFF2-40B4-BE49-F238E27FC236}">
                <a16:creationId xmlns:a16="http://schemas.microsoft.com/office/drawing/2014/main" id="{64ADA821-5CD5-4517-A878-6E8DB38C926E}"/>
              </a:ext>
            </a:extLst>
          </p:cNvPr>
          <p:cNvSpPr>
            <a:spLocks noGrp="1"/>
          </p:cNvSpPr>
          <p:nvPr>
            <p:ph type="ftr" sz="quarter" idx="11"/>
          </p:nvPr>
        </p:nvSpPr>
        <p:spPr/>
        <p:txBody>
          <a:bodyPr/>
          <a:lstStyle/>
          <a:p>
            <a:r>
              <a:rPr lang="it-IT"/>
              <a:t>Erasmus Plus V.A.N.  - I.C. Fontanellato e Fontevivo </a:t>
            </a:r>
          </a:p>
        </p:txBody>
      </p:sp>
      <p:sp>
        <p:nvSpPr>
          <p:cNvPr id="9" name="Segnaposto numero diapositiva 8">
            <a:extLst>
              <a:ext uri="{FF2B5EF4-FFF2-40B4-BE49-F238E27FC236}">
                <a16:creationId xmlns:a16="http://schemas.microsoft.com/office/drawing/2014/main" id="{4804914E-1033-4521-B989-59807D684314}"/>
              </a:ext>
            </a:extLst>
          </p:cNvPr>
          <p:cNvSpPr>
            <a:spLocks noGrp="1"/>
          </p:cNvSpPr>
          <p:nvPr>
            <p:ph type="sldNum" sz="quarter" idx="12"/>
          </p:nvPr>
        </p:nvSpPr>
        <p:spPr/>
        <p:txBody>
          <a:bodyPr/>
          <a:lstStyle/>
          <a:p>
            <a:fld id="{1FB0AFF4-7ECF-4165-B2A3-A6013BCBF506}" type="slidenum">
              <a:rPr lang="it-IT" smtClean="0"/>
              <a:t>‹Nº›</a:t>
            </a:fld>
            <a:endParaRPr lang="it-IT"/>
          </a:p>
        </p:txBody>
      </p:sp>
    </p:spTree>
    <p:extLst>
      <p:ext uri="{BB962C8B-B14F-4D97-AF65-F5344CB8AC3E}">
        <p14:creationId xmlns:p14="http://schemas.microsoft.com/office/powerpoint/2010/main" val="2437061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D44E62-6131-4623-BAF2-AF198344F3E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E83F524-F77D-4A5A-94F9-6B74B7084530}"/>
              </a:ext>
            </a:extLst>
          </p:cNvPr>
          <p:cNvSpPr>
            <a:spLocks noGrp="1"/>
          </p:cNvSpPr>
          <p:nvPr>
            <p:ph type="dt" sz="half" idx="10"/>
          </p:nvPr>
        </p:nvSpPr>
        <p:spPr/>
        <p:txBody>
          <a:bodyPr/>
          <a:lstStyle/>
          <a:p>
            <a:fld id="{B3460D54-AB7B-4291-99F1-996121B4DCA9}" type="datetime1">
              <a:rPr lang="it-IT" smtClean="0"/>
              <a:t>03/08/2021</a:t>
            </a:fld>
            <a:endParaRPr lang="it-IT"/>
          </a:p>
        </p:txBody>
      </p:sp>
      <p:sp>
        <p:nvSpPr>
          <p:cNvPr id="4" name="Segnaposto piè di pagina 3">
            <a:extLst>
              <a:ext uri="{FF2B5EF4-FFF2-40B4-BE49-F238E27FC236}">
                <a16:creationId xmlns:a16="http://schemas.microsoft.com/office/drawing/2014/main" id="{A8ED480B-FD25-4DC7-9C82-F3D1A91AF1D0}"/>
              </a:ext>
            </a:extLst>
          </p:cNvPr>
          <p:cNvSpPr>
            <a:spLocks noGrp="1"/>
          </p:cNvSpPr>
          <p:nvPr>
            <p:ph type="ftr" sz="quarter" idx="11"/>
          </p:nvPr>
        </p:nvSpPr>
        <p:spPr/>
        <p:txBody>
          <a:bodyPr/>
          <a:lstStyle/>
          <a:p>
            <a:r>
              <a:rPr lang="it-IT"/>
              <a:t>Erasmus Plus V.A.N.  - I.C. Fontanellato e Fontevivo </a:t>
            </a:r>
          </a:p>
        </p:txBody>
      </p:sp>
      <p:sp>
        <p:nvSpPr>
          <p:cNvPr id="5" name="Segnaposto numero diapositiva 4">
            <a:extLst>
              <a:ext uri="{FF2B5EF4-FFF2-40B4-BE49-F238E27FC236}">
                <a16:creationId xmlns:a16="http://schemas.microsoft.com/office/drawing/2014/main" id="{65FD1173-A230-405F-8B6A-4727E43A31E5}"/>
              </a:ext>
            </a:extLst>
          </p:cNvPr>
          <p:cNvSpPr>
            <a:spLocks noGrp="1"/>
          </p:cNvSpPr>
          <p:nvPr>
            <p:ph type="sldNum" sz="quarter" idx="12"/>
          </p:nvPr>
        </p:nvSpPr>
        <p:spPr/>
        <p:txBody>
          <a:bodyPr/>
          <a:lstStyle/>
          <a:p>
            <a:fld id="{1FB0AFF4-7ECF-4165-B2A3-A6013BCBF506}" type="slidenum">
              <a:rPr lang="it-IT" smtClean="0"/>
              <a:t>‹Nº›</a:t>
            </a:fld>
            <a:endParaRPr lang="it-IT"/>
          </a:p>
        </p:txBody>
      </p:sp>
    </p:spTree>
    <p:extLst>
      <p:ext uri="{BB962C8B-B14F-4D97-AF65-F5344CB8AC3E}">
        <p14:creationId xmlns:p14="http://schemas.microsoft.com/office/powerpoint/2010/main" val="4275998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19A1BAD-6194-46DE-A9CA-4CC601324D35}"/>
              </a:ext>
            </a:extLst>
          </p:cNvPr>
          <p:cNvSpPr>
            <a:spLocks noGrp="1"/>
          </p:cNvSpPr>
          <p:nvPr>
            <p:ph type="dt" sz="half" idx="10"/>
          </p:nvPr>
        </p:nvSpPr>
        <p:spPr/>
        <p:txBody>
          <a:bodyPr/>
          <a:lstStyle/>
          <a:p>
            <a:fld id="{E2EF6005-D98B-4F0C-B4BD-F21F7B4ED8FB}" type="datetime1">
              <a:rPr lang="it-IT" smtClean="0"/>
              <a:t>03/08/2021</a:t>
            </a:fld>
            <a:endParaRPr lang="it-IT"/>
          </a:p>
        </p:txBody>
      </p:sp>
      <p:sp>
        <p:nvSpPr>
          <p:cNvPr id="3" name="Segnaposto piè di pagina 2">
            <a:extLst>
              <a:ext uri="{FF2B5EF4-FFF2-40B4-BE49-F238E27FC236}">
                <a16:creationId xmlns:a16="http://schemas.microsoft.com/office/drawing/2014/main" id="{D6F4AA00-C94A-4F73-9B8E-FFACBD0AB9B1}"/>
              </a:ext>
            </a:extLst>
          </p:cNvPr>
          <p:cNvSpPr>
            <a:spLocks noGrp="1"/>
          </p:cNvSpPr>
          <p:nvPr>
            <p:ph type="ftr" sz="quarter" idx="11"/>
          </p:nvPr>
        </p:nvSpPr>
        <p:spPr/>
        <p:txBody>
          <a:bodyPr/>
          <a:lstStyle/>
          <a:p>
            <a:r>
              <a:rPr lang="it-IT"/>
              <a:t>Erasmus Plus V.A.N.  - I.C. Fontanellato e Fontevivo </a:t>
            </a:r>
          </a:p>
        </p:txBody>
      </p:sp>
      <p:sp>
        <p:nvSpPr>
          <p:cNvPr id="4" name="Segnaposto numero diapositiva 3">
            <a:extLst>
              <a:ext uri="{FF2B5EF4-FFF2-40B4-BE49-F238E27FC236}">
                <a16:creationId xmlns:a16="http://schemas.microsoft.com/office/drawing/2014/main" id="{8A0345CC-FDA4-49B8-94A4-41C1004AAF48}"/>
              </a:ext>
            </a:extLst>
          </p:cNvPr>
          <p:cNvSpPr>
            <a:spLocks noGrp="1"/>
          </p:cNvSpPr>
          <p:nvPr>
            <p:ph type="sldNum" sz="quarter" idx="12"/>
          </p:nvPr>
        </p:nvSpPr>
        <p:spPr/>
        <p:txBody>
          <a:bodyPr/>
          <a:lstStyle/>
          <a:p>
            <a:fld id="{1FB0AFF4-7ECF-4165-B2A3-A6013BCBF506}" type="slidenum">
              <a:rPr lang="it-IT" smtClean="0"/>
              <a:t>‹Nº›</a:t>
            </a:fld>
            <a:endParaRPr lang="it-IT"/>
          </a:p>
        </p:txBody>
      </p:sp>
    </p:spTree>
    <p:extLst>
      <p:ext uri="{BB962C8B-B14F-4D97-AF65-F5344CB8AC3E}">
        <p14:creationId xmlns:p14="http://schemas.microsoft.com/office/powerpoint/2010/main" val="4216547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74CAB9-DD6B-45B6-8457-79983C2F347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F8DA5FC-A212-4D50-944C-9E3F956558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5E95783-3AAB-4DAA-B16E-ECA8E4B90C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24C82E4-3CF4-4443-BCBB-DCEDAFBB2266}"/>
              </a:ext>
            </a:extLst>
          </p:cNvPr>
          <p:cNvSpPr>
            <a:spLocks noGrp="1"/>
          </p:cNvSpPr>
          <p:nvPr>
            <p:ph type="dt" sz="half" idx="10"/>
          </p:nvPr>
        </p:nvSpPr>
        <p:spPr/>
        <p:txBody>
          <a:bodyPr/>
          <a:lstStyle/>
          <a:p>
            <a:fld id="{EC6B2420-7208-4903-9923-5B730FF78FBE}" type="datetime1">
              <a:rPr lang="it-IT" smtClean="0"/>
              <a:t>03/08/2021</a:t>
            </a:fld>
            <a:endParaRPr lang="it-IT"/>
          </a:p>
        </p:txBody>
      </p:sp>
      <p:sp>
        <p:nvSpPr>
          <p:cNvPr id="6" name="Segnaposto piè di pagina 5">
            <a:extLst>
              <a:ext uri="{FF2B5EF4-FFF2-40B4-BE49-F238E27FC236}">
                <a16:creationId xmlns:a16="http://schemas.microsoft.com/office/drawing/2014/main" id="{E49EC181-03B6-48BA-A882-EF2D6A466412}"/>
              </a:ext>
            </a:extLst>
          </p:cNvPr>
          <p:cNvSpPr>
            <a:spLocks noGrp="1"/>
          </p:cNvSpPr>
          <p:nvPr>
            <p:ph type="ftr" sz="quarter" idx="11"/>
          </p:nvPr>
        </p:nvSpPr>
        <p:spPr/>
        <p:txBody>
          <a:bodyPr/>
          <a:lstStyle/>
          <a:p>
            <a:r>
              <a:rPr lang="it-IT"/>
              <a:t>Erasmus Plus V.A.N.  - I.C. Fontanellato e Fontevivo </a:t>
            </a:r>
          </a:p>
        </p:txBody>
      </p:sp>
      <p:sp>
        <p:nvSpPr>
          <p:cNvPr id="7" name="Segnaposto numero diapositiva 6">
            <a:extLst>
              <a:ext uri="{FF2B5EF4-FFF2-40B4-BE49-F238E27FC236}">
                <a16:creationId xmlns:a16="http://schemas.microsoft.com/office/drawing/2014/main" id="{C758EF33-2B23-4E00-96B9-21FBE8FACFD3}"/>
              </a:ext>
            </a:extLst>
          </p:cNvPr>
          <p:cNvSpPr>
            <a:spLocks noGrp="1"/>
          </p:cNvSpPr>
          <p:nvPr>
            <p:ph type="sldNum" sz="quarter" idx="12"/>
          </p:nvPr>
        </p:nvSpPr>
        <p:spPr/>
        <p:txBody>
          <a:bodyPr/>
          <a:lstStyle/>
          <a:p>
            <a:fld id="{1FB0AFF4-7ECF-4165-B2A3-A6013BCBF506}" type="slidenum">
              <a:rPr lang="it-IT" smtClean="0"/>
              <a:t>‹Nº›</a:t>
            </a:fld>
            <a:endParaRPr lang="it-IT"/>
          </a:p>
        </p:txBody>
      </p:sp>
    </p:spTree>
    <p:extLst>
      <p:ext uri="{BB962C8B-B14F-4D97-AF65-F5344CB8AC3E}">
        <p14:creationId xmlns:p14="http://schemas.microsoft.com/office/powerpoint/2010/main" val="3334392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A0D431-491E-4D41-AEF3-BFA17D84188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BFC12229-F8AD-4B6C-8919-8097477D03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331FE03-451D-4862-ABDA-2C7AB5079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F931AB0-42D3-49FF-BCED-8FFC7AEDB496}"/>
              </a:ext>
            </a:extLst>
          </p:cNvPr>
          <p:cNvSpPr>
            <a:spLocks noGrp="1"/>
          </p:cNvSpPr>
          <p:nvPr>
            <p:ph type="dt" sz="half" idx="10"/>
          </p:nvPr>
        </p:nvSpPr>
        <p:spPr/>
        <p:txBody>
          <a:bodyPr/>
          <a:lstStyle/>
          <a:p>
            <a:fld id="{71AC49C4-5D63-4E6D-9C7E-36476D9AB343}" type="datetime1">
              <a:rPr lang="it-IT" smtClean="0"/>
              <a:t>03/08/2021</a:t>
            </a:fld>
            <a:endParaRPr lang="it-IT"/>
          </a:p>
        </p:txBody>
      </p:sp>
      <p:sp>
        <p:nvSpPr>
          <p:cNvPr id="6" name="Segnaposto piè di pagina 5">
            <a:extLst>
              <a:ext uri="{FF2B5EF4-FFF2-40B4-BE49-F238E27FC236}">
                <a16:creationId xmlns:a16="http://schemas.microsoft.com/office/drawing/2014/main" id="{C064C322-2236-4B0F-8233-A122E3DFCFC4}"/>
              </a:ext>
            </a:extLst>
          </p:cNvPr>
          <p:cNvSpPr>
            <a:spLocks noGrp="1"/>
          </p:cNvSpPr>
          <p:nvPr>
            <p:ph type="ftr" sz="quarter" idx="11"/>
          </p:nvPr>
        </p:nvSpPr>
        <p:spPr/>
        <p:txBody>
          <a:bodyPr/>
          <a:lstStyle/>
          <a:p>
            <a:r>
              <a:rPr lang="it-IT"/>
              <a:t>Erasmus Plus V.A.N.  - I.C. Fontanellato e Fontevivo </a:t>
            </a:r>
          </a:p>
        </p:txBody>
      </p:sp>
      <p:sp>
        <p:nvSpPr>
          <p:cNvPr id="7" name="Segnaposto numero diapositiva 6">
            <a:extLst>
              <a:ext uri="{FF2B5EF4-FFF2-40B4-BE49-F238E27FC236}">
                <a16:creationId xmlns:a16="http://schemas.microsoft.com/office/drawing/2014/main" id="{129452F3-FE57-4027-8010-C5AEBE62EDE4}"/>
              </a:ext>
            </a:extLst>
          </p:cNvPr>
          <p:cNvSpPr>
            <a:spLocks noGrp="1"/>
          </p:cNvSpPr>
          <p:nvPr>
            <p:ph type="sldNum" sz="quarter" idx="12"/>
          </p:nvPr>
        </p:nvSpPr>
        <p:spPr/>
        <p:txBody>
          <a:bodyPr/>
          <a:lstStyle/>
          <a:p>
            <a:fld id="{1FB0AFF4-7ECF-4165-B2A3-A6013BCBF506}" type="slidenum">
              <a:rPr lang="it-IT" smtClean="0"/>
              <a:t>‹Nº›</a:t>
            </a:fld>
            <a:endParaRPr lang="it-IT"/>
          </a:p>
        </p:txBody>
      </p:sp>
    </p:spTree>
    <p:extLst>
      <p:ext uri="{BB962C8B-B14F-4D97-AF65-F5344CB8AC3E}">
        <p14:creationId xmlns:p14="http://schemas.microsoft.com/office/powerpoint/2010/main" val="4280146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5AA0E07-3FB8-44CC-A256-CF38D062FB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D90CC4E-ED50-46EE-9209-FBB116B27A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4D2F0EE-774C-4822-BF41-83A648B0C5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0B1D52-7F4E-4F14-9BE3-FA7BE27853CD}" type="datetime1">
              <a:rPr lang="it-IT" smtClean="0"/>
              <a:t>03/08/2021</a:t>
            </a:fld>
            <a:endParaRPr lang="it-IT"/>
          </a:p>
        </p:txBody>
      </p:sp>
      <p:sp>
        <p:nvSpPr>
          <p:cNvPr id="5" name="Segnaposto piè di pagina 4">
            <a:extLst>
              <a:ext uri="{FF2B5EF4-FFF2-40B4-BE49-F238E27FC236}">
                <a16:creationId xmlns:a16="http://schemas.microsoft.com/office/drawing/2014/main" id="{858ED788-51CB-45BD-9033-07B7CC986F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Erasmus Plus V.A.N.  - I.C. Fontanellato e Fontevivo </a:t>
            </a:r>
          </a:p>
        </p:txBody>
      </p:sp>
      <p:sp>
        <p:nvSpPr>
          <p:cNvPr id="6" name="Segnaposto numero diapositiva 5">
            <a:extLst>
              <a:ext uri="{FF2B5EF4-FFF2-40B4-BE49-F238E27FC236}">
                <a16:creationId xmlns:a16="http://schemas.microsoft.com/office/drawing/2014/main" id="{6D9BDD43-E169-4C5C-A89E-332E95309A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B0AFF4-7ECF-4165-B2A3-A6013BCBF506}" type="slidenum">
              <a:rPr lang="it-IT" smtClean="0"/>
              <a:t>‹Nº›</a:t>
            </a:fld>
            <a:endParaRPr lang="it-IT"/>
          </a:p>
        </p:txBody>
      </p:sp>
    </p:spTree>
    <p:extLst>
      <p:ext uri="{BB962C8B-B14F-4D97-AF65-F5344CB8AC3E}">
        <p14:creationId xmlns:p14="http://schemas.microsoft.com/office/powerpoint/2010/main" val="3055950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hyperlink" Target="mailto:pric813002@istruzione.it"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berlin.de/stadtplan/?ADR_ZIP=14059&amp;ADR_STREET=Schlo%C3%9Fstr.&amp;ADR_HOUSE=1&amp;ADR_INFO=Museum+Berggruen&amp;ADR_LOCATION=52.5191%2C13.2954"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mailto:labirinto@francomariaricci.com" TargetMode="Externa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hyperlink" Target="mailto:rocca@fontanellato.org" TargetMode="External"/><Relationship Id="rId2" Type="http://schemas.openxmlformats.org/officeDocument/2006/relationships/hyperlink" Target="mailto:iat@fontanellato.org" TargetMode="Externa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hyperlink" Target="http://www.fontanellato.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mailto:mbac-cm-pil@mailcert.beniculturali.it"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www.museo-ligabue.it/" TargetMode="Externa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culturaydeporte.gob.es/msorolla/inicio.html" TargetMode="Externa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google.com/search?q=hilma+af+klint&amp;rlz=1C1GCEA_enSE841SE841&amp;oq=hilma+af+klint&amp;aqs=chrome..69i57j46i433j0j69i59j0l6.5459j0j15&amp;sourceid=chrome&amp;ie=UTF-8"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1B3056-B4FD-4CC4-BD10-22C34D4CC571}"/>
              </a:ext>
            </a:extLst>
          </p:cNvPr>
          <p:cNvSpPr>
            <a:spLocks noGrp="1"/>
          </p:cNvSpPr>
          <p:nvPr>
            <p:ph type="ctrTitle"/>
          </p:nvPr>
        </p:nvSpPr>
        <p:spPr>
          <a:xfrm>
            <a:off x="1524000" y="2465931"/>
            <a:ext cx="9259330" cy="1421534"/>
          </a:xfrm>
        </p:spPr>
        <p:txBody>
          <a:bodyPr>
            <a:normAutofit/>
          </a:bodyPr>
          <a:lstStyle/>
          <a:p>
            <a:pPr>
              <a:lnSpc>
                <a:spcPct val="115000"/>
              </a:lnSpc>
              <a:spcAft>
                <a:spcPts val="1000"/>
              </a:spcAft>
            </a:pPr>
            <a:r>
              <a:rPr lang="it-IT" sz="1800" dirty="0">
                <a:effectLst/>
                <a:latin typeface="Calibri" panose="020F0502020204030204" pitchFamily="34" charset="0"/>
                <a:ea typeface="Calibri" panose="020F0502020204030204" pitchFamily="34" charset="0"/>
              </a:rPr>
              <a:t/>
            </a:r>
            <a:br>
              <a:rPr lang="it-IT" sz="1800" dirty="0">
                <a:effectLst/>
                <a:latin typeface="Calibri" panose="020F0502020204030204" pitchFamily="34" charset="0"/>
                <a:ea typeface="Calibri" panose="020F0502020204030204" pitchFamily="34" charset="0"/>
              </a:rPr>
            </a:br>
            <a:endParaRPr lang="it-IT" dirty="0"/>
          </a:p>
        </p:txBody>
      </p:sp>
      <p:sp>
        <p:nvSpPr>
          <p:cNvPr id="3" name="Sottotitolo 2">
            <a:extLst>
              <a:ext uri="{FF2B5EF4-FFF2-40B4-BE49-F238E27FC236}">
                <a16:creationId xmlns:a16="http://schemas.microsoft.com/office/drawing/2014/main" id="{FFB7EA25-7A1B-4428-B2B7-899EA4B0479A}"/>
              </a:ext>
            </a:extLst>
          </p:cNvPr>
          <p:cNvSpPr>
            <a:spLocks noGrp="1"/>
          </p:cNvSpPr>
          <p:nvPr>
            <p:ph type="subTitle" idx="1"/>
          </p:nvPr>
        </p:nvSpPr>
        <p:spPr>
          <a:xfrm>
            <a:off x="1524000" y="4077730"/>
            <a:ext cx="9144000" cy="1180070"/>
          </a:xfrm>
          <a:ln>
            <a:solidFill>
              <a:srgbClr val="7030A0"/>
            </a:solidFill>
          </a:ln>
        </p:spPr>
        <p:txBody>
          <a:bodyPr>
            <a:normAutofit fontScale="25000" lnSpcReduction="20000"/>
          </a:bodyPr>
          <a:lstStyle/>
          <a:p>
            <a:pPr>
              <a:lnSpc>
                <a:spcPct val="115000"/>
              </a:lnSpc>
              <a:spcAft>
                <a:spcPts val="1000"/>
              </a:spcAft>
            </a:pPr>
            <a:r>
              <a:rPr lang="en-US" sz="8000" b="1" dirty="0">
                <a:solidFill>
                  <a:srgbClr val="0070C0"/>
                </a:solidFill>
                <a:effectLst/>
                <a:ea typeface="Arial" panose="020B0604020202020204" pitchFamily="34" charset="0"/>
              </a:rPr>
              <a:t>LIST  OF THE  MUSEUMS  AND ARTISTIC PLACES VISITED BY EACH PARTNER SCHOOL   </a:t>
            </a:r>
          </a:p>
          <a:p>
            <a:pPr>
              <a:lnSpc>
                <a:spcPct val="115000"/>
              </a:lnSpc>
              <a:spcAft>
                <a:spcPts val="1000"/>
              </a:spcAft>
            </a:pPr>
            <a:r>
              <a:rPr lang="en-US" sz="8000" b="1" dirty="0">
                <a:solidFill>
                  <a:srgbClr val="0070C0"/>
                </a:solidFill>
                <a:effectLst/>
                <a:ea typeface="Arial" panose="020B0604020202020204" pitchFamily="34" charset="0"/>
              </a:rPr>
              <a:t>TO  PREPARE ARTISTIC WORKSHOP OF PUPILS</a:t>
            </a:r>
            <a:endParaRPr lang="it-IT" sz="8000" dirty="0">
              <a:solidFill>
                <a:srgbClr val="0070C0"/>
              </a:solidFill>
              <a:effectLst/>
              <a:ea typeface="Calibri" panose="020F0502020204030204" pitchFamily="34" charset="0"/>
            </a:endParaRPr>
          </a:p>
          <a:p>
            <a:pPr>
              <a:lnSpc>
                <a:spcPct val="115000"/>
              </a:lnSpc>
              <a:spcAft>
                <a:spcPts val="1000"/>
              </a:spcAft>
            </a:pPr>
            <a:r>
              <a:rPr lang="en-US" sz="8000" dirty="0">
                <a:solidFill>
                  <a:srgbClr val="00B0F0"/>
                </a:solidFill>
                <a:effectLst/>
                <a:latin typeface="Calibri" panose="020F0502020204030204" pitchFamily="34" charset="0"/>
                <a:ea typeface="Calibri" panose="020F0502020204030204" pitchFamily="34" charset="0"/>
              </a:rPr>
              <a:t> </a:t>
            </a:r>
            <a:endParaRPr lang="it-IT" sz="8000" dirty="0">
              <a:solidFill>
                <a:srgbClr val="00B0F0"/>
              </a:solidFill>
              <a:effectLst/>
              <a:latin typeface="Calibri" panose="020F0502020204030204" pitchFamily="34" charset="0"/>
              <a:ea typeface="Calibri" panose="020F0502020204030204" pitchFamily="34" charset="0"/>
            </a:endParaRPr>
          </a:p>
          <a:p>
            <a:endParaRPr lang="it-IT" dirty="0"/>
          </a:p>
        </p:txBody>
      </p:sp>
      <p:pic>
        <p:nvPicPr>
          <p:cNvPr id="4" name="image4.jpg">
            <a:extLst>
              <a:ext uri="{FF2B5EF4-FFF2-40B4-BE49-F238E27FC236}">
                <a16:creationId xmlns:a16="http://schemas.microsoft.com/office/drawing/2014/main" id="{D894A0DF-9D67-4710-82F4-08EDC7253CE0}"/>
              </a:ext>
            </a:extLst>
          </p:cNvPr>
          <p:cNvPicPr/>
          <p:nvPr/>
        </p:nvPicPr>
        <p:blipFill>
          <a:blip r:embed="rId2"/>
          <a:srcRect/>
          <a:stretch>
            <a:fillRect/>
          </a:stretch>
        </p:blipFill>
        <p:spPr>
          <a:xfrm>
            <a:off x="504953" y="263996"/>
            <a:ext cx="2219325" cy="695325"/>
          </a:xfrm>
          <a:prstGeom prst="rect">
            <a:avLst/>
          </a:prstGeom>
          <a:ln/>
        </p:spPr>
      </p:pic>
      <p:pic>
        <p:nvPicPr>
          <p:cNvPr id="5" name="image7.png" descr="cofinanciado_derecha">
            <a:extLst>
              <a:ext uri="{FF2B5EF4-FFF2-40B4-BE49-F238E27FC236}">
                <a16:creationId xmlns:a16="http://schemas.microsoft.com/office/drawing/2014/main" id="{7FF47299-4034-47EB-892F-E2BEAA142D69}"/>
              </a:ext>
            </a:extLst>
          </p:cNvPr>
          <p:cNvPicPr/>
          <p:nvPr/>
        </p:nvPicPr>
        <p:blipFill>
          <a:blip r:embed="rId3"/>
          <a:srcRect/>
          <a:stretch>
            <a:fillRect/>
          </a:stretch>
        </p:blipFill>
        <p:spPr>
          <a:xfrm>
            <a:off x="8578164" y="635236"/>
            <a:ext cx="3009900" cy="514350"/>
          </a:xfrm>
          <a:prstGeom prst="rect">
            <a:avLst/>
          </a:prstGeom>
          <a:ln/>
        </p:spPr>
      </p:pic>
      <p:pic>
        <p:nvPicPr>
          <p:cNvPr id="6" name="image19.png">
            <a:extLst>
              <a:ext uri="{FF2B5EF4-FFF2-40B4-BE49-F238E27FC236}">
                <a16:creationId xmlns:a16="http://schemas.microsoft.com/office/drawing/2014/main" id="{E2E397F6-9E6A-480E-96A5-9F23FB018546}"/>
              </a:ext>
            </a:extLst>
          </p:cNvPr>
          <p:cNvPicPr/>
          <p:nvPr/>
        </p:nvPicPr>
        <p:blipFill>
          <a:blip r:embed="rId4"/>
          <a:srcRect l="44020" t="63889" r="46592" b="16974"/>
          <a:stretch>
            <a:fillRect/>
          </a:stretch>
        </p:blipFill>
        <p:spPr>
          <a:xfrm>
            <a:off x="5422684" y="779162"/>
            <a:ext cx="638175" cy="733425"/>
          </a:xfrm>
          <a:prstGeom prst="rect">
            <a:avLst/>
          </a:prstGeom>
          <a:ln/>
        </p:spPr>
      </p:pic>
      <p:sp>
        <p:nvSpPr>
          <p:cNvPr id="11" name="CasellaDiTesto 10">
            <a:extLst>
              <a:ext uri="{FF2B5EF4-FFF2-40B4-BE49-F238E27FC236}">
                <a16:creationId xmlns:a16="http://schemas.microsoft.com/office/drawing/2014/main" id="{2A99AFA0-C8AC-4CD6-9CFA-4D06454CBBE1}"/>
              </a:ext>
            </a:extLst>
          </p:cNvPr>
          <p:cNvSpPr txBox="1"/>
          <p:nvPr/>
        </p:nvSpPr>
        <p:spPr>
          <a:xfrm>
            <a:off x="2990334" y="1516298"/>
            <a:ext cx="5502877" cy="1163395"/>
          </a:xfrm>
          <a:prstGeom prst="rect">
            <a:avLst/>
          </a:prstGeom>
          <a:noFill/>
        </p:spPr>
        <p:txBody>
          <a:bodyPr wrap="square" rtlCol="0">
            <a:spAutoFit/>
          </a:bodyPr>
          <a:lstStyle/>
          <a:p>
            <a:r>
              <a:rPr lang="it-IT" sz="1200" dirty="0">
                <a:latin typeface="Times New Roman" panose="02020603050405020304" pitchFamily="18" charset="0"/>
                <a:cs typeface="Times New Roman" panose="02020603050405020304" pitchFamily="18" charset="0"/>
              </a:rPr>
              <a:t>                </a:t>
            </a:r>
            <a:r>
              <a:rPr lang="it-IT" sz="1200" b="1" dirty="0">
                <a:latin typeface="Times New Roman" panose="02020603050405020304" pitchFamily="18" charset="0"/>
                <a:cs typeface="Times New Roman" panose="02020603050405020304" pitchFamily="18" charset="0"/>
              </a:rPr>
              <a:t>ISTITUTO COMPRENSIVO DI FONTANELLATO E FONTEVIVO</a:t>
            </a:r>
          </a:p>
          <a:p>
            <a:r>
              <a:rPr lang="it-IT" sz="1200" dirty="0">
                <a:latin typeface="Times New Roman" panose="02020603050405020304" pitchFamily="18" charset="0"/>
                <a:cs typeface="Times New Roman" panose="02020603050405020304" pitchFamily="18" charset="0"/>
              </a:rPr>
              <a:t>                      di </a:t>
            </a:r>
            <a:r>
              <a:rPr lang="en-US" sz="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Scuola</a:t>
            </a:r>
            <a:r>
              <a:rPr 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dell'Infanzia</a:t>
            </a:r>
            <a:r>
              <a:rPr 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Primaria e </a:t>
            </a:r>
            <a:r>
              <a:rPr lang="en-US" sz="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Secondaria</a:t>
            </a:r>
            <a:r>
              <a:rPr 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di 1° </a:t>
            </a:r>
            <a:r>
              <a:rPr lang="en-US" sz="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grado</a:t>
            </a:r>
            <a:r>
              <a:rPr 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it-IT"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pPr>
            <a:r>
              <a:rPr 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Cod. Fisc.80012110344 – E-mail: </a:t>
            </a:r>
            <a:r>
              <a:rPr lang="en-US" sz="12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5"/>
              </a:rPr>
              <a:t>pric813002@istruzione.it</a:t>
            </a:r>
            <a:endParaRPr lang="it-IT" sz="12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dirty="0">
                <a:latin typeface="Times New Roman" panose="02020603050405020304" pitchFamily="18" charset="0"/>
                <a:ea typeface="Calibri" panose="020F0502020204030204" pitchFamily="34" charset="0"/>
                <a:cs typeface="Times New Roman" panose="02020603050405020304" pitchFamily="18" charset="0"/>
              </a:rPr>
              <a:t>www.icfontanellatoefontevivo.edu.it</a:t>
            </a:r>
            <a:endParaRPr lang="it-IT" sz="1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it-IT" dirty="0"/>
              <a:t>        </a:t>
            </a:r>
          </a:p>
        </p:txBody>
      </p:sp>
      <p:sp>
        <p:nvSpPr>
          <p:cNvPr id="13" name="CasellaDiTesto 12">
            <a:extLst>
              <a:ext uri="{FF2B5EF4-FFF2-40B4-BE49-F238E27FC236}">
                <a16:creationId xmlns:a16="http://schemas.microsoft.com/office/drawing/2014/main" id="{53FA5E25-02E9-40E3-8868-5D9CCF8C58D5}"/>
              </a:ext>
            </a:extLst>
          </p:cNvPr>
          <p:cNvSpPr txBox="1"/>
          <p:nvPr/>
        </p:nvSpPr>
        <p:spPr>
          <a:xfrm>
            <a:off x="1787611" y="2469642"/>
            <a:ext cx="8715632" cy="1285737"/>
          </a:xfrm>
          <a:prstGeom prst="rect">
            <a:avLst/>
          </a:prstGeom>
          <a:noFill/>
        </p:spPr>
        <p:txBody>
          <a:bodyPr wrap="square">
            <a:spAutoFit/>
          </a:bodyPr>
          <a:lstStyle/>
          <a:p>
            <a:pPr algn="ctr">
              <a:lnSpc>
                <a:spcPct val="115000"/>
              </a:lnSpc>
              <a:spcAft>
                <a:spcPts val="1000"/>
              </a:spcAft>
            </a:pPr>
            <a:r>
              <a:rPr lang="en-US" sz="1800" b="1" i="1" dirty="0">
                <a:solidFill>
                  <a:srgbClr val="0070C0"/>
                </a:solidFill>
                <a:effectLst/>
                <a:latin typeface="Calibri" panose="020F0502020204030204" pitchFamily="34" charset="0"/>
                <a:ea typeface="Calibri" panose="020F0502020204030204" pitchFamily="34" charset="0"/>
              </a:rPr>
              <a:t>ERASMUS  PLUS K229. V.A.N. (VIAJAR AMPLIA NACIONES) PROJECT:</a:t>
            </a:r>
            <a:endParaRPr lang="it-IT" sz="1600" dirty="0">
              <a:effectLst/>
              <a:latin typeface="Calibri" panose="020F0502020204030204" pitchFamily="34" charset="0"/>
              <a:ea typeface="Calibri" panose="020F0502020204030204" pitchFamily="34" charset="0"/>
            </a:endParaRPr>
          </a:p>
          <a:p>
            <a:pPr>
              <a:lnSpc>
                <a:spcPct val="115000"/>
              </a:lnSpc>
              <a:spcAft>
                <a:spcPts val="1000"/>
              </a:spcAft>
            </a:pPr>
            <a:r>
              <a:rPr lang="en-US" sz="1800" b="1" i="1" dirty="0">
                <a:solidFill>
                  <a:srgbClr val="0070C0"/>
                </a:solidFill>
                <a:effectLst/>
                <a:latin typeface="Calibri" panose="020F0502020204030204" pitchFamily="34" charset="0"/>
                <a:ea typeface="Calibri" panose="020F0502020204030204" pitchFamily="34" charset="0"/>
              </a:rPr>
              <a:t>THE INTEGRATION OF STUDENTS THROUGH EMOTIONS AND ARTISTIC EDUCATION</a:t>
            </a:r>
            <a:endParaRPr lang="it-IT" sz="1600" dirty="0">
              <a:effectLst/>
              <a:latin typeface="Calibri" panose="020F0502020204030204" pitchFamily="34" charset="0"/>
              <a:ea typeface="Calibri" panose="020F0502020204030204" pitchFamily="34" charset="0"/>
            </a:endParaRPr>
          </a:p>
          <a:p>
            <a:pPr algn="ctr">
              <a:lnSpc>
                <a:spcPct val="115000"/>
              </a:lnSpc>
              <a:spcAft>
                <a:spcPts val="1000"/>
              </a:spcAft>
            </a:pPr>
            <a:r>
              <a:rPr lang="en-US" sz="1800" b="1" i="1" dirty="0">
                <a:solidFill>
                  <a:srgbClr val="0070C0"/>
                </a:solidFill>
                <a:effectLst/>
                <a:latin typeface="Calibri" panose="020F0502020204030204" pitchFamily="34" charset="0"/>
                <a:ea typeface="Calibri" panose="020F0502020204030204" pitchFamily="34" charset="0"/>
              </a:rPr>
              <a:t>PROJECT NUMBER 2018-1-ES01-KA229-050749_6</a:t>
            </a:r>
            <a:endParaRPr lang="it-IT" sz="1600" dirty="0">
              <a:effectLst/>
              <a:latin typeface="Calibri" panose="020F0502020204030204" pitchFamily="34" charset="0"/>
              <a:ea typeface="Calibri" panose="020F0502020204030204" pitchFamily="34" charset="0"/>
            </a:endParaRPr>
          </a:p>
        </p:txBody>
      </p:sp>
      <p:sp>
        <p:nvSpPr>
          <p:cNvPr id="14" name="Segnaposto piè di pagina 13">
            <a:extLst>
              <a:ext uri="{FF2B5EF4-FFF2-40B4-BE49-F238E27FC236}">
                <a16:creationId xmlns:a16="http://schemas.microsoft.com/office/drawing/2014/main" id="{9449395E-6447-4615-80CC-77D7B26C94FF}"/>
              </a:ext>
            </a:extLst>
          </p:cNvPr>
          <p:cNvSpPr>
            <a:spLocks noGrp="1"/>
          </p:cNvSpPr>
          <p:nvPr>
            <p:ph type="ftr" sz="quarter" idx="11"/>
          </p:nvPr>
        </p:nvSpPr>
        <p:spPr/>
        <p:txBody>
          <a:bodyPr/>
          <a:lstStyle/>
          <a:p>
            <a:r>
              <a:rPr lang="it-IT" dirty="0">
                <a:solidFill>
                  <a:schemeClr val="tx1"/>
                </a:solidFill>
              </a:rPr>
              <a:t>Erasmus Plus V.A.N.  - I.C. Fontanellato e Fontevivo </a:t>
            </a:r>
          </a:p>
        </p:txBody>
      </p:sp>
      <p:sp>
        <p:nvSpPr>
          <p:cNvPr id="15" name="Segnaposto numero diapositiva 14">
            <a:extLst>
              <a:ext uri="{FF2B5EF4-FFF2-40B4-BE49-F238E27FC236}">
                <a16:creationId xmlns:a16="http://schemas.microsoft.com/office/drawing/2014/main" id="{1F2C0E75-94BF-4904-BBB4-5CB2E7603801}"/>
              </a:ext>
            </a:extLst>
          </p:cNvPr>
          <p:cNvSpPr>
            <a:spLocks noGrp="1"/>
          </p:cNvSpPr>
          <p:nvPr>
            <p:ph type="sldNum" sz="quarter" idx="12"/>
          </p:nvPr>
        </p:nvSpPr>
        <p:spPr/>
        <p:txBody>
          <a:bodyPr/>
          <a:lstStyle/>
          <a:p>
            <a:fld id="{1FB0AFF4-7ECF-4165-B2A3-A6013BCBF506}" type="slidenum">
              <a:rPr lang="it-IT" smtClean="0">
                <a:solidFill>
                  <a:schemeClr val="tx1"/>
                </a:solidFill>
              </a:rPr>
              <a:t>1</a:t>
            </a:fld>
            <a:endParaRPr lang="it-IT" dirty="0">
              <a:solidFill>
                <a:schemeClr val="tx1"/>
              </a:solidFill>
            </a:endParaRPr>
          </a:p>
        </p:txBody>
      </p:sp>
    </p:spTree>
    <p:extLst>
      <p:ext uri="{BB962C8B-B14F-4D97-AF65-F5344CB8AC3E}">
        <p14:creationId xmlns:p14="http://schemas.microsoft.com/office/powerpoint/2010/main" val="3880661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564106F4-93F7-4D1F-8107-04EAC03B5348}"/>
              </a:ext>
            </a:extLst>
          </p:cNvPr>
          <p:cNvSpPr>
            <a:spLocks noGrp="1"/>
          </p:cNvSpPr>
          <p:nvPr>
            <p:ph type="ftr" sz="quarter" idx="11"/>
          </p:nvPr>
        </p:nvSpPr>
        <p:spPr/>
        <p:txBody>
          <a:bodyPr/>
          <a:lstStyle/>
          <a:p>
            <a:r>
              <a:rPr lang="it-IT">
                <a:solidFill>
                  <a:schemeClr val="tx1"/>
                </a:solidFill>
              </a:rPr>
              <a:t>Erasmus Plus V.A.N.  - I.C. Fontanellato e Fontevivo </a:t>
            </a:r>
            <a:endParaRPr lang="it-IT" dirty="0">
              <a:solidFill>
                <a:schemeClr val="tx1"/>
              </a:solidFill>
            </a:endParaRPr>
          </a:p>
        </p:txBody>
      </p:sp>
      <p:sp>
        <p:nvSpPr>
          <p:cNvPr id="3" name="Segnaposto numero diapositiva 2">
            <a:extLst>
              <a:ext uri="{FF2B5EF4-FFF2-40B4-BE49-F238E27FC236}">
                <a16:creationId xmlns:a16="http://schemas.microsoft.com/office/drawing/2014/main" id="{6F009DD8-BF53-48C9-8BDD-510633B5B028}"/>
              </a:ext>
            </a:extLst>
          </p:cNvPr>
          <p:cNvSpPr>
            <a:spLocks noGrp="1"/>
          </p:cNvSpPr>
          <p:nvPr>
            <p:ph type="sldNum" sz="quarter" idx="12"/>
          </p:nvPr>
        </p:nvSpPr>
        <p:spPr/>
        <p:txBody>
          <a:bodyPr/>
          <a:lstStyle/>
          <a:p>
            <a:fld id="{1FB0AFF4-7ECF-4165-B2A3-A6013BCBF506}" type="slidenum">
              <a:rPr lang="it-IT" smtClean="0">
                <a:solidFill>
                  <a:schemeClr val="tx1"/>
                </a:solidFill>
              </a:rPr>
              <a:t>10</a:t>
            </a:fld>
            <a:endParaRPr lang="it-IT" dirty="0">
              <a:solidFill>
                <a:schemeClr val="tx1"/>
              </a:solidFill>
            </a:endParaRPr>
          </a:p>
        </p:txBody>
      </p:sp>
      <p:graphicFrame>
        <p:nvGraphicFramePr>
          <p:cNvPr id="14" name="Tabella 14">
            <a:extLst>
              <a:ext uri="{FF2B5EF4-FFF2-40B4-BE49-F238E27FC236}">
                <a16:creationId xmlns:a16="http://schemas.microsoft.com/office/drawing/2014/main" id="{0C2CA0AD-3AB0-4F2A-88AB-028D3C5F475C}"/>
              </a:ext>
            </a:extLst>
          </p:cNvPr>
          <p:cNvGraphicFramePr>
            <a:graphicFrameLocks noGrp="1"/>
          </p:cNvGraphicFramePr>
          <p:nvPr>
            <p:extLst>
              <p:ext uri="{D42A27DB-BD31-4B8C-83A1-F6EECF244321}">
                <p14:modId xmlns:p14="http://schemas.microsoft.com/office/powerpoint/2010/main" val="2232008204"/>
              </p:ext>
            </p:extLst>
          </p:nvPr>
        </p:nvGraphicFramePr>
        <p:xfrm>
          <a:off x="741383" y="354542"/>
          <a:ext cx="11016725" cy="6006523"/>
        </p:xfrm>
        <a:graphic>
          <a:graphicData uri="http://schemas.openxmlformats.org/drawingml/2006/table">
            <a:tbl>
              <a:tblPr firstRow="1" bandRow="1">
                <a:tableStyleId>{5C22544A-7EE6-4342-B048-85BDC9FD1C3A}</a:tableStyleId>
              </a:tblPr>
              <a:tblGrid>
                <a:gridCol w="2203345">
                  <a:extLst>
                    <a:ext uri="{9D8B030D-6E8A-4147-A177-3AD203B41FA5}">
                      <a16:colId xmlns:a16="http://schemas.microsoft.com/office/drawing/2014/main" val="1244752980"/>
                    </a:ext>
                  </a:extLst>
                </a:gridCol>
                <a:gridCol w="1437802">
                  <a:extLst>
                    <a:ext uri="{9D8B030D-6E8A-4147-A177-3AD203B41FA5}">
                      <a16:colId xmlns:a16="http://schemas.microsoft.com/office/drawing/2014/main" val="155181638"/>
                    </a:ext>
                  </a:extLst>
                </a:gridCol>
                <a:gridCol w="3361038">
                  <a:extLst>
                    <a:ext uri="{9D8B030D-6E8A-4147-A177-3AD203B41FA5}">
                      <a16:colId xmlns:a16="http://schemas.microsoft.com/office/drawing/2014/main" val="3435577282"/>
                    </a:ext>
                  </a:extLst>
                </a:gridCol>
                <a:gridCol w="1565189">
                  <a:extLst>
                    <a:ext uri="{9D8B030D-6E8A-4147-A177-3AD203B41FA5}">
                      <a16:colId xmlns:a16="http://schemas.microsoft.com/office/drawing/2014/main" val="2103853164"/>
                    </a:ext>
                  </a:extLst>
                </a:gridCol>
                <a:gridCol w="2449351">
                  <a:extLst>
                    <a:ext uri="{9D8B030D-6E8A-4147-A177-3AD203B41FA5}">
                      <a16:colId xmlns:a16="http://schemas.microsoft.com/office/drawing/2014/main" val="1644651186"/>
                    </a:ext>
                  </a:extLst>
                </a:gridCol>
              </a:tblGrid>
              <a:tr h="866334">
                <a:tc>
                  <a:txBody>
                    <a:bodyPr/>
                    <a:lstStyle/>
                    <a:p>
                      <a:pPr algn="ctr"/>
                      <a:r>
                        <a:rPr lang="en-US" sz="1800" b="1" i="1" kern="1200" dirty="0">
                          <a:solidFill>
                            <a:schemeClr val="lt1"/>
                          </a:solidFill>
                          <a:effectLst/>
                          <a:latin typeface="+mn-lt"/>
                          <a:ea typeface="+mn-ea"/>
                          <a:cs typeface="+mn-cs"/>
                        </a:rPr>
                        <a:t>SCHOOL</a:t>
                      </a:r>
                      <a:endParaRPr lang="it-IT" sz="1800" b="1" kern="1200" dirty="0">
                        <a:solidFill>
                          <a:schemeClr val="lt1"/>
                        </a:solidFill>
                        <a:effectLst/>
                        <a:latin typeface="+mn-lt"/>
                        <a:ea typeface="+mn-ea"/>
                        <a:cs typeface="+mn-cs"/>
                      </a:endParaRPr>
                    </a:p>
                    <a:p>
                      <a:pPr algn="ctr"/>
                      <a:r>
                        <a:rPr lang="en-US" sz="1800" b="1" i="1" kern="1200" dirty="0">
                          <a:solidFill>
                            <a:schemeClr val="lt1"/>
                          </a:solidFill>
                          <a:effectLst/>
                          <a:latin typeface="+mn-lt"/>
                          <a:ea typeface="+mn-ea"/>
                          <a:cs typeface="+mn-cs"/>
                        </a:rPr>
                        <a:t>(NATIONAL</a:t>
                      </a:r>
                      <a:r>
                        <a:rPr lang="en-US" sz="1800" b="1" i="1" kern="1200" dirty="0">
                          <a:solidFill>
                            <a:schemeClr val="bg1"/>
                          </a:solidFill>
                          <a:effectLst/>
                          <a:latin typeface="+mn-lt"/>
                          <a:ea typeface="+mn-ea"/>
                          <a:cs typeface="+mn-cs"/>
                        </a:rPr>
                        <a:t> </a:t>
                      </a:r>
                      <a:r>
                        <a:rPr lang="en-US" sz="1800" b="1" i="1" kern="1200" dirty="0">
                          <a:solidFill>
                            <a:schemeClr val="lt1"/>
                          </a:solidFill>
                          <a:effectLst/>
                          <a:latin typeface="+mn-lt"/>
                          <a:ea typeface="+mn-ea"/>
                          <a:cs typeface="+mn-cs"/>
                        </a:rPr>
                        <a:t>NAME)</a:t>
                      </a:r>
                      <a:endParaRPr lang="it-IT" dirty="0"/>
                    </a:p>
                    <a:p>
                      <a:endParaRPr lang="it-IT" dirty="0"/>
                    </a:p>
                  </a:txBody>
                  <a:tcPr>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lt1"/>
                          </a:solidFill>
                          <a:effectLst/>
                          <a:latin typeface="+mn-lt"/>
                          <a:ea typeface="+mn-ea"/>
                          <a:cs typeface="+mn-cs"/>
                        </a:rPr>
                        <a:t>MUSEUM</a:t>
                      </a:r>
                      <a:endParaRPr lang="it-IT" dirty="0"/>
                    </a:p>
                    <a:p>
                      <a:pPr algn="ctr"/>
                      <a:endParaRPr lang="it-IT"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lt1"/>
                          </a:solidFill>
                          <a:effectLst/>
                          <a:latin typeface="+mn-lt"/>
                          <a:ea typeface="+mn-ea"/>
                          <a:cs typeface="+mn-cs"/>
                        </a:rPr>
                        <a:t>DESCRIPTION</a:t>
                      </a:r>
                      <a:endParaRPr lang="it-IT" dirty="0"/>
                    </a:p>
                    <a:p>
                      <a:pPr algn="ctr"/>
                      <a:endParaRPr lang="it-IT"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tcPr>
                </a:tc>
                <a:tc>
                  <a:txBody>
                    <a:bodyPr/>
                    <a:lstStyle/>
                    <a:p>
                      <a:pPr algn="ctr"/>
                      <a:r>
                        <a:rPr lang="en-US" sz="1800" b="1" i="1" kern="1200" dirty="0">
                          <a:solidFill>
                            <a:schemeClr val="lt1"/>
                          </a:solidFill>
                          <a:effectLst/>
                          <a:latin typeface="+mn-lt"/>
                          <a:ea typeface="+mn-ea"/>
                          <a:cs typeface="+mn-cs"/>
                        </a:rPr>
                        <a:t>PLACE</a:t>
                      </a:r>
                      <a:endParaRPr lang="it-IT" sz="1800" b="1" kern="1200" dirty="0">
                        <a:solidFill>
                          <a:schemeClr val="lt1"/>
                        </a:solidFill>
                        <a:effectLst/>
                        <a:latin typeface="+mn-lt"/>
                        <a:ea typeface="+mn-ea"/>
                        <a:cs typeface="+mn-cs"/>
                      </a:endParaRPr>
                    </a:p>
                    <a:p>
                      <a:pPr algn="ctr"/>
                      <a:r>
                        <a:rPr lang="en-US" sz="1800" b="1" i="1" kern="1200" dirty="0">
                          <a:solidFill>
                            <a:schemeClr val="lt1"/>
                          </a:solidFill>
                          <a:effectLst/>
                          <a:latin typeface="+mn-lt"/>
                          <a:ea typeface="+mn-ea"/>
                          <a:cs typeface="+mn-cs"/>
                        </a:rPr>
                        <a:t>ADDRESS</a:t>
                      </a:r>
                      <a:endParaRPr lang="it-IT" dirty="0"/>
                    </a:p>
                    <a:p>
                      <a:pPr algn="ctr"/>
                      <a:endParaRPr lang="it-IT"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tcPr>
                </a:tc>
                <a:tc>
                  <a:txBody>
                    <a:bodyPr/>
                    <a:lstStyle/>
                    <a:p>
                      <a:pPr algn="ctr"/>
                      <a:r>
                        <a:rPr lang="en-US" sz="1800" b="1" i="1" kern="1200" dirty="0">
                          <a:solidFill>
                            <a:schemeClr val="lt1"/>
                          </a:solidFill>
                          <a:effectLst/>
                          <a:latin typeface="+mn-lt"/>
                          <a:ea typeface="+mn-ea"/>
                          <a:cs typeface="+mn-cs"/>
                        </a:rPr>
                        <a:t>WEB SITE AND </a:t>
                      </a:r>
                      <a:endParaRPr lang="it-IT" sz="1800" b="1" kern="1200" dirty="0">
                        <a:solidFill>
                          <a:schemeClr val="lt1"/>
                        </a:solidFill>
                        <a:effectLst/>
                        <a:latin typeface="+mn-lt"/>
                        <a:ea typeface="+mn-ea"/>
                        <a:cs typeface="+mn-cs"/>
                      </a:endParaRPr>
                    </a:p>
                    <a:p>
                      <a:pPr algn="ctr"/>
                      <a:r>
                        <a:rPr lang="en-US" sz="1800" b="1" i="1" kern="1200" dirty="0">
                          <a:solidFill>
                            <a:schemeClr val="lt1"/>
                          </a:solidFill>
                          <a:effectLst/>
                          <a:latin typeface="+mn-lt"/>
                          <a:ea typeface="+mn-ea"/>
                          <a:cs typeface="+mn-cs"/>
                        </a:rPr>
                        <a:t>E-MAIL </a:t>
                      </a:r>
                      <a:endParaRPr lang="it-IT" dirty="0"/>
                    </a:p>
                    <a:p>
                      <a:pPr algn="ctr"/>
                      <a:endParaRPr lang="it-IT" dirty="0"/>
                    </a:p>
                  </a:txBody>
                  <a:tcP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46389802"/>
                  </a:ext>
                </a:extLst>
              </a:tr>
              <a:tr h="2009717">
                <a:tc>
                  <a:txBody>
                    <a:bodyPr/>
                    <a:lstStyle/>
                    <a:p>
                      <a:endParaRPr lang="it-IT" dirty="0"/>
                    </a:p>
                    <a:p>
                      <a:r>
                        <a:rPr lang="en-US" sz="1400" b="1" i="1" kern="1200" dirty="0">
                          <a:solidFill>
                            <a:schemeClr val="dk1"/>
                          </a:solidFill>
                          <a:effectLst/>
                          <a:latin typeface="+mn-lt"/>
                          <a:ea typeface="+mn-ea"/>
                          <a:cs typeface="+mn-cs"/>
                        </a:rPr>
                        <a:t>ST.ANGELA’S  NATIONAL SCHOOL</a:t>
                      </a:r>
                    </a:p>
                    <a:p>
                      <a:endParaRPr lang="it-IT" sz="1400" kern="1200" dirty="0">
                        <a:solidFill>
                          <a:schemeClr val="dk1"/>
                        </a:solidFill>
                        <a:effectLst/>
                        <a:latin typeface="+mn-lt"/>
                        <a:ea typeface="+mn-ea"/>
                        <a:cs typeface="+mn-cs"/>
                      </a:endParaRPr>
                    </a:p>
                    <a:p>
                      <a:r>
                        <a:rPr lang="en-US" sz="1400" b="1" i="1" kern="1200" cap="small" dirty="0">
                          <a:solidFill>
                            <a:schemeClr val="dk1"/>
                          </a:solidFill>
                          <a:effectLst/>
                          <a:latin typeface="+mn-lt"/>
                          <a:ea typeface="+mn-ea"/>
                          <a:cs typeface="+mn-cs"/>
                        </a:rPr>
                        <a:t>CASTLEBAR</a:t>
                      </a:r>
                      <a:endParaRPr lang="it-IT" sz="1400" kern="1200" dirty="0">
                        <a:solidFill>
                          <a:schemeClr val="dk1"/>
                        </a:solidFill>
                        <a:effectLst/>
                        <a:latin typeface="+mn-lt"/>
                        <a:ea typeface="+mn-ea"/>
                        <a:cs typeface="+mn-cs"/>
                      </a:endParaRPr>
                    </a:p>
                    <a:p>
                      <a:r>
                        <a:rPr lang="en-US" sz="1400" b="1" i="1" kern="1200" cap="small" dirty="0">
                          <a:solidFill>
                            <a:schemeClr val="dk1"/>
                          </a:solidFill>
                          <a:effectLst/>
                          <a:latin typeface="+mn-lt"/>
                          <a:ea typeface="+mn-ea"/>
                          <a:cs typeface="+mn-cs"/>
                        </a:rPr>
                        <a:t>MAYO</a:t>
                      </a:r>
                    </a:p>
                    <a:p>
                      <a:endParaRPr lang="it-IT" sz="1400" kern="1200" dirty="0">
                        <a:solidFill>
                          <a:schemeClr val="dk1"/>
                        </a:solidFill>
                        <a:effectLst/>
                        <a:latin typeface="+mn-lt"/>
                        <a:ea typeface="+mn-ea"/>
                        <a:cs typeface="+mn-cs"/>
                      </a:endParaRPr>
                    </a:p>
                    <a:p>
                      <a:r>
                        <a:rPr lang="en-US" sz="1400" b="1" i="1" kern="1200" cap="small" dirty="0">
                          <a:solidFill>
                            <a:schemeClr val="dk1"/>
                          </a:solidFill>
                          <a:effectLst/>
                          <a:latin typeface="+mn-lt"/>
                          <a:ea typeface="+mn-ea"/>
                          <a:cs typeface="+mn-cs"/>
                        </a:rPr>
                        <a:t>IRELAND</a:t>
                      </a:r>
                      <a:endParaRPr lang="it-IT" sz="1400" dirty="0"/>
                    </a:p>
                    <a:p>
                      <a:endParaRPr lang="it-IT" dirty="0"/>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1400" b="1" i="0" kern="1200" cap="all" baseline="0" dirty="0">
                          <a:solidFill>
                            <a:schemeClr val="dk1"/>
                          </a:solidFill>
                          <a:effectLst/>
                          <a:latin typeface="+mn-lt"/>
                          <a:ea typeface="+mn-ea"/>
                          <a:cs typeface="+mn-cs"/>
                        </a:rPr>
                        <a:t>On line</a:t>
                      </a:r>
                    </a:p>
                    <a:p>
                      <a:r>
                        <a:rPr lang="en-US" sz="1400" b="1" i="0" kern="1200" cap="all" baseline="0" dirty="0">
                          <a:solidFill>
                            <a:schemeClr val="dk1"/>
                          </a:solidFill>
                          <a:effectLst/>
                          <a:latin typeface="+mn-lt"/>
                          <a:ea typeface="+mn-ea"/>
                          <a:cs typeface="+mn-cs"/>
                        </a:rPr>
                        <a:t> Collaboration</a:t>
                      </a:r>
                    </a:p>
                    <a:p>
                      <a:r>
                        <a:rPr lang="en-US" sz="1400" b="1" i="0" kern="1200" cap="all" baseline="0" dirty="0">
                          <a:solidFill>
                            <a:schemeClr val="dk1"/>
                          </a:solidFill>
                          <a:effectLst/>
                          <a:latin typeface="+mn-lt"/>
                          <a:ea typeface="+mn-ea"/>
                          <a:cs typeface="+mn-cs"/>
                        </a:rPr>
                        <a:t> with Artist in Residence </a:t>
                      </a:r>
                    </a:p>
                    <a:p>
                      <a:r>
                        <a:rPr lang="en-US" sz="1400" b="1" i="0" kern="1200" cap="all" baseline="0" dirty="0">
                          <a:solidFill>
                            <a:schemeClr val="dk1"/>
                          </a:solidFill>
                          <a:effectLst/>
                          <a:latin typeface="+mn-lt"/>
                          <a:ea typeface="+mn-ea"/>
                          <a:cs typeface="+mn-cs"/>
                        </a:rPr>
                        <a:t>Maeve </a:t>
                      </a:r>
                      <a:r>
                        <a:rPr lang="en-US" sz="1400" b="1" i="0" kern="1200" cap="all" baseline="0" dirty="0" err="1">
                          <a:solidFill>
                            <a:schemeClr val="dk1"/>
                          </a:solidFill>
                          <a:effectLst/>
                          <a:latin typeface="+mn-lt"/>
                          <a:ea typeface="+mn-ea"/>
                          <a:cs typeface="+mn-cs"/>
                        </a:rPr>
                        <a:t>Clance</a:t>
                      </a:r>
                      <a:r>
                        <a:rPr lang="en-US" sz="1800" b="1" i="0" kern="1200" dirty="0" err="1">
                          <a:solidFill>
                            <a:schemeClr val="dk1"/>
                          </a:solidFill>
                          <a:effectLst/>
                          <a:latin typeface="+mn-lt"/>
                          <a:ea typeface="+mn-ea"/>
                          <a:cs typeface="+mn-cs"/>
                        </a:rPr>
                        <a:t>y</a:t>
                      </a:r>
                      <a:endParaRPr lang="it-IT" sz="1600" b="1" i="0" cap="all" baseline="0"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1400" i="1" kern="1200" dirty="0">
                          <a:solidFill>
                            <a:schemeClr val="dk1"/>
                          </a:solidFill>
                          <a:effectLst/>
                          <a:latin typeface="+mn-lt"/>
                          <a:ea typeface="+mn-ea"/>
                          <a:cs typeface="+mn-cs"/>
                        </a:rPr>
                        <a:t>Maeve Clancy is an artist who works in installation, animation and comics. She creates work for children and adults using cut paper, story and drawings. She has worked on music videos for singer Lisa Hannigan, mounted solo exhibitions and written both fictional and historical comic stories.as well as a large scale installation at a National Trust property in Somerset, UK. </a:t>
                      </a:r>
                      <a:endParaRPr lang="it-IT" sz="1400"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1400" i="1" kern="1200" dirty="0">
                          <a:solidFill>
                            <a:schemeClr val="dk1"/>
                          </a:solidFill>
                          <a:effectLst/>
                          <a:latin typeface="+mn-lt"/>
                          <a:ea typeface="+mn-ea"/>
                          <a:cs typeface="+mn-cs"/>
                        </a:rPr>
                        <a:t>http://www.maeveclancy.com/</a:t>
                      </a:r>
                      <a:endParaRPr lang="it-IT" sz="1400" b="1" i="0" cap="all" baseline="0"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it-IT" dirty="0"/>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55395772"/>
                  </a:ext>
                </a:extLst>
              </a:tr>
              <a:tr h="2867083">
                <a:tc>
                  <a:txBody>
                    <a:bodyPr/>
                    <a:lstStyle/>
                    <a:p>
                      <a:endParaRPr lang="it-IT" dirty="0"/>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bg1">
                        <a:lumMod val="95000"/>
                      </a:schemeClr>
                    </a:solidFill>
                  </a:tcPr>
                </a:tc>
                <a:tc>
                  <a:txBody>
                    <a:bodyPr/>
                    <a:lstStyle/>
                    <a:p>
                      <a:r>
                        <a:rPr lang="en-US" sz="1400" b="1" i="0" kern="1200" cap="all" baseline="0" dirty="0">
                          <a:solidFill>
                            <a:schemeClr val="dk1"/>
                          </a:solidFill>
                          <a:effectLst/>
                          <a:latin typeface="+mn-lt"/>
                          <a:ea typeface="+mn-ea"/>
                          <a:cs typeface="+mn-cs"/>
                        </a:rPr>
                        <a:t>Mayo County Council Art Collection</a:t>
                      </a:r>
                      <a:endParaRPr lang="it-IT" sz="1400" b="1" i="0" cap="all" baseline="0"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bg1">
                        <a:lumMod val="95000"/>
                      </a:schemeClr>
                    </a:solidFill>
                  </a:tcPr>
                </a:tc>
                <a:tc>
                  <a:txBody>
                    <a:bodyPr/>
                    <a:lstStyle/>
                    <a:p>
                      <a:endParaRPr lang="en-US" sz="1400" i="1" kern="1200" dirty="0">
                        <a:solidFill>
                          <a:schemeClr val="dk1"/>
                        </a:solidFill>
                        <a:effectLst/>
                        <a:latin typeface="+mn-lt"/>
                        <a:ea typeface="+mn-ea"/>
                        <a:cs typeface="+mn-cs"/>
                      </a:endParaRPr>
                    </a:p>
                    <a:p>
                      <a:r>
                        <a:rPr lang="en-US" sz="1400" i="1" kern="1200" dirty="0">
                          <a:solidFill>
                            <a:schemeClr val="dk1"/>
                          </a:solidFill>
                          <a:effectLst/>
                          <a:latin typeface="+mn-lt"/>
                          <a:ea typeface="+mn-ea"/>
                          <a:cs typeface="+mn-cs"/>
                        </a:rPr>
                        <a:t>“A  Splash of Blue” </a:t>
                      </a:r>
                    </a:p>
                    <a:p>
                      <a:r>
                        <a:rPr lang="en-US" sz="1400" i="1" kern="1200" dirty="0">
                          <a:solidFill>
                            <a:schemeClr val="dk1"/>
                          </a:solidFill>
                          <a:effectLst/>
                          <a:latin typeface="+mn-lt"/>
                          <a:ea typeface="+mn-ea"/>
                          <a:cs typeface="+mn-cs"/>
                        </a:rPr>
                        <a:t>is a Schools Exhibition and classroom resource that comprises over 200 artworks, including paintings, prints, photography, sculpture and mixed media. </a:t>
                      </a:r>
                      <a:endParaRPr lang="it-IT" sz="1400"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bg1">
                        <a:lumMod val="95000"/>
                      </a:schemeClr>
                    </a:solidFill>
                  </a:tcPr>
                </a:tc>
                <a:tc>
                  <a:txBody>
                    <a:bodyPr/>
                    <a:lstStyle/>
                    <a:p>
                      <a:r>
                        <a:rPr lang="en-US" sz="1400" b="1" i="0" kern="1200" cap="all" baseline="0" dirty="0">
                          <a:solidFill>
                            <a:schemeClr val="dk1"/>
                          </a:solidFill>
                          <a:effectLst/>
                          <a:latin typeface="+mn-lt"/>
                          <a:ea typeface="+mn-ea"/>
                          <a:cs typeface="+mn-cs"/>
                        </a:rPr>
                        <a:t>Mayo County Council, </a:t>
                      </a:r>
                    </a:p>
                    <a:p>
                      <a:r>
                        <a:rPr lang="en-US" sz="1400" b="1" i="0" kern="1200" cap="all" baseline="0" dirty="0">
                          <a:solidFill>
                            <a:schemeClr val="dk1"/>
                          </a:solidFill>
                          <a:effectLst/>
                          <a:latin typeface="+mn-lt"/>
                          <a:ea typeface="+mn-ea"/>
                          <a:cs typeface="+mn-cs"/>
                        </a:rPr>
                        <a:t>Aras an </a:t>
                      </a:r>
                      <a:r>
                        <a:rPr lang="en-US" sz="1400" b="1" i="0" kern="1200" cap="all" baseline="0" dirty="0" err="1">
                          <a:solidFill>
                            <a:schemeClr val="dk1"/>
                          </a:solidFill>
                          <a:effectLst/>
                          <a:latin typeface="+mn-lt"/>
                          <a:ea typeface="+mn-ea"/>
                          <a:cs typeface="+mn-cs"/>
                        </a:rPr>
                        <a:t>Chontae</a:t>
                      </a:r>
                      <a:r>
                        <a:rPr lang="en-US" sz="1400" b="1" i="0" kern="1200" cap="all" baseline="0" dirty="0">
                          <a:solidFill>
                            <a:schemeClr val="dk1"/>
                          </a:solidFill>
                          <a:effectLst/>
                          <a:latin typeface="+mn-lt"/>
                          <a:ea typeface="+mn-ea"/>
                          <a:cs typeface="+mn-cs"/>
                        </a:rPr>
                        <a:t>, </a:t>
                      </a:r>
                    </a:p>
                    <a:p>
                      <a:r>
                        <a:rPr lang="en-US" sz="1400" b="1" i="0" kern="1200" cap="all" baseline="0" dirty="0">
                          <a:solidFill>
                            <a:schemeClr val="dk1"/>
                          </a:solidFill>
                          <a:effectLst/>
                          <a:latin typeface="+mn-lt"/>
                          <a:ea typeface="+mn-ea"/>
                          <a:cs typeface="+mn-cs"/>
                        </a:rPr>
                        <a:t>The Mall, </a:t>
                      </a:r>
                    </a:p>
                    <a:p>
                      <a:endParaRPr lang="en-US" sz="1400" b="1" i="0" kern="1200" cap="all" baseline="0" dirty="0">
                        <a:solidFill>
                          <a:schemeClr val="dk1"/>
                        </a:solidFill>
                        <a:effectLst/>
                        <a:latin typeface="+mn-lt"/>
                        <a:ea typeface="+mn-ea"/>
                        <a:cs typeface="+mn-cs"/>
                      </a:endParaRPr>
                    </a:p>
                    <a:p>
                      <a:r>
                        <a:rPr lang="en-US" sz="1400" b="1" i="0" kern="1200" cap="all" baseline="0" dirty="0">
                          <a:solidFill>
                            <a:schemeClr val="dk1"/>
                          </a:solidFill>
                          <a:effectLst/>
                          <a:latin typeface="+mn-lt"/>
                          <a:ea typeface="+mn-ea"/>
                          <a:cs typeface="+mn-cs"/>
                        </a:rPr>
                        <a:t>Castlebar, </a:t>
                      </a:r>
                    </a:p>
                    <a:p>
                      <a:endParaRPr lang="en-US" sz="1400" b="1" i="0" kern="1200" cap="all" baseline="0" dirty="0">
                        <a:solidFill>
                          <a:schemeClr val="dk1"/>
                        </a:solidFill>
                        <a:effectLst/>
                        <a:latin typeface="+mn-lt"/>
                        <a:ea typeface="+mn-ea"/>
                        <a:cs typeface="+mn-cs"/>
                      </a:endParaRPr>
                    </a:p>
                    <a:p>
                      <a:r>
                        <a:rPr lang="en-US" sz="1400" b="1" i="0" kern="1200" cap="all" baseline="0" dirty="0">
                          <a:solidFill>
                            <a:schemeClr val="dk1"/>
                          </a:solidFill>
                          <a:effectLst/>
                          <a:latin typeface="+mn-lt"/>
                          <a:ea typeface="+mn-ea"/>
                          <a:cs typeface="+mn-cs"/>
                        </a:rPr>
                        <a:t>Co Mayo</a:t>
                      </a:r>
                      <a:endParaRPr lang="it-IT" sz="1400" b="1" i="0" cap="all" baseline="0"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bg1">
                        <a:lumMod val="95000"/>
                      </a:schemeClr>
                    </a:solidFill>
                  </a:tcPr>
                </a:tc>
                <a:tc>
                  <a:txBody>
                    <a:bodyPr/>
                    <a:lstStyle/>
                    <a:p>
                      <a:endParaRPr lang="it-IT" dirty="0"/>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4018322697"/>
                  </a:ext>
                </a:extLst>
              </a:tr>
            </a:tbl>
          </a:graphicData>
        </a:graphic>
      </p:graphicFrame>
      <p:pic>
        <p:nvPicPr>
          <p:cNvPr id="7" name="image21.png">
            <a:extLst>
              <a:ext uri="{FF2B5EF4-FFF2-40B4-BE49-F238E27FC236}">
                <a16:creationId xmlns:a16="http://schemas.microsoft.com/office/drawing/2014/main" id="{6C962BF6-3439-417D-9F21-F08BCAECD9F1}"/>
              </a:ext>
            </a:extLst>
          </p:cNvPr>
          <p:cNvPicPr/>
          <p:nvPr/>
        </p:nvPicPr>
        <p:blipFill>
          <a:blip r:embed="rId2"/>
          <a:srcRect/>
          <a:stretch>
            <a:fillRect/>
          </a:stretch>
        </p:blipFill>
        <p:spPr>
          <a:xfrm>
            <a:off x="9514703" y="1746422"/>
            <a:ext cx="2001794" cy="1210962"/>
          </a:xfrm>
          <a:prstGeom prst="rect">
            <a:avLst/>
          </a:prstGeom>
          <a:ln/>
        </p:spPr>
      </p:pic>
      <p:pic>
        <p:nvPicPr>
          <p:cNvPr id="8" name="image8.png">
            <a:extLst>
              <a:ext uri="{FF2B5EF4-FFF2-40B4-BE49-F238E27FC236}">
                <a16:creationId xmlns:a16="http://schemas.microsoft.com/office/drawing/2014/main" id="{3EE8FF74-F29D-4077-9DBB-40246676597D}"/>
              </a:ext>
            </a:extLst>
          </p:cNvPr>
          <p:cNvPicPr/>
          <p:nvPr/>
        </p:nvPicPr>
        <p:blipFill>
          <a:blip r:embed="rId3"/>
          <a:srcRect/>
          <a:stretch>
            <a:fillRect/>
          </a:stretch>
        </p:blipFill>
        <p:spPr>
          <a:xfrm>
            <a:off x="9801740" y="3608172"/>
            <a:ext cx="1552060" cy="2688281"/>
          </a:xfrm>
          <a:prstGeom prst="rect">
            <a:avLst/>
          </a:prstGeom>
          <a:ln/>
        </p:spPr>
      </p:pic>
    </p:spTree>
    <p:extLst>
      <p:ext uri="{BB962C8B-B14F-4D97-AF65-F5344CB8AC3E}">
        <p14:creationId xmlns:p14="http://schemas.microsoft.com/office/powerpoint/2010/main" val="2142133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564106F4-93F7-4D1F-8107-04EAC03B5348}"/>
              </a:ext>
            </a:extLst>
          </p:cNvPr>
          <p:cNvSpPr>
            <a:spLocks noGrp="1"/>
          </p:cNvSpPr>
          <p:nvPr>
            <p:ph type="ftr" sz="quarter" idx="11"/>
          </p:nvPr>
        </p:nvSpPr>
        <p:spPr/>
        <p:txBody>
          <a:bodyPr/>
          <a:lstStyle/>
          <a:p>
            <a:r>
              <a:rPr lang="it-IT">
                <a:solidFill>
                  <a:schemeClr val="tx1"/>
                </a:solidFill>
              </a:rPr>
              <a:t>Erasmus Plus V.A.N.  - I.C. Fontanellato e Fontevivo </a:t>
            </a:r>
            <a:endParaRPr lang="it-IT" dirty="0">
              <a:solidFill>
                <a:schemeClr val="tx1"/>
              </a:solidFill>
            </a:endParaRPr>
          </a:p>
        </p:txBody>
      </p:sp>
      <p:sp>
        <p:nvSpPr>
          <p:cNvPr id="3" name="Segnaposto numero diapositiva 2">
            <a:extLst>
              <a:ext uri="{FF2B5EF4-FFF2-40B4-BE49-F238E27FC236}">
                <a16:creationId xmlns:a16="http://schemas.microsoft.com/office/drawing/2014/main" id="{6F009DD8-BF53-48C9-8BDD-510633B5B028}"/>
              </a:ext>
            </a:extLst>
          </p:cNvPr>
          <p:cNvSpPr>
            <a:spLocks noGrp="1"/>
          </p:cNvSpPr>
          <p:nvPr>
            <p:ph type="sldNum" sz="quarter" idx="12"/>
          </p:nvPr>
        </p:nvSpPr>
        <p:spPr/>
        <p:txBody>
          <a:bodyPr/>
          <a:lstStyle/>
          <a:p>
            <a:fld id="{1FB0AFF4-7ECF-4165-B2A3-A6013BCBF506}" type="slidenum">
              <a:rPr lang="it-IT" smtClean="0">
                <a:solidFill>
                  <a:schemeClr val="tx1"/>
                </a:solidFill>
              </a:rPr>
              <a:t>11</a:t>
            </a:fld>
            <a:endParaRPr lang="it-IT" dirty="0">
              <a:solidFill>
                <a:schemeClr val="tx1"/>
              </a:solidFill>
            </a:endParaRPr>
          </a:p>
        </p:txBody>
      </p:sp>
      <p:graphicFrame>
        <p:nvGraphicFramePr>
          <p:cNvPr id="14" name="Tabella 14">
            <a:extLst>
              <a:ext uri="{FF2B5EF4-FFF2-40B4-BE49-F238E27FC236}">
                <a16:creationId xmlns:a16="http://schemas.microsoft.com/office/drawing/2014/main" id="{0C2CA0AD-3AB0-4F2A-88AB-028D3C5F475C}"/>
              </a:ext>
            </a:extLst>
          </p:cNvPr>
          <p:cNvGraphicFramePr>
            <a:graphicFrameLocks noGrp="1"/>
          </p:cNvGraphicFramePr>
          <p:nvPr>
            <p:extLst>
              <p:ext uri="{D42A27DB-BD31-4B8C-83A1-F6EECF244321}">
                <p14:modId xmlns:p14="http://schemas.microsoft.com/office/powerpoint/2010/main" val="3688116690"/>
              </p:ext>
            </p:extLst>
          </p:nvPr>
        </p:nvGraphicFramePr>
        <p:xfrm>
          <a:off x="741405" y="354542"/>
          <a:ext cx="11016703" cy="5925283"/>
        </p:xfrm>
        <a:graphic>
          <a:graphicData uri="http://schemas.openxmlformats.org/drawingml/2006/table">
            <a:tbl>
              <a:tblPr firstRow="1" bandRow="1">
                <a:tableStyleId>{5C22544A-7EE6-4342-B048-85BDC9FD1C3A}</a:tableStyleId>
              </a:tblPr>
              <a:tblGrid>
                <a:gridCol w="2191265">
                  <a:extLst>
                    <a:ext uri="{9D8B030D-6E8A-4147-A177-3AD203B41FA5}">
                      <a16:colId xmlns:a16="http://schemas.microsoft.com/office/drawing/2014/main" val="1244752980"/>
                    </a:ext>
                  </a:extLst>
                </a:gridCol>
                <a:gridCol w="1491049">
                  <a:extLst>
                    <a:ext uri="{9D8B030D-6E8A-4147-A177-3AD203B41FA5}">
                      <a16:colId xmlns:a16="http://schemas.microsoft.com/office/drawing/2014/main" val="155181638"/>
                    </a:ext>
                  </a:extLst>
                </a:gridCol>
                <a:gridCol w="3319849">
                  <a:extLst>
                    <a:ext uri="{9D8B030D-6E8A-4147-A177-3AD203B41FA5}">
                      <a16:colId xmlns:a16="http://schemas.microsoft.com/office/drawing/2014/main" val="3435577282"/>
                    </a:ext>
                  </a:extLst>
                </a:gridCol>
                <a:gridCol w="1466335">
                  <a:extLst>
                    <a:ext uri="{9D8B030D-6E8A-4147-A177-3AD203B41FA5}">
                      <a16:colId xmlns:a16="http://schemas.microsoft.com/office/drawing/2014/main" val="2103853164"/>
                    </a:ext>
                  </a:extLst>
                </a:gridCol>
                <a:gridCol w="2548205">
                  <a:extLst>
                    <a:ext uri="{9D8B030D-6E8A-4147-A177-3AD203B41FA5}">
                      <a16:colId xmlns:a16="http://schemas.microsoft.com/office/drawing/2014/main" val="1644651186"/>
                    </a:ext>
                  </a:extLst>
                </a:gridCol>
              </a:tblGrid>
              <a:tr h="887094">
                <a:tc>
                  <a:txBody>
                    <a:bodyPr/>
                    <a:lstStyle/>
                    <a:p>
                      <a:pPr algn="ctr"/>
                      <a:r>
                        <a:rPr lang="en-US" sz="1800" b="1" i="1" kern="1200" dirty="0">
                          <a:solidFill>
                            <a:schemeClr val="lt1"/>
                          </a:solidFill>
                          <a:effectLst/>
                          <a:latin typeface="+mn-lt"/>
                          <a:ea typeface="+mn-ea"/>
                          <a:cs typeface="+mn-cs"/>
                        </a:rPr>
                        <a:t>SCHOOL</a:t>
                      </a:r>
                      <a:endParaRPr lang="it-IT" sz="1800" b="1" kern="1200" dirty="0">
                        <a:solidFill>
                          <a:schemeClr val="lt1"/>
                        </a:solidFill>
                        <a:effectLst/>
                        <a:latin typeface="+mn-lt"/>
                        <a:ea typeface="+mn-ea"/>
                        <a:cs typeface="+mn-cs"/>
                      </a:endParaRPr>
                    </a:p>
                    <a:p>
                      <a:pPr algn="ctr"/>
                      <a:r>
                        <a:rPr lang="en-US" sz="1800" b="1" i="1" kern="1200" dirty="0">
                          <a:solidFill>
                            <a:schemeClr val="lt1"/>
                          </a:solidFill>
                          <a:effectLst/>
                          <a:latin typeface="+mn-lt"/>
                          <a:ea typeface="+mn-ea"/>
                          <a:cs typeface="+mn-cs"/>
                        </a:rPr>
                        <a:t>(NATIONAL</a:t>
                      </a:r>
                      <a:r>
                        <a:rPr lang="en-US" sz="1800" b="1" i="1" kern="1200" dirty="0">
                          <a:solidFill>
                            <a:schemeClr val="bg1"/>
                          </a:solidFill>
                          <a:effectLst/>
                          <a:latin typeface="+mn-lt"/>
                          <a:ea typeface="+mn-ea"/>
                          <a:cs typeface="+mn-cs"/>
                        </a:rPr>
                        <a:t> </a:t>
                      </a:r>
                      <a:r>
                        <a:rPr lang="en-US" sz="1800" b="1" i="1" kern="1200" dirty="0">
                          <a:solidFill>
                            <a:schemeClr val="lt1"/>
                          </a:solidFill>
                          <a:effectLst/>
                          <a:latin typeface="+mn-lt"/>
                          <a:ea typeface="+mn-ea"/>
                          <a:cs typeface="+mn-cs"/>
                        </a:rPr>
                        <a:t>NAME)</a:t>
                      </a:r>
                      <a:endParaRPr lang="it-IT" dirty="0"/>
                    </a:p>
                    <a:p>
                      <a:endParaRPr lang="it-IT" dirty="0"/>
                    </a:p>
                  </a:txBody>
                  <a:tcPr>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lt1"/>
                          </a:solidFill>
                          <a:effectLst/>
                          <a:latin typeface="+mn-lt"/>
                          <a:ea typeface="+mn-ea"/>
                          <a:cs typeface="+mn-cs"/>
                        </a:rPr>
                        <a:t>MUSEUM</a:t>
                      </a:r>
                      <a:endParaRPr lang="it-IT" dirty="0"/>
                    </a:p>
                    <a:p>
                      <a:pPr algn="ctr"/>
                      <a:endParaRPr lang="it-IT"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lt1"/>
                          </a:solidFill>
                          <a:effectLst/>
                          <a:latin typeface="+mn-lt"/>
                          <a:ea typeface="+mn-ea"/>
                          <a:cs typeface="+mn-cs"/>
                        </a:rPr>
                        <a:t>DESCRIPTION</a:t>
                      </a:r>
                      <a:endParaRPr lang="it-IT" dirty="0"/>
                    </a:p>
                    <a:p>
                      <a:pPr algn="ctr"/>
                      <a:endParaRPr lang="it-IT"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tcPr>
                </a:tc>
                <a:tc>
                  <a:txBody>
                    <a:bodyPr/>
                    <a:lstStyle/>
                    <a:p>
                      <a:pPr algn="ctr"/>
                      <a:r>
                        <a:rPr lang="en-US" sz="1800" b="1" i="1" kern="1200" dirty="0">
                          <a:solidFill>
                            <a:schemeClr val="lt1"/>
                          </a:solidFill>
                          <a:effectLst/>
                          <a:latin typeface="+mn-lt"/>
                          <a:ea typeface="+mn-ea"/>
                          <a:cs typeface="+mn-cs"/>
                        </a:rPr>
                        <a:t>PLACE</a:t>
                      </a:r>
                      <a:endParaRPr lang="it-IT" sz="1800" b="1" kern="1200" dirty="0">
                        <a:solidFill>
                          <a:schemeClr val="lt1"/>
                        </a:solidFill>
                        <a:effectLst/>
                        <a:latin typeface="+mn-lt"/>
                        <a:ea typeface="+mn-ea"/>
                        <a:cs typeface="+mn-cs"/>
                      </a:endParaRPr>
                    </a:p>
                    <a:p>
                      <a:pPr algn="ctr"/>
                      <a:r>
                        <a:rPr lang="en-US" sz="1800" b="1" i="1" kern="1200" dirty="0">
                          <a:solidFill>
                            <a:schemeClr val="lt1"/>
                          </a:solidFill>
                          <a:effectLst/>
                          <a:latin typeface="+mn-lt"/>
                          <a:ea typeface="+mn-ea"/>
                          <a:cs typeface="+mn-cs"/>
                        </a:rPr>
                        <a:t>ADDRESS</a:t>
                      </a:r>
                      <a:endParaRPr lang="it-IT" dirty="0"/>
                    </a:p>
                    <a:p>
                      <a:pPr algn="ctr"/>
                      <a:endParaRPr lang="it-IT"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tcPr>
                </a:tc>
                <a:tc>
                  <a:txBody>
                    <a:bodyPr/>
                    <a:lstStyle/>
                    <a:p>
                      <a:pPr algn="ctr"/>
                      <a:r>
                        <a:rPr lang="en-US" sz="1800" b="1" i="1" kern="1200" dirty="0">
                          <a:solidFill>
                            <a:schemeClr val="lt1"/>
                          </a:solidFill>
                          <a:effectLst/>
                          <a:latin typeface="+mn-lt"/>
                          <a:ea typeface="+mn-ea"/>
                          <a:cs typeface="+mn-cs"/>
                        </a:rPr>
                        <a:t>WEB SITE AND </a:t>
                      </a:r>
                      <a:endParaRPr lang="it-IT" sz="1800" b="1" kern="1200" dirty="0">
                        <a:solidFill>
                          <a:schemeClr val="lt1"/>
                        </a:solidFill>
                        <a:effectLst/>
                        <a:latin typeface="+mn-lt"/>
                        <a:ea typeface="+mn-ea"/>
                        <a:cs typeface="+mn-cs"/>
                      </a:endParaRPr>
                    </a:p>
                    <a:p>
                      <a:pPr algn="ctr"/>
                      <a:r>
                        <a:rPr lang="en-US" sz="1800" b="1" i="1" kern="1200" dirty="0">
                          <a:solidFill>
                            <a:schemeClr val="lt1"/>
                          </a:solidFill>
                          <a:effectLst/>
                          <a:latin typeface="+mn-lt"/>
                          <a:ea typeface="+mn-ea"/>
                          <a:cs typeface="+mn-cs"/>
                        </a:rPr>
                        <a:t>E-MAIL </a:t>
                      </a:r>
                      <a:endParaRPr lang="it-IT" dirty="0"/>
                    </a:p>
                    <a:p>
                      <a:pPr algn="ctr"/>
                      <a:endParaRPr lang="it-IT" dirty="0"/>
                    </a:p>
                  </a:txBody>
                  <a:tcP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46389802"/>
                  </a:ext>
                </a:extLst>
              </a:tr>
              <a:tr h="2229417">
                <a:tc>
                  <a:txBody>
                    <a:bodyPr/>
                    <a:lstStyle/>
                    <a:p>
                      <a:endParaRPr lang="it-IT" sz="1400" b="1" i="0" dirty="0"/>
                    </a:p>
                    <a:p>
                      <a:r>
                        <a:rPr lang="en-US" sz="1400" b="1" i="0" kern="1200" dirty="0">
                          <a:solidFill>
                            <a:schemeClr val="dk1"/>
                          </a:solidFill>
                          <a:effectLst/>
                          <a:latin typeface="+mn-lt"/>
                          <a:ea typeface="+mn-ea"/>
                          <a:cs typeface="+mn-cs"/>
                        </a:rPr>
                        <a:t>ST.JOHNS N.S. BREAFFY </a:t>
                      </a:r>
                    </a:p>
                    <a:p>
                      <a:endParaRPr lang="it-IT" sz="1400" b="1" i="0" kern="1200" dirty="0">
                        <a:solidFill>
                          <a:schemeClr val="dk1"/>
                        </a:solidFill>
                        <a:effectLst/>
                        <a:latin typeface="+mn-lt"/>
                        <a:ea typeface="+mn-ea"/>
                        <a:cs typeface="+mn-cs"/>
                      </a:endParaRPr>
                    </a:p>
                    <a:p>
                      <a:r>
                        <a:rPr lang="en-US" sz="1400" b="1" i="0" kern="1200" cap="small" dirty="0">
                          <a:solidFill>
                            <a:schemeClr val="dk1"/>
                          </a:solidFill>
                          <a:effectLst/>
                          <a:latin typeface="+mn-lt"/>
                          <a:ea typeface="+mn-ea"/>
                          <a:cs typeface="+mn-cs"/>
                        </a:rPr>
                        <a:t>BREAFFY –CASTLEBAR- MAYO </a:t>
                      </a:r>
                    </a:p>
                    <a:p>
                      <a:endParaRPr lang="it-IT" sz="1400" b="1" i="0" kern="1200" dirty="0">
                        <a:solidFill>
                          <a:schemeClr val="dk1"/>
                        </a:solidFill>
                        <a:effectLst/>
                        <a:latin typeface="+mn-lt"/>
                        <a:ea typeface="+mn-ea"/>
                        <a:cs typeface="+mn-cs"/>
                      </a:endParaRPr>
                    </a:p>
                    <a:p>
                      <a:r>
                        <a:rPr lang="en-US" sz="1400" b="1" i="0" kern="1200" cap="small" dirty="0">
                          <a:solidFill>
                            <a:schemeClr val="dk1"/>
                          </a:solidFill>
                          <a:effectLst/>
                          <a:latin typeface="+mn-lt"/>
                          <a:ea typeface="+mn-ea"/>
                          <a:cs typeface="+mn-cs"/>
                        </a:rPr>
                        <a:t>IRELA see ND</a:t>
                      </a:r>
                      <a:endParaRPr lang="it-IT" sz="1400" b="1" i="0" dirty="0"/>
                    </a:p>
                    <a:p>
                      <a:endParaRPr lang="it-IT" sz="1400" dirty="0"/>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1600" b="1" i="0" kern="1200" cap="all" baseline="0" dirty="0">
                          <a:solidFill>
                            <a:schemeClr val="dk1"/>
                          </a:solidFill>
                          <a:effectLst/>
                          <a:latin typeface="+mn-lt"/>
                          <a:ea typeface="+mn-ea"/>
                          <a:cs typeface="+mn-cs"/>
                        </a:rPr>
                        <a:t>National Museum </a:t>
                      </a:r>
                    </a:p>
                    <a:p>
                      <a:r>
                        <a:rPr lang="en-US" sz="1600" b="1" i="0" kern="1200" cap="all" baseline="0" dirty="0">
                          <a:solidFill>
                            <a:schemeClr val="dk1"/>
                          </a:solidFill>
                          <a:effectLst/>
                          <a:latin typeface="+mn-lt"/>
                          <a:ea typeface="+mn-ea"/>
                          <a:cs typeface="+mn-cs"/>
                        </a:rPr>
                        <a:t>of Country Life</a:t>
                      </a:r>
                    </a:p>
                    <a:p>
                      <a:r>
                        <a:rPr lang="en-US" sz="1600" b="1" i="0" kern="1200" cap="all" baseline="0" dirty="0">
                          <a:solidFill>
                            <a:schemeClr val="dk1"/>
                          </a:solidFill>
                          <a:effectLst/>
                          <a:latin typeface="+mn-lt"/>
                          <a:ea typeface="+mn-ea"/>
                          <a:cs typeface="+mn-cs"/>
                        </a:rPr>
                        <a:t>Ireland</a:t>
                      </a:r>
                      <a:endParaRPr lang="it-IT" sz="1600" b="1" i="0" cap="all" baseline="0" dirty="0"/>
                    </a:p>
                    <a:p>
                      <a:endParaRPr lang="it-IT" sz="1600" b="1" i="0" cap="all" baseline="0"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mn-ea"/>
                          <a:cs typeface="+mn-cs"/>
                        </a:rPr>
                        <a:t>The museum offers a year-round </a:t>
                      </a:r>
                      <a:r>
                        <a:rPr lang="en-US" sz="1600" i="1" kern="1200" dirty="0" err="1">
                          <a:solidFill>
                            <a:schemeClr val="dk1"/>
                          </a:solidFill>
                          <a:effectLst/>
                          <a:latin typeface="+mn-lt"/>
                          <a:ea typeface="+mn-ea"/>
                          <a:cs typeface="+mn-cs"/>
                        </a:rPr>
                        <a:t>programme</a:t>
                      </a:r>
                      <a:r>
                        <a:rPr lang="en-US" sz="1600" i="1" kern="1200" dirty="0">
                          <a:solidFill>
                            <a:schemeClr val="dk1"/>
                          </a:solidFill>
                          <a:effectLst/>
                          <a:latin typeface="+mn-lt"/>
                          <a:ea typeface="+mn-ea"/>
                          <a:cs typeface="+mn-cs"/>
                        </a:rPr>
                        <a:t> of workshops, talks and tours for all ages and a changing </a:t>
                      </a:r>
                      <a:r>
                        <a:rPr lang="en-US" sz="1600" i="1" kern="1200" dirty="0" err="1">
                          <a:solidFill>
                            <a:schemeClr val="dk1"/>
                          </a:solidFill>
                          <a:effectLst/>
                          <a:latin typeface="+mn-lt"/>
                          <a:ea typeface="+mn-ea"/>
                          <a:cs typeface="+mn-cs"/>
                        </a:rPr>
                        <a:t>programme</a:t>
                      </a:r>
                      <a:r>
                        <a:rPr lang="en-US" sz="1600" i="1" kern="1200" dirty="0">
                          <a:solidFill>
                            <a:schemeClr val="dk1"/>
                          </a:solidFill>
                          <a:effectLst/>
                          <a:latin typeface="+mn-lt"/>
                          <a:ea typeface="+mn-ea"/>
                          <a:cs typeface="+mn-cs"/>
                        </a:rPr>
                        <a:t> of temporary exhibitions on historical and contemporary themes.</a:t>
                      </a:r>
                      <a:endParaRPr lang="it-IT" sz="1600" dirty="0"/>
                    </a:p>
                    <a:p>
                      <a:endParaRPr lang="it-IT" sz="1400"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1400" b="1" i="0" kern="1200" cap="all" baseline="0" dirty="0">
                          <a:solidFill>
                            <a:schemeClr val="dk1"/>
                          </a:solidFill>
                          <a:effectLst/>
                          <a:latin typeface="+mn-lt"/>
                          <a:ea typeface="+mn-ea"/>
                          <a:cs typeface="+mn-cs"/>
                        </a:rPr>
                        <a:t>Turlough Castlebar Co Mayo</a:t>
                      </a:r>
                      <a:endParaRPr lang="it-IT" sz="1400" b="1" i="0" cap="all" baseline="0"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it-IT" sz="1400" dirty="0"/>
                        <a:t>http://www.museumsofmayo.com/museum-country-life/building.html</a:t>
                      </a:r>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55395772"/>
                  </a:ext>
                </a:extLst>
              </a:tr>
              <a:tr h="2781466">
                <a:tc>
                  <a:txBody>
                    <a:bodyPr/>
                    <a:lstStyle/>
                    <a:p>
                      <a:r>
                        <a:rPr lang="en-US" sz="1400" b="1" i="0" kern="1200" dirty="0">
                          <a:solidFill>
                            <a:schemeClr val="dk1"/>
                          </a:solidFill>
                          <a:effectLst/>
                          <a:latin typeface="+mn-lt"/>
                          <a:ea typeface="+mn-ea"/>
                          <a:cs typeface="+mn-cs"/>
                        </a:rPr>
                        <a:t>ST.JOHNS N.S. BREAFFY </a:t>
                      </a:r>
                    </a:p>
                    <a:p>
                      <a:endParaRPr lang="it-IT" sz="1400" b="1" i="0" kern="1200" dirty="0">
                        <a:solidFill>
                          <a:schemeClr val="dk1"/>
                        </a:solidFill>
                        <a:effectLst/>
                        <a:latin typeface="+mn-lt"/>
                        <a:ea typeface="+mn-ea"/>
                        <a:cs typeface="+mn-cs"/>
                      </a:endParaRPr>
                    </a:p>
                    <a:p>
                      <a:r>
                        <a:rPr lang="en-US" sz="1400" b="1" i="0" kern="1200" cap="small" dirty="0">
                          <a:solidFill>
                            <a:schemeClr val="dk1"/>
                          </a:solidFill>
                          <a:effectLst/>
                          <a:latin typeface="+mn-lt"/>
                          <a:ea typeface="+mn-ea"/>
                          <a:cs typeface="+mn-cs"/>
                        </a:rPr>
                        <a:t>BREAFFY –CASTLEBAR- MAYO </a:t>
                      </a:r>
                    </a:p>
                    <a:p>
                      <a:endParaRPr lang="it-IT" sz="1400" b="1" i="0" kern="1200" dirty="0">
                        <a:solidFill>
                          <a:schemeClr val="dk1"/>
                        </a:solidFill>
                        <a:effectLst/>
                        <a:latin typeface="+mn-lt"/>
                        <a:ea typeface="+mn-ea"/>
                        <a:cs typeface="+mn-cs"/>
                      </a:endParaRPr>
                    </a:p>
                    <a:p>
                      <a:r>
                        <a:rPr lang="en-US" sz="1400" b="1" i="0" kern="1200" cap="small" dirty="0">
                          <a:solidFill>
                            <a:schemeClr val="dk1"/>
                          </a:solidFill>
                          <a:effectLst/>
                          <a:latin typeface="+mn-lt"/>
                          <a:ea typeface="+mn-ea"/>
                          <a:cs typeface="+mn-cs"/>
                        </a:rPr>
                        <a:t>IRELA see ND</a:t>
                      </a:r>
                      <a:endParaRPr lang="it-IT" sz="1400" b="1" i="0" dirty="0"/>
                    </a:p>
                    <a:p>
                      <a:endParaRPr lang="it-IT" dirty="0"/>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bg1">
                        <a:lumMod val="95000"/>
                      </a:schemeClr>
                    </a:solidFill>
                  </a:tcPr>
                </a:tc>
                <a:tc>
                  <a:txBody>
                    <a:bodyPr/>
                    <a:lstStyle/>
                    <a:p>
                      <a:r>
                        <a:rPr lang="en-US" sz="1400" b="1" i="0" kern="1200" cap="all" baseline="0" dirty="0">
                          <a:solidFill>
                            <a:schemeClr val="dk1"/>
                          </a:solidFill>
                          <a:effectLst/>
                          <a:latin typeface="+mn-lt"/>
                          <a:ea typeface="+mn-ea"/>
                          <a:cs typeface="+mn-cs"/>
                        </a:rPr>
                        <a:t>Online  with our Local artist in </a:t>
                      </a:r>
                      <a:r>
                        <a:rPr lang="en-US" sz="1400" b="1" i="0" kern="1200" cap="all" baseline="0" dirty="0" err="1">
                          <a:solidFill>
                            <a:schemeClr val="dk1"/>
                          </a:solidFill>
                          <a:effectLst/>
                          <a:latin typeface="+mn-lt"/>
                          <a:ea typeface="+mn-ea"/>
                          <a:cs typeface="+mn-cs"/>
                        </a:rPr>
                        <a:t>ce</a:t>
                      </a:r>
                      <a:r>
                        <a:rPr lang="en-US" sz="1400" b="1" i="0" kern="1200" cap="all" baseline="0" dirty="0">
                          <a:solidFill>
                            <a:schemeClr val="dk1"/>
                          </a:solidFill>
                          <a:effectLst/>
                          <a:latin typeface="+mn-lt"/>
                          <a:ea typeface="+mn-ea"/>
                          <a:cs typeface="+mn-cs"/>
                        </a:rPr>
                        <a:t> Lucy Hill</a:t>
                      </a:r>
                      <a:endParaRPr lang="it-IT" sz="1400" b="1" i="0" cap="all" baseline="0"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bg1">
                        <a:lumMod val="95000"/>
                      </a:schemeClr>
                    </a:solidFill>
                  </a:tcPr>
                </a:tc>
                <a:tc>
                  <a:txBody>
                    <a:bodyPr/>
                    <a:lstStyle/>
                    <a:p>
                      <a:r>
                        <a:rPr lang="en-US" sz="1600" i="1" kern="1200" dirty="0">
                          <a:solidFill>
                            <a:schemeClr val="dk1"/>
                          </a:solidFill>
                          <a:effectLst/>
                          <a:latin typeface="+mn-lt"/>
                          <a:ea typeface="+mn-ea"/>
                          <a:cs typeface="+mn-cs"/>
                        </a:rPr>
                        <a:t>Children are exploring themes of emotions through the medium of art our local artist Lucy Hill</a:t>
                      </a:r>
                      <a:endParaRPr lang="it-IT" sz="1600" i="1"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bg1">
                        <a:lumMod val="95000"/>
                      </a:schemeClr>
                    </a:solidFill>
                  </a:tcPr>
                </a:tc>
                <a:tc>
                  <a:txBody>
                    <a:bodyPr/>
                    <a:lstStyle/>
                    <a:p>
                      <a:r>
                        <a:rPr lang="en-US" sz="1400" i="1" kern="1200" dirty="0">
                          <a:solidFill>
                            <a:schemeClr val="dk1"/>
                          </a:solidFill>
                          <a:effectLst/>
                          <a:latin typeface="+mn-lt"/>
                          <a:ea typeface="+mn-ea"/>
                          <a:cs typeface="+mn-cs"/>
                        </a:rPr>
                        <a:t>www.lucyhill.ie</a:t>
                      </a:r>
                      <a:endParaRPr lang="it-IT" sz="1400" b="1" i="1" cap="all" baseline="0"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bg1">
                        <a:lumMod val="95000"/>
                      </a:schemeClr>
                    </a:solidFill>
                  </a:tcPr>
                </a:tc>
                <a:tc>
                  <a:txBody>
                    <a:bodyPr/>
                    <a:lstStyle/>
                    <a:p>
                      <a:r>
                        <a:rPr lang="en-US" sz="1400" i="1" kern="1200" dirty="0">
                          <a:solidFill>
                            <a:schemeClr val="dk1"/>
                          </a:solidFill>
                          <a:effectLst/>
                          <a:latin typeface="+mn-lt"/>
                          <a:ea typeface="+mn-ea"/>
                          <a:cs typeface="+mn-cs"/>
                        </a:rPr>
                        <a:t>www.lucyhill.ie</a:t>
                      </a:r>
                      <a:endParaRPr lang="it-IT" sz="1400" i="1" dirty="0"/>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4018322697"/>
                  </a:ext>
                </a:extLst>
              </a:tr>
            </a:tbl>
          </a:graphicData>
        </a:graphic>
      </p:graphicFrame>
      <p:pic>
        <p:nvPicPr>
          <p:cNvPr id="9" name="image1.png">
            <a:extLst>
              <a:ext uri="{FF2B5EF4-FFF2-40B4-BE49-F238E27FC236}">
                <a16:creationId xmlns:a16="http://schemas.microsoft.com/office/drawing/2014/main" id="{F3F81BAA-8884-4841-9D23-F8E6B80D03BB}"/>
              </a:ext>
            </a:extLst>
          </p:cNvPr>
          <p:cNvPicPr/>
          <p:nvPr/>
        </p:nvPicPr>
        <p:blipFill>
          <a:blip r:embed="rId2"/>
          <a:srcRect/>
          <a:stretch>
            <a:fillRect/>
          </a:stretch>
        </p:blipFill>
        <p:spPr>
          <a:xfrm>
            <a:off x="9444423" y="4094206"/>
            <a:ext cx="1798166" cy="1813597"/>
          </a:xfrm>
          <a:prstGeom prst="rect">
            <a:avLst/>
          </a:prstGeom>
          <a:ln/>
        </p:spPr>
      </p:pic>
      <p:pic>
        <p:nvPicPr>
          <p:cNvPr id="5" name="Immagine 4" descr="Immagine che contiene erba, cielo, esterni, casa&#10;&#10;Descrizione generata automaticamente">
            <a:extLst>
              <a:ext uri="{FF2B5EF4-FFF2-40B4-BE49-F238E27FC236}">
                <a16:creationId xmlns:a16="http://schemas.microsoft.com/office/drawing/2014/main" id="{879CD30E-3B92-40F3-A09A-A2933C158211}"/>
              </a:ext>
            </a:extLst>
          </p:cNvPr>
          <p:cNvPicPr>
            <a:picLocks noChangeAspect="1"/>
          </p:cNvPicPr>
          <p:nvPr/>
        </p:nvPicPr>
        <p:blipFill>
          <a:blip r:embed="rId3"/>
          <a:stretch>
            <a:fillRect/>
          </a:stretch>
        </p:blipFill>
        <p:spPr>
          <a:xfrm>
            <a:off x="9666843" y="2001884"/>
            <a:ext cx="1798165" cy="1427116"/>
          </a:xfrm>
          <a:prstGeom prst="rect">
            <a:avLst/>
          </a:prstGeom>
        </p:spPr>
      </p:pic>
    </p:spTree>
    <p:extLst>
      <p:ext uri="{BB962C8B-B14F-4D97-AF65-F5344CB8AC3E}">
        <p14:creationId xmlns:p14="http://schemas.microsoft.com/office/powerpoint/2010/main" val="589370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564106F4-93F7-4D1F-8107-04EAC03B5348}"/>
              </a:ext>
            </a:extLst>
          </p:cNvPr>
          <p:cNvSpPr>
            <a:spLocks noGrp="1"/>
          </p:cNvSpPr>
          <p:nvPr>
            <p:ph type="ftr" sz="quarter" idx="11"/>
          </p:nvPr>
        </p:nvSpPr>
        <p:spPr/>
        <p:txBody>
          <a:bodyPr/>
          <a:lstStyle/>
          <a:p>
            <a:r>
              <a:rPr lang="it-IT">
                <a:solidFill>
                  <a:schemeClr val="tx1"/>
                </a:solidFill>
              </a:rPr>
              <a:t>Erasmus Plus V.A.N.  - I.C. Fontanellato e Fontevivo </a:t>
            </a:r>
            <a:endParaRPr lang="it-IT" dirty="0">
              <a:solidFill>
                <a:schemeClr val="tx1"/>
              </a:solidFill>
            </a:endParaRPr>
          </a:p>
        </p:txBody>
      </p:sp>
      <p:sp>
        <p:nvSpPr>
          <p:cNvPr id="3" name="Segnaposto numero diapositiva 2">
            <a:extLst>
              <a:ext uri="{FF2B5EF4-FFF2-40B4-BE49-F238E27FC236}">
                <a16:creationId xmlns:a16="http://schemas.microsoft.com/office/drawing/2014/main" id="{6F009DD8-BF53-48C9-8BDD-510633B5B028}"/>
              </a:ext>
            </a:extLst>
          </p:cNvPr>
          <p:cNvSpPr>
            <a:spLocks noGrp="1"/>
          </p:cNvSpPr>
          <p:nvPr>
            <p:ph type="sldNum" sz="quarter" idx="12"/>
          </p:nvPr>
        </p:nvSpPr>
        <p:spPr/>
        <p:txBody>
          <a:bodyPr/>
          <a:lstStyle/>
          <a:p>
            <a:fld id="{1FB0AFF4-7ECF-4165-B2A3-A6013BCBF506}" type="slidenum">
              <a:rPr lang="it-IT" smtClean="0">
                <a:solidFill>
                  <a:schemeClr val="tx1"/>
                </a:solidFill>
              </a:rPr>
              <a:t>12</a:t>
            </a:fld>
            <a:endParaRPr lang="it-IT" dirty="0">
              <a:solidFill>
                <a:schemeClr val="tx1"/>
              </a:solidFill>
            </a:endParaRPr>
          </a:p>
        </p:txBody>
      </p:sp>
      <p:graphicFrame>
        <p:nvGraphicFramePr>
          <p:cNvPr id="14" name="Tabella 14">
            <a:extLst>
              <a:ext uri="{FF2B5EF4-FFF2-40B4-BE49-F238E27FC236}">
                <a16:creationId xmlns:a16="http://schemas.microsoft.com/office/drawing/2014/main" id="{0C2CA0AD-3AB0-4F2A-88AB-028D3C5F475C}"/>
              </a:ext>
            </a:extLst>
          </p:cNvPr>
          <p:cNvGraphicFramePr>
            <a:graphicFrameLocks noGrp="1"/>
          </p:cNvGraphicFramePr>
          <p:nvPr>
            <p:extLst>
              <p:ext uri="{D42A27DB-BD31-4B8C-83A1-F6EECF244321}">
                <p14:modId xmlns:p14="http://schemas.microsoft.com/office/powerpoint/2010/main" val="1340361088"/>
              </p:ext>
            </p:extLst>
          </p:nvPr>
        </p:nvGraphicFramePr>
        <p:xfrm>
          <a:off x="461319" y="354542"/>
          <a:ext cx="11296790" cy="5805372"/>
        </p:xfrm>
        <a:graphic>
          <a:graphicData uri="http://schemas.openxmlformats.org/drawingml/2006/table">
            <a:tbl>
              <a:tblPr firstRow="1" bandRow="1">
                <a:tableStyleId>{5C22544A-7EE6-4342-B048-85BDC9FD1C3A}</a:tableStyleId>
              </a:tblPr>
              <a:tblGrid>
                <a:gridCol w="2259358">
                  <a:extLst>
                    <a:ext uri="{9D8B030D-6E8A-4147-A177-3AD203B41FA5}">
                      <a16:colId xmlns:a16="http://schemas.microsoft.com/office/drawing/2014/main" val="1244752980"/>
                    </a:ext>
                  </a:extLst>
                </a:gridCol>
                <a:gridCol w="2259358">
                  <a:extLst>
                    <a:ext uri="{9D8B030D-6E8A-4147-A177-3AD203B41FA5}">
                      <a16:colId xmlns:a16="http://schemas.microsoft.com/office/drawing/2014/main" val="155181638"/>
                    </a:ext>
                  </a:extLst>
                </a:gridCol>
                <a:gridCol w="2259358">
                  <a:extLst>
                    <a:ext uri="{9D8B030D-6E8A-4147-A177-3AD203B41FA5}">
                      <a16:colId xmlns:a16="http://schemas.microsoft.com/office/drawing/2014/main" val="3435577282"/>
                    </a:ext>
                  </a:extLst>
                </a:gridCol>
                <a:gridCol w="2085839">
                  <a:extLst>
                    <a:ext uri="{9D8B030D-6E8A-4147-A177-3AD203B41FA5}">
                      <a16:colId xmlns:a16="http://schemas.microsoft.com/office/drawing/2014/main" val="2103853164"/>
                    </a:ext>
                  </a:extLst>
                </a:gridCol>
                <a:gridCol w="2432877">
                  <a:extLst>
                    <a:ext uri="{9D8B030D-6E8A-4147-A177-3AD203B41FA5}">
                      <a16:colId xmlns:a16="http://schemas.microsoft.com/office/drawing/2014/main" val="1644651186"/>
                    </a:ext>
                  </a:extLst>
                </a:gridCol>
              </a:tblGrid>
              <a:tr h="776345">
                <a:tc>
                  <a:txBody>
                    <a:bodyPr/>
                    <a:lstStyle/>
                    <a:p>
                      <a:pPr algn="ctr"/>
                      <a:r>
                        <a:rPr lang="en-US" sz="1800" b="1" i="1" kern="1200" dirty="0">
                          <a:solidFill>
                            <a:schemeClr val="lt1"/>
                          </a:solidFill>
                          <a:effectLst/>
                          <a:latin typeface="+mn-lt"/>
                          <a:ea typeface="+mn-ea"/>
                          <a:cs typeface="+mn-cs"/>
                        </a:rPr>
                        <a:t>SCHOOL</a:t>
                      </a:r>
                      <a:endParaRPr lang="it-IT" sz="1800" b="1" kern="1200" dirty="0">
                        <a:solidFill>
                          <a:schemeClr val="lt1"/>
                        </a:solidFill>
                        <a:effectLst/>
                        <a:latin typeface="+mn-lt"/>
                        <a:ea typeface="+mn-ea"/>
                        <a:cs typeface="+mn-cs"/>
                      </a:endParaRPr>
                    </a:p>
                    <a:p>
                      <a:pPr algn="ctr"/>
                      <a:r>
                        <a:rPr lang="en-US" sz="1800" b="1" i="1" kern="1200" dirty="0">
                          <a:solidFill>
                            <a:schemeClr val="lt1"/>
                          </a:solidFill>
                          <a:effectLst/>
                          <a:latin typeface="+mn-lt"/>
                          <a:ea typeface="+mn-ea"/>
                          <a:cs typeface="+mn-cs"/>
                        </a:rPr>
                        <a:t>(NATIONAL</a:t>
                      </a:r>
                      <a:r>
                        <a:rPr lang="en-US" sz="1800" b="1" i="1" kern="1200" dirty="0">
                          <a:solidFill>
                            <a:schemeClr val="bg1"/>
                          </a:solidFill>
                          <a:effectLst/>
                          <a:latin typeface="+mn-lt"/>
                          <a:ea typeface="+mn-ea"/>
                          <a:cs typeface="+mn-cs"/>
                        </a:rPr>
                        <a:t> </a:t>
                      </a:r>
                      <a:r>
                        <a:rPr lang="en-US" sz="1800" b="1" i="1" kern="1200" dirty="0">
                          <a:solidFill>
                            <a:schemeClr val="lt1"/>
                          </a:solidFill>
                          <a:effectLst/>
                          <a:latin typeface="+mn-lt"/>
                          <a:ea typeface="+mn-ea"/>
                          <a:cs typeface="+mn-cs"/>
                        </a:rPr>
                        <a:t>NAME)</a:t>
                      </a:r>
                      <a:endParaRPr lang="it-IT" dirty="0"/>
                    </a:p>
                    <a:p>
                      <a:endParaRPr lang="it-IT" dirty="0"/>
                    </a:p>
                  </a:txBody>
                  <a:tcPr>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lt1"/>
                          </a:solidFill>
                          <a:effectLst/>
                          <a:latin typeface="+mn-lt"/>
                          <a:ea typeface="+mn-ea"/>
                          <a:cs typeface="+mn-cs"/>
                        </a:rPr>
                        <a:t>MUSEUM</a:t>
                      </a:r>
                      <a:endParaRPr lang="it-IT" dirty="0"/>
                    </a:p>
                    <a:p>
                      <a:pPr algn="ctr"/>
                      <a:endParaRPr lang="it-IT"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lt1"/>
                          </a:solidFill>
                          <a:effectLst/>
                          <a:latin typeface="+mn-lt"/>
                          <a:ea typeface="+mn-ea"/>
                          <a:cs typeface="+mn-cs"/>
                        </a:rPr>
                        <a:t>DESCRIPTION</a:t>
                      </a:r>
                      <a:endParaRPr lang="it-IT" dirty="0"/>
                    </a:p>
                    <a:p>
                      <a:pPr algn="ctr"/>
                      <a:endParaRPr lang="it-IT"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tcPr>
                </a:tc>
                <a:tc>
                  <a:txBody>
                    <a:bodyPr/>
                    <a:lstStyle/>
                    <a:p>
                      <a:pPr algn="ctr"/>
                      <a:r>
                        <a:rPr lang="en-US" sz="1800" b="1" i="1" kern="1200" dirty="0">
                          <a:solidFill>
                            <a:schemeClr val="lt1"/>
                          </a:solidFill>
                          <a:effectLst/>
                          <a:latin typeface="+mn-lt"/>
                          <a:ea typeface="+mn-ea"/>
                          <a:cs typeface="+mn-cs"/>
                        </a:rPr>
                        <a:t>PLACE</a:t>
                      </a:r>
                      <a:endParaRPr lang="it-IT" sz="1800" b="1" kern="1200" dirty="0">
                        <a:solidFill>
                          <a:schemeClr val="lt1"/>
                        </a:solidFill>
                        <a:effectLst/>
                        <a:latin typeface="+mn-lt"/>
                        <a:ea typeface="+mn-ea"/>
                        <a:cs typeface="+mn-cs"/>
                      </a:endParaRPr>
                    </a:p>
                    <a:p>
                      <a:pPr algn="ctr"/>
                      <a:r>
                        <a:rPr lang="en-US" sz="1800" b="1" i="1" kern="1200" dirty="0">
                          <a:solidFill>
                            <a:schemeClr val="lt1"/>
                          </a:solidFill>
                          <a:effectLst/>
                          <a:latin typeface="+mn-lt"/>
                          <a:ea typeface="+mn-ea"/>
                          <a:cs typeface="+mn-cs"/>
                        </a:rPr>
                        <a:t>ADDRESS</a:t>
                      </a:r>
                      <a:endParaRPr lang="it-IT" dirty="0"/>
                    </a:p>
                    <a:p>
                      <a:pPr algn="ctr"/>
                      <a:endParaRPr lang="it-IT"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tcPr>
                </a:tc>
                <a:tc>
                  <a:txBody>
                    <a:bodyPr/>
                    <a:lstStyle/>
                    <a:p>
                      <a:pPr algn="ctr"/>
                      <a:r>
                        <a:rPr lang="en-US" sz="1800" b="1" i="1" kern="1200" dirty="0">
                          <a:solidFill>
                            <a:schemeClr val="lt1"/>
                          </a:solidFill>
                          <a:effectLst/>
                          <a:latin typeface="+mn-lt"/>
                          <a:ea typeface="+mn-ea"/>
                          <a:cs typeface="+mn-cs"/>
                        </a:rPr>
                        <a:t>WEB SITE AND </a:t>
                      </a:r>
                      <a:endParaRPr lang="it-IT" sz="1800" b="1" kern="1200" dirty="0">
                        <a:solidFill>
                          <a:schemeClr val="lt1"/>
                        </a:solidFill>
                        <a:effectLst/>
                        <a:latin typeface="+mn-lt"/>
                        <a:ea typeface="+mn-ea"/>
                        <a:cs typeface="+mn-cs"/>
                      </a:endParaRPr>
                    </a:p>
                    <a:p>
                      <a:pPr algn="ctr"/>
                      <a:r>
                        <a:rPr lang="en-US" sz="1800" b="1" i="1" kern="1200" dirty="0">
                          <a:solidFill>
                            <a:schemeClr val="lt1"/>
                          </a:solidFill>
                          <a:effectLst/>
                          <a:latin typeface="+mn-lt"/>
                          <a:ea typeface="+mn-ea"/>
                          <a:cs typeface="+mn-cs"/>
                        </a:rPr>
                        <a:t>E-MAIL </a:t>
                      </a:r>
                      <a:endParaRPr lang="it-IT" dirty="0"/>
                    </a:p>
                    <a:p>
                      <a:pPr algn="ctr"/>
                      <a:endParaRPr lang="it-IT" dirty="0"/>
                    </a:p>
                  </a:txBody>
                  <a:tcP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46389802"/>
                  </a:ext>
                </a:extLst>
              </a:tr>
              <a:tr h="4890972">
                <a:tc>
                  <a:txBody>
                    <a:bodyPr/>
                    <a:lstStyle/>
                    <a:p>
                      <a:endParaRPr lang="it-IT" dirty="0"/>
                    </a:p>
                    <a:p>
                      <a:r>
                        <a:rPr lang="en-US" sz="1400" b="1" i="1" kern="1200" dirty="0">
                          <a:solidFill>
                            <a:schemeClr val="dk1"/>
                          </a:solidFill>
                          <a:effectLst/>
                          <a:latin typeface="+mn-lt"/>
                          <a:ea typeface="+mn-ea"/>
                          <a:cs typeface="+mn-cs"/>
                        </a:rPr>
                        <a:t>ST.JOHNS N.S. BREAFFY </a:t>
                      </a:r>
                    </a:p>
                    <a:p>
                      <a:endParaRPr lang="it-IT" sz="1400" kern="1200" dirty="0">
                        <a:solidFill>
                          <a:schemeClr val="dk1"/>
                        </a:solidFill>
                        <a:effectLst/>
                        <a:latin typeface="+mn-lt"/>
                        <a:ea typeface="+mn-ea"/>
                        <a:cs typeface="+mn-cs"/>
                      </a:endParaRPr>
                    </a:p>
                    <a:p>
                      <a:r>
                        <a:rPr lang="en-US" sz="1400" b="1" i="1" kern="1200" cap="small" dirty="0">
                          <a:solidFill>
                            <a:schemeClr val="dk1"/>
                          </a:solidFill>
                          <a:effectLst/>
                          <a:latin typeface="+mn-lt"/>
                          <a:ea typeface="+mn-ea"/>
                          <a:cs typeface="+mn-cs"/>
                        </a:rPr>
                        <a:t>BREAFFY –CASTLEBAR- MAYO </a:t>
                      </a:r>
                    </a:p>
                    <a:p>
                      <a:endParaRPr lang="it-IT" sz="1400" kern="1200" dirty="0">
                        <a:solidFill>
                          <a:schemeClr val="dk1"/>
                        </a:solidFill>
                        <a:effectLst/>
                        <a:latin typeface="+mn-lt"/>
                        <a:ea typeface="+mn-ea"/>
                        <a:cs typeface="+mn-cs"/>
                      </a:endParaRPr>
                    </a:p>
                    <a:p>
                      <a:r>
                        <a:rPr lang="en-US" sz="1400" b="1" i="1" kern="1200" cap="small" dirty="0">
                          <a:solidFill>
                            <a:schemeClr val="dk1"/>
                          </a:solidFill>
                          <a:effectLst/>
                          <a:latin typeface="+mn-lt"/>
                          <a:ea typeface="+mn-ea"/>
                          <a:cs typeface="+mn-cs"/>
                        </a:rPr>
                        <a:t>IRELA see ND</a:t>
                      </a:r>
                      <a:endParaRPr lang="it-IT" sz="1400"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bg1">
                        <a:lumMod val="95000"/>
                      </a:schemeClr>
                    </a:solidFill>
                  </a:tcPr>
                </a:tc>
                <a:tc>
                  <a:txBody>
                    <a:bodyPr/>
                    <a:lstStyle/>
                    <a:p>
                      <a:r>
                        <a:rPr lang="en-US" sz="1400" b="1" i="0" kern="1200" cap="all" baseline="0" dirty="0">
                          <a:solidFill>
                            <a:schemeClr val="dk1"/>
                          </a:solidFill>
                          <a:effectLst/>
                          <a:latin typeface="+mn-lt"/>
                          <a:ea typeface="+mn-ea"/>
                          <a:cs typeface="+mn-cs"/>
                        </a:rPr>
                        <a:t>Virtual Tour of the</a:t>
                      </a:r>
                    </a:p>
                    <a:p>
                      <a:r>
                        <a:rPr lang="en-US" sz="1400" b="1" i="0" kern="1200" cap="all" baseline="0" dirty="0">
                          <a:solidFill>
                            <a:schemeClr val="dk1"/>
                          </a:solidFill>
                          <a:effectLst/>
                          <a:latin typeface="+mn-lt"/>
                          <a:ea typeface="+mn-ea"/>
                          <a:cs typeface="+mn-cs"/>
                        </a:rPr>
                        <a:t>National Gallery Ireland</a:t>
                      </a:r>
                      <a:endParaRPr lang="it-IT" sz="1400" b="1" i="0" cap="all" baseline="0"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bg1">
                        <a:lumMod val="95000"/>
                      </a:schemeClr>
                    </a:solidFill>
                  </a:tcPr>
                </a:tc>
                <a:tc>
                  <a:txBody>
                    <a:bodyPr/>
                    <a:lstStyle/>
                    <a:p>
                      <a:r>
                        <a:rPr lang="en-US" sz="1800" i="1" kern="1200" dirty="0">
                          <a:solidFill>
                            <a:schemeClr val="dk1"/>
                          </a:solidFill>
                          <a:effectLst/>
                          <a:latin typeface="+mn-lt"/>
                          <a:ea typeface="+mn-ea"/>
                          <a:cs typeface="+mn-cs"/>
                        </a:rPr>
                        <a:t>The children explore and visit our national gallery to enjoy our national treasures of art.</a:t>
                      </a:r>
                      <a:endParaRPr lang="it-IT"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bg1">
                        <a:lumMod val="95000"/>
                      </a:schemeClr>
                    </a:solidFill>
                  </a:tcPr>
                </a:tc>
                <a:tc>
                  <a:txBody>
                    <a:bodyPr/>
                    <a:lstStyle/>
                    <a:p>
                      <a:r>
                        <a:rPr lang="it-IT" sz="1400" b="1" i="0" kern="1200" cap="all" baseline="0" dirty="0" err="1">
                          <a:solidFill>
                            <a:schemeClr val="dk1"/>
                          </a:solidFill>
                          <a:effectLst/>
                          <a:latin typeface="+mn-lt"/>
                          <a:ea typeface="+mn-ea"/>
                          <a:cs typeface="+mn-cs"/>
                        </a:rPr>
                        <a:t>Merrion</a:t>
                      </a:r>
                      <a:r>
                        <a:rPr lang="it-IT" sz="1400" b="1" i="0" kern="1200" cap="all" baseline="0" dirty="0">
                          <a:solidFill>
                            <a:schemeClr val="dk1"/>
                          </a:solidFill>
                          <a:effectLst/>
                          <a:latin typeface="+mn-lt"/>
                          <a:ea typeface="+mn-ea"/>
                          <a:cs typeface="+mn-cs"/>
                        </a:rPr>
                        <a:t> </a:t>
                      </a:r>
                      <a:r>
                        <a:rPr lang="it-IT" sz="1400" b="1" i="0" kern="1200" cap="all" baseline="0" dirty="0" err="1">
                          <a:solidFill>
                            <a:schemeClr val="dk1"/>
                          </a:solidFill>
                          <a:effectLst/>
                          <a:latin typeface="+mn-lt"/>
                          <a:ea typeface="+mn-ea"/>
                          <a:cs typeface="+mn-cs"/>
                        </a:rPr>
                        <a:t>Square</a:t>
                      </a:r>
                      <a:r>
                        <a:rPr lang="it-IT" sz="1400" b="1" i="0" kern="1200" cap="all" baseline="0" dirty="0">
                          <a:solidFill>
                            <a:schemeClr val="dk1"/>
                          </a:solidFill>
                          <a:effectLst/>
                          <a:latin typeface="+mn-lt"/>
                          <a:ea typeface="+mn-ea"/>
                          <a:cs typeface="+mn-cs"/>
                        </a:rPr>
                        <a:t> W, </a:t>
                      </a:r>
                      <a:r>
                        <a:rPr lang="it-IT" sz="1400" b="1" i="0" kern="1200" cap="all" baseline="0" dirty="0" err="1">
                          <a:solidFill>
                            <a:schemeClr val="dk1"/>
                          </a:solidFill>
                          <a:effectLst/>
                          <a:latin typeface="+mn-lt"/>
                          <a:ea typeface="+mn-ea"/>
                          <a:cs typeface="+mn-cs"/>
                        </a:rPr>
                        <a:t>Dublin</a:t>
                      </a:r>
                      <a:r>
                        <a:rPr lang="it-IT" sz="1400" b="1" i="0" kern="1200" cap="all" baseline="0" dirty="0">
                          <a:solidFill>
                            <a:schemeClr val="dk1"/>
                          </a:solidFill>
                          <a:effectLst/>
                          <a:latin typeface="+mn-lt"/>
                          <a:ea typeface="+mn-ea"/>
                          <a:cs typeface="+mn-cs"/>
                        </a:rPr>
                        <a:t> 2, D02 K303, </a:t>
                      </a:r>
                      <a:r>
                        <a:rPr lang="it-IT" sz="1400" b="1" i="0" kern="1200" cap="all" baseline="0" dirty="0" err="1">
                          <a:solidFill>
                            <a:schemeClr val="dk1"/>
                          </a:solidFill>
                          <a:effectLst/>
                          <a:latin typeface="+mn-lt"/>
                          <a:ea typeface="+mn-ea"/>
                          <a:cs typeface="+mn-cs"/>
                        </a:rPr>
                        <a:t>Ireland</a:t>
                      </a:r>
                      <a:endParaRPr lang="it-IT" sz="1400" b="1" cap="all" baseline="0"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200" dirty="0">
                          <a:solidFill>
                            <a:schemeClr val="dk1"/>
                          </a:solidFill>
                          <a:effectLst/>
                          <a:latin typeface="+mn-lt"/>
                          <a:ea typeface="+mn-ea"/>
                          <a:cs typeface="+mn-cs"/>
                        </a:rPr>
                        <a:t>https://www.nationalgallery.ie/virtual-tour</a:t>
                      </a:r>
                      <a:endParaRPr lang="it-IT" dirty="0"/>
                    </a:p>
                    <a:p>
                      <a:endParaRPr lang="it-IT" dirty="0"/>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455395772"/>
                  </a:ext>
                </a:extLst>
              </a:tr>
            </a:tbl>
          </a:graphicData>
        </a:graphic>
      </p:graphicFrame>
      <p:pic>
        <p:nvPicPr>
          <p:cNvPr id="5" name="Immagine 4" descr="Immagine che contiene cielo, esterni, edificio, vecchio&#10;&#10;Descrizione generata automaticamente">
            <a:extLst>
              <a:ext uri="{FF2B5EF4-FFF2-40B4-BE49-F238E27FC236}">
                <a16:creationId xmlns:a16="http://schemas.microsoft.com/office/drawing/2014/main" id="{ED6F70A2-9F08-47F1-995D-6932F00C50CA}"/>
              </a:ext>
            </a:extLst>
          </p:cNvPr>
          <p:cNvPicPr>
            <a:picLocks noChangeAspect="1"/>
          </p:cNvPicPr>
          <p:nvPr/>
        </p:nvPicPr>
        <p:blipFill>
          <a:blip r:embed="rId2"/>
          <a:stretch>
            <a:fillRect/>
          </a:stretch>
        </p:blipFill>
        <p:spPr>
          <a:xfrm>
            <a:off x="9560270" y="2191265"/>
            <a:ext cx="2009328" cy="1334400"/>
          </a:xfrm>
          <a:prstGeom prst="rect">
            <a:avLst/>
          </a:prstGeom>
        </p:spPr>
      </p:pic>
      <p:pic>
        <p:nvPicPr>
          <p:cNvPr id="7" name="Immagine 6" descr="Immagine che contiene testo, colonnato&#10;&#10;Descrizione generata automaticamente">
            <a:extLst>
              <a:ext uri="{FF2B5EF4-FFF2-40B4-BE49-F238E27FC236}">
                <a16:creationId xmlns:a16="http://schemas.microsoft.com/office/drawing/2014/main" id="{11B63443-0517-470D-A08D-209DB62CB770}"/>
              </a:ext>
            </a:extLst>
          </p:cNvPr>
          <p:cNvPicPr>
            <a:picLocks noChangeAspect="1"/>
          </p:cNvPicPr>
          <p:nvPr/>
        </p:nvPicPr>
        <p:blipFill>
          <a:blip r:embed="rId3"/>
          <a:stretch>
            <a:fillRect/>
          </a:stretch>
        </p:blipFill>
        <p:spPr>
          <a:xfrm>
            <a:off x="9411612" y="4399006"/>
            <a:ext cx="2253504" cy="1126752"/>
          </a:xfrm>
          <a:prstGeom prst="rect">
            <a:avLst/>
          </a:prstGeom>
        </p:spPr>
      </p:pic>
    </p:spTree>
    <p:extLst>
      <p:ext uri="{BB962C8B-B14F-4D97-AF65-F5344CB8AC3E}">
        <p14:creationId xmlns:p14="http://schemas.microsoft.com/office/powerpoint/2010/main" val="1858114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564106F4-93F7-4D1F-8107-04EAC03B5348}"/>
              </a:ext>
            </a:extLst>
          </p:cNvPr>
          <p:cNvSpPr>
            <a:spLocks noGrp="1"/>
          </p:cNvSpPr>
          <p:nvPr>
            <p:ph type="ftr" sz="quarter" idx="11"/>
          </p:nvPr>
        </p:nvSpPr>
        <p:spPr/>
        <p:txBody>
          <a:bodyPr/>
          <a:lstStyle/>
          <a:p>
            <a:r>
              <a:rPr lang="it-IT">
                <a:solidFill>
                  <a:schemeClr val="tx1"/>
                </a:solidFill>
              </a:rPr>
              <a:t>Erasmus Plus V.A.N.  - I.C. Fontanellato e Fontevivo </a:t>
            </a:r>
            <a:endParaRPr lang="it-IT" dirty="0">
              <a:solidFill>
                <a:schemeClr val="tx1"/>
              </a:solidFill>
            </a:endParaRPr>
          </a:p>
        </p:txBody>
      </p:sp>
      <p:sp>
        <p:nvSpPr>
          <p:cNvPr id="3" name="Segnaposto numero diapositiva 2">
            <a:extLst>
              <a:ext uri="{FF2B5EF4-FFF2-40B4-BE49-F238E27FC236}">
                <a16:creationId xmlns:a16="http://schemas.microsoft.com/office/drawing/2014/main" id="{6F009DD8-BF53-48C9-8BDD-510633B5B028}"/>
              </a:ext>
            </a:extLst>
          </p:cNvPr>
          <p:cNvSpPr>
            <a:spLocks noGrp="1"/>
          </p:cNvSpPr>
          <p:nvPr>
            <p:ph type="sldNum" sz="quarter" idx="12"/>
          </p:nvPr>
        </p:nvSpPr>
        <p:spPr/>
        <p:txBody>
          <a:bodyPr/>
          <a:lstStyle/>
          <a:p>
            <a:fld id="{1FB0AFF4-7ECF-4165-B2A3-A6013BCBF506}" type="slidenum">
              <a:rPr lang="it-IT" smtClean="0">
                <a:solidFill>
                  <a:schemeClr val="tx1"/>
                </a:solidFill>
              </a:rPr>
              <a:t>13</a:t>
            </a:fld>
            <a:endParaRPr lang="it-IT" dirty="0">
              <a:solidFill>
                <a:schemeClr val="tx1"/>
              </a:solidFill>
            </a:endParaRPr>
          </a:p>
        </p:txBody>
      </p:sp>
      <p:graphicFrame>
        <p:nvGraphicFramePr>
          <p:cNvPr id="14" name="Tabella 14">
            <a:extLst>
              <a:ext uri="{FF2B5EF4-FFF2-40B4-BE49-F238E27FC236}">
                <a16:creationId xmlns:a16="http://schemas.microsoft.com/office/drawing/2014/main" id="{0C2CA0AD-3AB0-4F2A-88AB-028D3C5F475C}"/>
              </a:ext>
            </a:extLst>
          </p:cNvPr>
          <p:cNvGraphicFramePr>
            <a:graphicFrameLocks noGrp="1"/>
          </p:cNvGraphicFramePr>
          <p:nvPr>
            <p:extLst>
              <p:ext uri="{D42A27DB-BD31-4B8C-83A1-F6EECF244321}">
                <p14:modId xmlns:p14="http://schemas.microsoft.com/office/powerpoint/2010/main" val="2027196630"/>
              </p:ext>
            </p:extLst>
          </p:nvPr>
        </p:nvGraphicFramePr>
        <p:xfrm>
          <a:off x="741383" y="354542"/>
          <a:ext cx="11016725" cy="5679234"/>
        </p:xfrm>
        <a:graphic>
          <a:graphicData uri="http://schemas.openxmlformats.org/drawingml/2006/table">
            <a:tbl>
              <a:tblPr firstRow="1" bandRow="1">
                <a:tableStyleId>{5C22544A-7EE6-4342-B048-85BDC9FD1C3A}</a:tableStyleId>
              </a:tblPr>
              <a:tblGrid>
                <a:gridCol w="2203345">
                  <a:extLst>
                    <a:ext uri="{9D8B030D-6E8A-4147-A177-3AD203B41FA5}">
                      <a16:colId xmlns:a16="http://schemas.microsoft.com/office/drawing/2014/main" val="1244752980"/>
                    </a:ext>
                  </a:extLst>
                </a:gridCol>
                <a:gridCol w="1857931">
                  <a:extLst>
                    <a:ext uri="{9D8B030D-6E8A-4147-A177-3AD203B41FA5}">
                      <a16:colId xmlns:a16="http://schemas.microsoft.com/office/drawing/2014/main" val="155181638"/>
                    </a:ext>
                  </a:extLst>
                </a:gridCol>
                <a:gridCol w="2548759">
                  <a:extLst>
                    <a:ext uri="{9D8B030D-6E8A-4147-A177-3AD203B41FA5}">
                      <a16:colId xmlns:a16="http://schemas.microsoft.com/office/drawing/2014/main" val="3435577282"/>
                    </a:ext>
                  </a:extLst>
                </a:gridCol>
                <a:gridCol w="1965577">
                  <a:extLst>
                    <a:ext uri="{9D8B030D-6E8A-4147-A177-3AD203B41FA5}">
                      <a16:colId xmlns:a16="http://schemas.microsoft.com/office/drawing/2014/main" val="2103853164"/>
                    </a:ext>
                  </a:extLst>
                </a:gridCol>
                <a:gridCol w="2441113">
                  <a:extLst>
                    <a:ext uri="{9D8B030D-6E8A-4147-A177-3AD203B41FA5}">
                      <a16:colId xmlns:a16="http://schemas.microsoft.com/office/drawing/2014/main" val="1644651186"/>
                    </a:ext>
                  </a:extLst>
                </a:gridCol>
              </a:tblGrid>
              <a:tr h="866334">
                <a:tc>
                  <a:txBody>
                    <a:bodyPr/>
                    <a:lstStyle/>
                    <a:p>
                      <a:pPr algn="ctr"/>
                      <a:r>
                        <a:rPr lang="en-US" sz="1800" b="1" i="1" kern="1200" dirty="0">
                          <a:solidFill>
                            <a:schemeClr val="lt1"/>
                          </a:solidFill>
                          <a:effectLst/>
                          <a:latin typeface="+mn-lt"/>
                          <a:ea typeface="+mn-ea"/>
                          <a:cs typeface="+mn-cs"/>
                        </a:rPr>
                        <a:t>SCHOOL</a:t>
                      </a:r>
                      <a:endParaRPr lang="it-IT" sz="1800" b="1" kern="1200" dirty="0">
                        <a:solidFill>
                          <a:schemeClr val="lt1"/>
                        </a:solidFill>
                        <a:effectLst/>
                        <a:latin typeface="+mn-lt"/>
                        <a:ea typeface="+mn-ea"/>
                        <a:cs typeface="+mn-cs"/>
                      </a:endParaRPr>
                    </a:p>
                    <a:p>
                      <a:pPr algn="ctr"/>
                      <a:r>
                        <a:rPr lang="en-US" sz="1800" b="1" i="1" kern="1200" dirty="0">
                          <a:solidFill>
                            <a:schemeClr val="lt1"/>
                          </a:solidFill>
                          <a:effectLst/>
                          <a:latin typeface="+mn-lt"/>
                          <a:ea typeface="+mn-ea"/>
                          <a:cs typeface="+mn-cs"/>
                        </a:rPr>
                        <a:t>(NATIONAL</a:t>
                      </a:r>
                      <a:r>
                        <a:rPr lang="en-US" sz="1800" b="1" i="1" kern="1200" dirty="0">
                          <a:solidFill>
                            <a:schemeClr val="bg1"/>
                          </a:solidFill>
                          <a:effectLst/>
                          <a:latin typeface="+mn-lt"/>
                          <a:ea typeface="+mn-ea"/>
                          <a:cs typeface="+mn-cs"/>
                        </a:rPr>
                        <a:t> </a:t>
                      </a:r>
                      <a:r>
                        <a:rPr lang="en-US" sz="1800" b="1" i="1" kern="1200" dirty="0">
                          <a:solidFill>
                            <a:schemeClr val="lt1"/>
                          </a:solidFill>
                          <a:effectLst/>
                          <a:latin typeface="+mn-lt"/>
                          <a:ea typeface="+mn-ea"/>
                          <a:cs typeface="+mn-cs"/>
                        </a:rPr>
                        <a:t>NAME)</a:t>
                      </a:r>
                      <a:endParaRPr lang="it-IT" dirty="0"/>
                    </a:p>
                    <a:p>
                      <a:endParaRPr lang="it-IT" dirty="0"/>
                    </a:p>
                  </a:txBody>
                  <a:tcPr>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lt1"/>
                          </a:solidFill>
                          <a:effectLst/>
                          <a:latin typeface="+mn-lt"/>
                          <a:ea typeface="+mn-ea"/>
                          <a:cs typeface="+mn-cs"/>
                        </a:rPr>
                        <a:t>MUSEUM</a:t>
                      </a:r>
                      <a:endParaRPr lang="it-IT" dirty="0"/>
                    </a:p>
                    <a:p>
                      <a:pPr algn="ctr"/>
                      <a:endParaRPr lang="it-IT"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lt1"/>
                          </a:solidFill>
                          <a:effectLst/>
                          <a:latin typeface="+mn-lt"/>
                          <a:ea typeface="+mn-ea"/>
                          <a:cs typeface="+mn-cs"/>
                        </a:rPr>
                        <a:t>DESCRIPTION</a:t>
                      </a:r>
                      <a:endParaRPr lang="it-IT" dirty="0"/>
                    </a:p>
                    <a:p>
                      <a:pPr algn="ctr"/>
                      <a:endParaRPr lang="it-IT"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tcPr>
                </a:tc>
                <a:tc>
                  <a:txBody>
                    <a:bodyPr/>
                    <a:lstStyle/>
                    <a:p>
                      <a:pPr algn="ctr"/>
                      <a:r>
                        <a:rPr lang="en-US" sz="1800" b="1" i="1" kern="1200" dirty="0">
                          <a:solidFill>
                            <a:schemeClr val="lt1"/>
                          </a:solidFill>
                          <a:effectLst/>
                          <a:latin typeface="+mn-lt"/>
                          <a:ea typeface="+mn-ea"/>
                          <a:cs typeface="+mn-cs"/>
                        </a:rPr>
                        <a:t>PLACE</a:t>
                      </a:r>
                      <a:endParaRPr lang="it-IT" sz="1800" b="1" kern="1200" dirty="0">
                        <a:solidFill>
                          <a:schemeClr val="lt1"/>
                        </a:solidFill>
                        <a:effectLst/>
                        <a:latin typeface="+mn-lt"/>
                        <a:ea typeface="+mn-ea"/>
                        <a:cs typeface="+mn-cs"/>
                      </a:endParaRPr>
                    </a:p>
                    <a:p>
                      <a:pPr algn="ctr"/>
                      <a:r>
                        <a:rPr lang="en-US" sz="1800" b="1" i="1" kern="1200" dirty="0">
                          <a:solidFill>
                            <a:schemeClr val="lt1"/>
                          </a:solidFill>
                          <a:effectLst/>
                          <a:latin typeface="+mn-lt"/>
                          <a:ea typeface="+mn-ea"/>
                          <a:cs typeface="+mn-cs"/>
                        </a:rPr>
                        <a:t>ADDRESS</a:t>
                      </a:r>
                      <a:endParaRPr lang="it-IT" dirty="0"/>
                    </a:p>
                    <a:p>
                      <a:pPr algn="ctr"/>
                      <a:endParaRPr lang="it-IT"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tcPr>
                </a:tc>
                <a:tc>
                  <a:txBody>
                    <a:bodyPr/>
                    <a:lstStyle/>
                    <a:p>
                      <a:pPr algn="ctr"/>
                      <a:r>
                        <a:rPr lang="en-US" sz="1800" b="1" i="1" kern="1200" dirty="0">
                          <a:solidFill>
                            <a:schemeClr val="lt1"/>
                          </a:solidFill>
                          <a:effectLst/>
                          <a:latin typeface="+mn-lt"/>
                          <a:ea typeface="+mn-ea"/>
                          <a:cs typeface="+mn-cs"/>
                        </a:rPr>
                        <a:t>WEB SITE AND </a:t>
                      </a:r>
                      <a:endParaRPr lang="it-IT" sz="1800" b="1" kern="1200" dirty="0">
                        <a:solidFill>
                          <a:schemeClr val="lt1"/>
                        </a:solidFill>
                        <a:effectLst/>
                        <a:latin typeface="+mn-lt"/>
                        <a:ea typeface="+mn-ea"/>
                        <a:cs typeface="+mn-cs"/>
                      </a:endParaRPr>
                    </a:p>
                    <a:p>
                      <a:pPr algn="ctr"/>
                      <a:r>
                        <a:rPr lang="en-US" sz="1800" b="1" i="1" kern="1200" dirty="0">
                          <a:solidFill>
                            <a:schemeClr val="lt1"/>
                          </a:solidFill>
                          <a:effectLst/>
                          <a:latin typeface="+mn-lt"/>
                          <a:ea typeface="+mn-ea"/>
                          <a:cs typeface="+mn-cs"/>
                        </a:rPr>
                        <a:t>E-MAIL </a:t>
                      </a:r>
                      <a:endParaRPr lang="it-IT" dirty="0"/>
                    </a:p>
                    <a:p>
                      <a:pPr algn="ctr"/>
                      <a:endParaRPr lang="it-IT" dirty="0"/>
                    </a:p>
                  </a:txBody>
                  <a:tcP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46389802"/>
                  </a:ext>
                </a:extLst>
              </a:tr>
              <a:tr h="4764834">
                <a:tc>
                  <a:txBody>
                    <a:bodyPr/>
                    <a:lstStyle/>
                    <a:p>
                      <a:endParaRPr lang="it-IT" dirty="0"/>
                    </a:p>
                    <a:p>
                      <a:r>
                        <a:rPr lang="en-US" sz="1400" b="1" i="0" kern="1200" dirty="0">
                          <a:solidFill>
                            <a:schemeClr val="dk1"/>
                          </a:solidFill>
                          <a:effectLst/>
                          <a:latin typeface="+mn-lt"/>
                          <a:ea typeface="+mn-ea"/>
                          <a:cs typeface="+mn-cs"/>
                        </a:rPr>
                        <a:t>BORSIGWALDER GRUNDSCHULE-</a:t>
                      </a:r>
                    </a:p>
                    <a:p>
                      <a:endParaRPr lang="it-IT" sz="1400" b="1" i="0" kern="1200" dirty="0">
                        <a:solidFill>
                          <a:schemeClr val="dk1"/>
                        </a:solidFill>
                        <a:effectLst/>
                        <a:latin typeface="+mn-lt"/>
                        <a:ea typeface="+mn-ea"/>
                        <a:cs typeface="+mn-cs"/>
                      </a:endParaRPr>
                    </a:p>
                    <a:p>
                      <a:r>
                        <a:rPr lang="en-US" sz="1400" b="1" i="0" kern="1200" cap="small" dirty="0">
                          <a:solidFill>
                            <a:schemeClr val="dk1"/>
                          </a:solidFill>
                          <a:effectLst/>
                          <a:latin typeface="+mn-lt"/>
                          <a:ea typeface="+mn-ea"/>
                          <a:cs typeface="+mn-cs"/>
                        </a:rPr>
                        <a:t>BERLIN</a:t>
                      </a:r>
                    </a:p>
                    <a:p>
                      <a:endParaRPr lang="it-IT" sz="1400" b="1" i="0" kern="1200" dirty="0">
                        <a:solidFill>
                          <a:schemeClr val="dk1"/>
                        </a:solidFill>
                        <a:effectLst/>
                        <a:latin typeface="+mn-lt"/>
                        <a:ea typeface="+mn-ea"/>
                        <a:cs typeface="+mn-cs"/>
                      </a:endParaRPr>
                    </a:p>
                    <a:p>
                      <a:r>
                        <a:rPr lang="en-US" sz="1400" b="1" i="0" kern="1200" cap="small" dirty="0">
                          <a:solidFill>
                            <a:schemeClr val="dk1"/>
                          </a:solidFill>
                          <a:effectLst/>
                          <a:latin typeface="+mn-lt"/>
                          <a:ea typeface="+mn-ea"/>
                          <a:cs typeface="+mn-cs"/>
                        </a:rPr>
                        <a:t>GERMANY</a:t>
                      </a:r>
                      <a:endParaRPr lang="it-IT" sz="1400" b="1" i="0"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bg1">
                        <a:lumMod val="95000"/>
                      </a:schemeClr>
                    </a:solidFill>
                  </a:tcPr>
                </a:tc>
                <a:tc>
                  <a:txBody>
                    <a:bodyPr/>
                    <a:lstStyle/>
                    <a:p>
                      <a:r>
                        <a:rPr lang="en-US" sz="1200" b="1" i="0" kern="1200" cap="all" baseline="0" dirty="0">
                          <a:solidFill>
                            <a:schemeClr val="dk1"/>
                          </a:solidFill>
                          <a:effectLst/>
                          <a:latin typeface="+mn-lt"/>
                          <a:ea typeface="+mn-ea"/>
                          <a:cs typeface="+mn-cs"/>
                        </a:rPr>
                        <a:t>Museum Berggruen</a:t>
                      </a:r>
                    </a:p>
                    <a:p>
                      <a:r>
                        <a:rPr lang="en-US" sz="1200" b="1" i="0" kern="1200" cap="all" baseline="0" dirty="0">
                          <a:solidFill>
                            <a:schemeClr val="dk1"/>
                          </a:solidFill>
                          <a:effectLst/>
                          <a:latin typeface="+mn-lt"/>
                          <a:ea typeface="+mn-ea"/>
                          <a:cs typeface="+mn-cs"/>
                        </a:rPr>
                        <a:t>BERLIN</a:t>
                      </a:r>
                      <a:endParaRPr lang="it-IT" sz="1200" b="1" i="0" cap="all" baseline="0"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bg1">
                        <a:lumMod val="95000"/>
                      </a:schemeClr>
                    </a:solidFill>
                  </a:tcPr>
                </a:tc>
                <a:tc>
                  <a:txBody>
                    <a:bodyPr/>
                    <a:lstStyle/>
                    <a:p>
                      <a:r>
                        <a:rPr lang="en-US" sz="1800" b="1" kern="1200" dirty="0">
                          <a:solidFill>
                            <a:schemeClr val="dk1"/>
                          </a:solidFill>
                          <a:effectLst/>
                          <a:latin typeface="+mn-lt"/>
                          <a:ea typeface="+mn-ea"/>
                          <a:cs typeface="+mn-cs"/>
                        </a:rPr>
                        <a:t>Paul Klee</a:t>
                      </a:r>
                    </a:p>
                    <a:p>
                      <a:r>
                        <a:rPr lang="en-US" sz="1600" kern="1200" dirty="0">
                          <a:solidFill>
                            <a:schemeClr val="dk1"/>
                          </a:solidFill>
                          <a:effectLst/>
                          <a:latin typeface="+mn-lt"/>
                          <a:ea typeface="+mn-ea"/>
                          <a:cs typeface="+mn-cs"/>
                        </a:rPr>
                        <a:t>In this museum there are works of art by Paul Klee.</a:t>
                      </a:r>
                    </a:p>
                    <a:p>
                      <a:endParaRPr lang="en-US" sz="1600" kern="1200" dirty="0">
                        <a:solidFill>
                          <a:schemeClr val="dk1"/>
                        </a:solidFill>
                        <a:effectLst/>
                        <a:latin typeface="+mn-lt"/>
                        <a:ea typeface="+mn-ea"/>
                        <a:cs typeface="+mn-cs"/>
                      </a:endParaRPr>
                    </a:p>
                    <a:p>
                      <a:r>
                        <a:rPr lang="en-US" sz="1600" kern="1200" dirty="0">
                          <a:solidFill>
                            <a:schemeClr val="dk1"/>
                          </a:solidFill>
                          <a:effectLst/>
                          <a:latin typeface="+mn-lt"/>
                          <a:ea typeface="+mn-ea"/>
                          <a:cs typeface="+mn-cs"/>
                        </a:rPr>
                        <a:t>The 5-6 year old pupils discovered the emotions of happiness, exuberance, and exploration of all emotions in the artist's works.</a:t>
                      </a:r>
                    </a:p>
                    <a:p>
                      <a:endParaRPr lang="en-US" sz="1600" kern="1200" dirty="0">
                        <a:solidFill>
                          <a:schemeClr val="dk1"/>
                        </a:solidFill>
                        <a:effectLst/>
                        <a:latin typeface="+mn-lt"/>
                        <a:ea typeface="+mn-ea"/>
                        <a:cs typeface="+mn-cs"/>
                      </a:endParaRPr>
                    </a:p>
                    <a:p>
                      <a:r>
                        <a:rPr lang="en-US" sz="1600" kern="1200" dirty="0">
                          <a:solidFill>
                            <a:schemeClr val="dk1"/>
                          </a:solidFill>
                          <a:effectLst/>
                          <a:latin typeface="+mn-lt"/>
                          <a:ea typeface="+mn-ea"/>
                          <a:cs typeface="+mn-cs"/>
                        </a:rPr>
                        <a:t>The children produced works of art inspired by Paul Klee's masterpieces with drawings and large-scale paintings.</a:t>
                      </a:r>
                      <a:endParaRPr lang="it-IT" sz="1600"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bg1">
                        <a:lumMod val="95000"/>
                      </a:schemeClr>
                    </a:solidFill>
                  </a:tcPr>
                </a:tc>
                <a:tc>
                  <a:txBody>
                    <a:bodyPr/>
                    <a:lstStyle/>
                    <a:p>
                      <a:r>
                        <a:rPr lang="de-DE" sz="1400" b="1" i="0" kern="1200" cap="all" baseline="0" dirty="0" err="1">
                          <a:solidFill>
                            <a:schemeClr val="dk1"/>
                          </a:solidFill>
                          <a:effectLst/>
                          <a:latin typeface="+mn-lt"/>
                          <a:ea typeface="+mn-ea"/>
                          <a:cs typeface="+mn-cs"/>
                        </a:rPr>
                        <a:t>Schloßstr</a:t>
                      </a:r>
                      <a:r>
                        <a:rPr lang="de-DE" sz="1400" b="1" i="0" kern="1200" cap="all" baseline="0" dirty="0">
                          <a:solidFill>
                            <a:schemeClr val="dk1"/>
                          </a:solidFill>
                          <a:effectLst/>
                          <a:latin typeface="+mn-lt"/>
                          <a:ea typeface="+mn-ea"/>
                          <a:cs typeface="+mn-cs"/>
                        </a:rPr>
                        <a:t>. 1</a:t>
                      </a:r>
                    </a:p>
                    <a:p>
                      <a:r>
                        <a:rPr lang="de-DE" sz="1400" b="1" i="0" kern="1200" cap="all" baseline="0" dirty="0">
                          <a:solidFill>
                            <a:schemeClr val="dk1"/>
                          </a:solidFill>
                          <a:effectLst/>
                          <a:latin typeface="+mn-lt"/>
                          <a:ea typeface="+mn-ea"/>
                          <a:cs typeface="+mn-cs"/>
                        </a:rPr>
                        <a:t>14059 Berlin </a:t>
                      </a:r>
                      <a:r>
                        <a:rPr lang="de-DE" sz="1400" b="1" i="0" u="none" strike="noStrike" kern="1200" cap="all" baseline="0" dirty="0">
                          <a:solidFill>
                            <a:schemeClr val="dk1"/>
                          </a:solidFill>
                          <a:effectLst/>
                          <a:latin typeface="+mn-lt"/>
                          <a:ea typeface="+mn-ea"/>
                          <a:cs typeface="+mn-cs"/>
                          <a:hlinkClick r:id="rId2"/>
                        </a:rPr>
                        <a:t>Zum Stadtplan</a:t>
                      </a:r>
                      <a:endParaRPr lang="de-DE" sz="1400" b="1" i="0" kern="1200" cap="all" baseline="0" dirty="0">
                        <a:solidFill>
                          <a:schemeClr val="dk1"/>
                        </a:solidFill>
                        <a:effectLst/>
                        <a:latin typeface="+mn-lt"/>
                        <a:ea typeface="+mn-ea"/>
                        <a:cs typeface="+mn-cs"/>
                      </a:endParaRPr>
                    </a:p>
                    <a:p>
                      <a:endParaRPr lang="it-IT"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bg1">
                        <a:lumMod val="95000"/>
                      </a:schemeClr>
                    </a:solidFill>
                  </a:tcPr>
                </a:tc>
                <a:tc>
                  <a:txBody>
                    <a:bodyPr/>
                    <a:lstStyle/>
                    <a:p>
                      <a:r>
                        <a:rPr lang="it-IT" dirty="0"/>
                        <a:t>https://www.smb.museum/en/museums-institutions/museum-berggruen/home.html</a:t>
                      </a:r>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455395772"/>
                  </a:ext>
                </a:extLst>
              </a:tr>
            </a:tbl>
          </a:graphicData>
        </a:graphic>
      </p:graphicFrame>
      <p:pic>
        <p:nvPicPr>
          <p:cNvPr id="5" name="Immagine 4" descr="Immagine che contiene testo, strada, cielo, esterni&#10;&#10;Descrizione generata automaticamente">
            <a:extLst>
              <a:ext uri="{FF2B5EF4-FFF2-40B4-BE49-F238E27FC236}">
                <a16:creationId xmlns:a16="http://schemas.microsoft.com/office/drawing/2014/main" id="{ECC236A5-106E-4025-AFF5-1A0C14A10C8D}"/>
              </a:ext>
            </a:extLst>
          </p:cNvPr>
          <p:cNvPicPr>
            <a:picLocks noChangeAspect="1"/>
          </p:cNvPicPr>
          <p:nvPr/>
        </p:nvPicPr>
        <p:blipFill>
          <a:blip r:embed="rId3"/>
          <a:stretch>
            <a:fillRect/>
          </a:stretch>
        </p:blipFill>
        <p:spPr>
          <a:xfrm>
            <a:off x="9453572" y="3194159"/>
            <a:ext cx="2156254" cy="1537713"/>
          </a:xfrm>
          <a:prstGeom prst="rect">
            <a:avLst/>
          </a:prstGeom>
        </p:spPr>
      </p:pic>
    </p:spTree>
    <p:extLst>
      <p:ext uri="{BB962C8B-B14F-4D97-AF65-F5344CB8AC3E}">
        <p14:creationId xmlns:p14="http://schemas.microsoft.com/office/powerpoint/2010/main" val="3764424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794D25-1EA8-488B-8844-0AA1CF52B099}"/>
              </a:ext>
            </a:extLst>
          </p:cNvPr>
          <p:cNvSpPr>
            <a:spLocks noGrp="1"/>
          </p:cNvSpPr>
          <p:nvPr>
            <p:ph type="title"/>
          </p:nvPr>
        </p:nvSpPr>
        <p:spPr>
          <a:xfrm>
            <a:off x="626076" y="214184"/>
            <a:ext cx="11137556" cy="766119"/>
          </a:xfrm>
        </p:spPr>
        <p:txBody>
          <a:bodyPr>
            <a:normAutofit fontScale="90000"/>
          </a:bodyPr>
          <a:lstStyle/>
          <a:p>
            <a:pPr marL="0" marR="0" lvl="0" indent="0" defTabSz="914400" rtl="0" eaLnBrk="1" fontAlgn="auto" latinLnBrk="0" hangingPunct="1">
              <a:lnSpc>
                <a:spcPct val="115000"/>
              </a:lnSpc>
              <a:spcBef>
                <a:spcPts val="1000"/>
              </a:spcBef>
              <a:spcAft>
                <a:spcPts val="1000"/>
              </a:spcAft>
              <a:tabLst/>
              <a:defRPr/>
            </a:pPr>
            <a:r>
              <a:rPr kumimoji="0" lang="en-US" sz="2200" b="1" i="0" u="none" strike="noStrike" kern="1200" cap="none" spc="0" normalizeH="0" baseline="0" noProof="0" dirty="0">
                <a:ln>
                  <a:noFill/>
                </a:ln>
                <a:solidFill>
                  <a:srgbClr val="0070C0"/>
                </a:solidFill>
                <a:effectLst/>
                <a:uLnTx/>
                <a:uFillTx/>
                <a:latin typeface="Calibri" panose="020F0502020204030204"/>
                <a:ea typeface="Arial" panose="020B0604020202020204" pitchFamily="34" charset="0"/>
                <a:cs typeface="+mn-cs"/>
              </a:rPr>
              <a:t/>
            </a:r>
            <a:br>
              <a:rPr kumimoji="0" lang="en-US" sz="2200" b="1" i="0" u="none" strike="noStrike" kern="1200" cap="none" spc="0" normalizeH="0" baseline="0" noProof="0" dirty="0">
                <a:ln>
                  <a:noFill/>
                </a:ln>
                <a:solidFill>
                  <a:srgbClr val="0070C0"/>
                </a:solidFill>
                <a:effectLst/>
                <a:uLnTx/>
                <a:uFillTx/>
                <a:latin typeface="Calibri" panose="020F0502020204030204"/>
                <a:ea typeface="Arial" panose="020B0604020202020204" pitchFamily="34" charset="0"/>
                <a:cs typeface="+mn-cs"/>
              </a:rPr>
            </a:br>
            <a:r>
              <a:rPr kumimoji="0" lang="en-US" sz="2200" b="1" i="0" u="none" strike="noStrike" kern="1200" cap="none" spc="0" normalizeH="0" baseline="0" noProof="0" dirty="0">
                <a:ln>
                  <a:noFill/>
                </a:ln>
                <a:solidFill>
                  <a:srgbClr val="0070C0"/>
                </a:solidFill>
                <a:effectLst/>
                <a:uLnTx/>
                <a:uFillTx/>
                <a:latin typeface="Calibri" panose="020F0502020204030204"/>
                <a:ea typeface="Arial" panose="020B0604020202020204" pitchFamily="34" charset="0"/>
                <a:cs typeface="+mn-cs"/>
              </a:rPr>
              <a:t/>
            </a:r>
            <a:br>
              <a:rPr kumimoji="0" lang="en-US" sz="2200" b="1" i="0" u="none" strike="noStrike" kern="1200" cap="none" spc="0" normalizeH="0" baseline="0" noProof="0" dirty="0">
                <a:ln>
                  <a:noFill/>
                </a:ln>
                <a:solidFill>
                  <a:srgbClr val="0070C0"/>
                </a:solidFill>
                <a:effectLst/>
                <a:uLnTx/>
                <a:uFillTx/>
                <a:latin typeface="Calibri" panose="020F0502020204030204"/>
                <a:ea typeface="Arial" panose="020B0604020202020204" pitchFamily="34" charset="0"/>
                <a:cs typeface="+mn-cs"/>
              </a:rPr>
            </a:br>
            <a:r>
              <a:rPr kumimoji="0" lang="en-US" sz="2200" b="1" i="0" u="none" strike="noStrike" kern="1200" cap="none" spc="0" normalizeH="0" baseline="0" noProof="0" dirty="0">
                <a:ln>
                  <a:noFill/>
                </a:ln>
                <a:solidFill>
                  <a:srgbClr val="0070C0"/>
                </a:solidFill>
                <a:effectLst/>
                <a:uLnTx/>
                <a:uFillTx/>
                <a:latin typeface="Calibri" panose="020F0502020204030204"/>
                <a:ea typeface="Arial" panose="020B0604020202020204" pitchFamily="34" charset="0"/>
                <a:cs typeface="+mn-cs"/>
              </a:rPr>
              <a:t>LIST  OF THE  MUSEUMS  AND ARTISTIC PLACES VISITED BY EACH PARTNER SCHOOL   </a:t>
            </a:r>
            <a:br>
              <a:rPr kumimoji="0" lang="en-US" sz="2200" b="1" i="0" u="none" strike="noStrike" kern="1200" cap="none" spc="0" normalizeH="0" baseline="0" noProof="0" dirty="0">
                <a:ln>
                  <a:noFill/>
                </a:ln>
                <a:solidFill>
                  <a:srgbClr val="0070C0"/>
                </a:solidFill>
                <a:effectLst/>
                <a:uLnTx/>
                <a:uFillTx/>
                <a:latin typeface="Calibri" panose="020F0502020204030204"/>
                <a:ea typeface="Arial" panose="020B0604020202020204" pitchFamily="34" charset="0"/>
                <a:cs typeface="+mn-cs"/>
              </a:rPr>
            </a:br>
            <a:r>
              <a:rPr kumimoji="0" lang="en-US" sz="2200" b="1" i="0" u="none" strike="noStrike" kern="1200" cap="none" spc="0" normalizeH="0" baseline="0" noProof="0" dirty="0">
                <a:ln>
                  <a:noFill/>
                </a:ln>
                <a:solidFill>
                  <a:srgbClr val="0070C0"/>
                </a:solidFill>
                <a:effectLst/>
                <a:uLnTx/>
                <a:uFillTx/>
                <a:latin typeface="Calibri" panose="020F0502020204030204"/>
                <a:ea typeface="Arial" panose="020B0604020202020204" pitchFamily="34" charset="0"/>
                <a:cs typeface="+mn-cs"/>
              </a:rPr>
              <a:t>TO  PREPARE ARTISTIC WORKSHOP OF PUPILS</a:t>
            </a:r>
            <a:r>
              <a:rPr kumimoji="0" lang="it-IT" sz="2000" b="0"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mn-cs"/>
              </a:rPr>
              <a:t/>
            </a:r>
            <a:br>
              <a:rPr kumimoji="0" lang="it-IT" sz="2000" b="0"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mn-cs"/>
              </a:rPr>
            </a:br>
            <a:endParaRPr lang="it-IT" dirty="0"/>
          </a:p>
        </p:txBody>
      </p:sp>
      <p:sp>
        <p:nvSpPr>
          <p:cNvPr id="3" name="Segnaposto contenuto 2">
            <a:extLst>
              <a:ext uri="{FF2B5EF4-FFF2-40B4-BE49-F238E27FC236}">
                <a16:creationId xmlns:a16="http://schemas.microsoft.com/office/drawing/2014/main" id="{5E13758E-D133-4830-9BFF-95D92C778BFF}"/>
              </a:ext>
            </a:extLst>
          </p:cNvPr>
          <p:cNvSpPr>
            <a:spLocks noGrp="1"/>
          </p:cNvSpPr>
          <p:nvPr>
            <p:ph idx="1"/>
          </p:nvPr>
        </p:nvSpPr>
        <p:spPr>
          <a:xfrm>
            <a:off x="337751" y="980303"/>
            <a:ext cx="11524735" cy="5313405"/>
          </a:xfrm>
        </p:spPr>
        <p:txBody>
          <a:bodyPr>
            <a:noAutofit/>
          </a:bodyPr>
          <a:lstStyle/>
          <a:p>
            <a:pPr algn="just"/>
            <a:r>
              <a:rPr lang="en-US" sz="1600" dirty="0"/>
              <a:t>The list of European museums and artists is important in our Erasmus Plus V.A.N. because it allows everyone (pupils, parents, teachers, local authorities) to fully understand the long emotional and artistic journey carried out by the children of the six primary schools involved in the project.</a:t>
            </a:r>
          </a:p>
          <a:p>
            <a:pPr algn="just"/>
            <a:r>
              <a:rPr lang="en-US" sz="1600" dirty="0"/>
              <a:t>The teachers took the children to visit the museums and chose the works of an artist who, according to the pupils' sensitivity, significantly expressed one of the five basic emotions studied: happiness, sadness, fear, anger and disgust.</a:t>
            </a:r>
          </a:p>
          <a:p>
            <a:pPr algn="just"/>
            <a:r>
              <a:rPr lang="en-US" sz="1600" dirty="0"/>
              <a:t>This virtual journey, but also concrete in the Museum Corners created in each school, has allowed the different classes and numerous children / teenagers to discover a broad artistic sensitivity and a broad cultural horizon in our Europe, aimed at expressing basic emotions.</a:t>
            </a:r>
          </a:p>
          <a:p>
            <a:pPr algn="just"/>
            <a:r>
              <a:rPr lang="en-US" sz="1600" dirty="0"/>
              <a:t>Getting to know new artists and their stories and works has opened the minds of our students to numerous fields of expression, towards which they will be able to direct their creativity in the future.</a:t>
            </a:r>
          </a:p>
          <a:p>
            <a:pPr algn="just"/>
            <a:r>
              <a:rPr lang="en-US" sz="1600" dirty="0"/>
              <a:t>The artistic work carried out in the classes in the three-year period of the Erasmus Plus V.A.N. it was huge, I would like to say bigger ...</a:t>
            </a:r>
          </a:p>
          <a:p>
            <a:pPr algn="just"/>
            <a:r>
              <a:rPr lang="en-US" sz="1600" dirty="0"/>
              <a:t>Thanks to this challenging project, our children / teenagers have grown a lot, both in the knowledge of basic emotions and in the consequent better behavior, and in the knowledge of local artists and their emotional sensitivity, but also in the creative ability to take inspiration from the environment or from a work of art to express their feelings.</a:t>
            </a:r>
          </a:p>
          <a:p>
            <a:pPr algn="just"/>
            <a:r>
              <a:rPr lang="en-US" sz="1600" dirty="0"/>
              <a:t>An invitation is addressed to parents, to teachers of other classes and schools, to local administrators, to the public who will read these pages, it’s to visit the museums indicated by the six schools. </a:t>
            </a:r>
          </a:p>
          <a:p>
            <a:pPr algn="just"/>
            <a:r>
              <a:rPr lang="en-US" sz="1600" dirty="0"/>
              <a:t>It will be for everyone a very curious and innovative discovery of how artists who have expressed themselves with such different styles, materials, times and places, have reached such significant artistic heights. </a:t>
            </a:r>
          </a:p>
          <a:p>
            <a:pPr marL="0" indent="0">
              <a:buNone/>
            </a:pPr>
            <a:r>
              <a:rPr lang="en-US" sz="1600" dirty="0" err="1"/>
              <a:t>TeacherRosaria</a:t>
            </a:r>
            <a:r>
              <a:rPr lang="en-US" sz="1600" dirty="0"/>
              <a:t> Poi - I.C. </a:t>
            </a:r>
            <a:r>
              <a:rPr lang="en-US" sz="1600" dirty="0" err="1"/>
              <a:t>Fontanellato</a:t>
            </a:r>
            <a:r>
              <a:rPr lang="en-US" sz="1600" dirty="0"/>
              <a:t> and </a:t>
            </a:r>
            <a:r>
              <a:rPr lang="en-US" sz="1600" dirty="0" err="1"/>
              <a:t>Fontevivo</a:t>
            </a:r>
            <a:endParaRPr lang="it-IT" sz="1600" dirty="0"/>
          </a:p>
          <a:p>
            <a:endParaRPr lang="en-US" sz="1600" dirty="0"/>
          </a:p>
          <a:p>
            <a:endParaRPr lang="en-US" sz="1600" dirty="0"/>
          </a:p>
        </p:txBody>
      </p:sp>
      <p:sp>
        <p:nvSpPr>
          <p:cNvPr id="4" name="Segnaposto piè di pagina 3">
            <a:extLst>
              <a:ext uri="{FF2B5EF4-FFF2-40B4-BE49-F238E27FC236}">
                <a16:creationId xmlns:a16="http://schemas.microsoft.com/office/drawing/2014/main" id="{944D019D-E978-4082-A80D-AD6854BFA337}"/>
              </a:ext>
            </a:extLst>
          </p:cNvPr>
          <p:cNvSpPr>
            <a:spLocks noGrp="1"/>
          </p:cNvSpPr>
          <p:nvPr>
            <p:ph type="ftr" sz="quarter" idx="11"/>
          </p:nvPr>
        </p:nvSpPr>
        <p:spPr/>
        <p:txBody>
          <a:bodyPr/>
          <a:lstStyle/>
          <a:p>
            <a:r>
              <a:rPr lang="it-IT"/>
              <a:t>Erasmus Plus V.A.N.  - I.C. Fontanellato e Fontevivo </a:t>
            </a:r>
          </a:p>
        </p:txBody>
      </p:sp>
      <p:sp>
        <p:nvSpPr>
          <p:cNvPr id="5" name="Segnaposto numero diapositiva 4">
            <a:extLst>
              <a:ext uri="{FF2B5EF4-FFF2-40B4-BE49-F238E27FC236}">
                <a16:creationId xmlns:a16="http://schemas.microsoft.com/office/drawing/2014/main" id="{E7EA1271-974A-4BF3-BF36-8391562480BD}"/>
              </a:ext>
            </a:extLst>
          </p:cNvPr>
          <p:cNvSpPr>
            <a:spLocks noGrp="1"/>
          </p:cNvSpPr>
          <p:nvPr>
            <p:ph type="sldNum" sz="quarter" idx="12"/>
          </p:nvPr>
        </p:nvSpPr>
        <p:spPr/>
        <p:txBody>
          <a:bodyPr/>
          <a:lstStyle/>
          <a:p>
            <a:fld id="{1FB0AFF4-7ECF-4165-B2A3-A6013BCBF506}" type="slidenum">
              <a:rPr lang="it-IT" smtClean="0"/>
              <a:t>2</a:t>
            </a:fld>
            <a:endParaRPr lang="it-IT"/>
          </a:p>
        </p:txBody>
      </p:sp>
    </p:spTree>
    <p:extLst>
      <p:ext uri="{BB962C8B-B14F-4D97-AF65-F5344CB8AC3E}">
        <p14:creationId xmlns:p14="http://schemas.microsoft.com/office/powerpoint/2010/main" val="804431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7C4A9087-FD0A-4112-8403-9DD47F2B10DC}"/>
              </a:ext>
            </a:extLst>
          </p:cNvPr>
          <p:cNvSpPr>
            <a:spLocks noGrp="1"/>
          </p:cNvSpPr>
          <p:nvPr>
            <p:ph type="ftr" sz="quarter" idx="11"/>
          </p:nvPr>
        </p:nvSpPr>
        <p:spPr/>
        <p:txBody>
          <a:bodyPr/>
          <a:lstStyle/>
          <a:p>
            <a:r>
              <a:rPr lang="it-IT">
                <a:solidFill>
                  <a:schemeClr val="tx1"/>
                </a:solidFill>
              </a:rPr>
              <a:t>Erasmus Plus V.A.N.  - I.C. Fontanellato e Fontevivo </a:t>
            </a:r>
            <a:endParaRPr lang="it-IT" dirty="0">
              <a:solidFill>
                <a:schemeClr val="tx1"/>
              </a:solidFill>
            </a:endParaRPr>
          </a:p>
        </p:txBody>
      </p:sp>
      <p:sp>
        <p:nvSpPr>
          <p:cNvPr id="3" name="Segnaposto numero diapositiva 2">
            <a:extLst>
              <a:ext uri="{FF2B5EF4-FFF2-40B4-BE49-F238E27FC236}">
                <a16:creationId xmlns:a16="http://schemas.microsoft.com/office/drawing/2014/main" id="{E29ADF03-7E1E-4039-BFF3-34D644DAE70F}"/>
              </a:ext>
            </a:extLst>
          </p:cNvPr>
          <p:cNvSpPr>
            <a:spLocks noGrp="1"/>
          </p:cNvSpPr>
          <p:nvPr>
            <p:ph type="sldNum" sz="quarter" idx="12"/>
          </p:nvPr>
        </p:nvSpPr>
        <p:spPr/>
        <p:txBody>
          <a:bodyPr/>
          <a:lstStyle/>
          <a:p>
            <a:fld id="{1FB0AFF4-7ECF-4165-B2A3-A6013BCBF506}" type="slidenum">
              <a:rPr lang="it-IT" smtClean="0">
                <a:solidFill>
                  <a:schemeClr val="tx1"/>
                </a:solidFill>
              </a:rPr>
              <a:t>3</a:t>
            </a:fld>
            <a:endParaRPr lang="it-IT" dirty="0">
              <a:solidFill>
                <a:schemeClr val="tx1"/>
              </a:solidFill>
            </a:endParaRPr>
          </a:p>
        </p:txBody>
      </p:sp>
      <p:graphicFrame>
        <p:nvGraphicFramePr>
          <p:cNvPr id="4" name="Tabella 4">
            <a:extLst>
              <a:ext uri="{FF2B5EF4-FFF2-40B4-BE49-F238E27FC236}">
                <a16:creationId xmlns:a16="http://schemas.microsoft.com/office/drawing/2014/main" id="{AE287B0C-F76F-4038-AA23-051485CB210B}"/>
              </a:ext>
            </a:extLst>
          </p:cNvPr>
          <p:cNvGraphicFramePr>
            <a:graphicFrameLocks noGrp="1"/>
          </p:cNvGraphicFramePr>
          <p:nvPr/>
        </p:nvGraphicFramePr>
        <p:xfrm>
          <a:off x="2032000" y="719666"/>
          <a:ext cx="8128000" cy="74168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3400297600"/>
                    </a:ext>
                  </a:extLst>
                </a:gridCol>
                <a:gridCol w="1625600">
                  <a:extLst>
                    <a:ext uri="{9D8B030D-6E8A-4147-A177-3AD203B41FA5}">
                      <a16:colId xmlns:a16="http://schemas.microsoft.com/office/drawing/2014/main" val="424661172"/>
                    </a:ext>
                  </a:extLst>
                </a:gridCol>
                <a:gridCol w="1625600">
                  <a:extLst>
                    <a:ext uri="{9D8B030D-6E8A-4147-A177-3AD203B41FA5}">
                      <a16:colId xmlns:a16="http://schemas.microsoft.com/office/drawing/2014/main" val="239087659"/>
                    </a:ext>
                  </a:extLst>
                </a:gridCol>
                <a:gridCol w="1625600">
                  <a:extLst>
                    <a:ext uri="{9D8B030D-6E8A-4147-A177-3AD203B41FA5}">
                      <a16:colId xmlns:a16="http://schemas.microsoft.com/office/drawing/2014/main" val="3005315941"/>
                    </a:ext>
                  </a:extLst>
                </a:gridCol>
                <a:gridCol w="1625600">
                  <a:extLst>
                    <a:ext uri="{9D8B030D-6E8A-4147-A177-3AD203B41FA5}">
                      <a16:colId xmlns:a16="http://schemas.microsoft.com/office/drawing/2014/main" val="4219561816"/>
                    </a:ext>
                  </a:extLst>
                </a:gridCol>
              </a:tblGrid>
              <a:tr h="370840">
                <a:tc>
                  <a:txBody>
                    <a:bodyPr/>
                    <a:lstStyle/>
                    <a:p>
                      <a:endParaRPr lang="it-IT" dirty="0"/>
                    </a:p>
                  </a:txBody>
                  <a:tcPr/>
                </a:tc>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a:p>
                  </a:txBody>
                  <a:tcPr/>
                </a:tc>
                <a:extLst>
                  <a:ext uri="{0D108BD9-81ED-4DB2-BD59-A6C34878D82A}">
                    <a16:rowId xmlns:a16="http://schemas.microsoft.com/office/drawing/2014/main" val="1699216469"/>
                  </a:ext>
                </a:extLst>
              </a:tr>
              <a:tr h="370840">
                <a:tc>
                  <a:txBody>
                    <a:bodyPr/>
                    <a:lstStyle/>
                    <a:p>
                      <a:endParaRPr lang="it-IT" dirty="0"/>
                    </a:p>
                  </a:txBody>
                  <a:tcPr/>
                </a:tc>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dirty="0"/>
                    </a:p>
                  </a:txBody>
                  <a:tcPr/>
                </a:tc>
                <a:extLst>
                  <a:ext uri="{0D108BD9-81ED-4DB2-BD59-A6C34878D82A}">
                    <a16:rowId xmlns:a16="http://schemas.microsoft.com/office/drawing/2014/main" val="1982580564"/>
                  </a:ext>
                </a:extLst>
              </a:tr>
            </a:tbl>
          </a:graphicData>
        </a:graphic>
      </p:graphicFrame>
      <p:graphicFrame>
        <p:nvGraphicFramePr>
          <p:cNvPr id="5" name="Tabella 5">
            <a:extLst>
              <a:ext uri="{FF2B5EF4-FFF2-40B4-BE49-F238E27FC236}">
                <a16:creationId xmlns:a16="http://schemas.microsoft.com/office/drawing/2014/main" id="{18876A13-4777-4704-883E-74A8AF576F45}"/>
              </a:ext>
            </a:extLst>
          </p:cNvPr>
          <p:cNvGraphicFramePr>
            <a:graphicFrameLocks noGrp="1"/>
          </p:cNvGraphicFramePr>
          <p:nvPr>
            <p:extLst>
              <p:ext uri="{D42A27DB-BD31-4B8C-83A1-F6EECF244321}">
                <p14:modId xmlns:p14="http://schemas.microsoft.com/office/powerpoint/2010/main" val="1859451575"/>
              </p:ext>
            </p:extLst>
          </p:nvPr>
        </p:nvGraphicFramePr>
        <p:xfrm>
          <a:off x="510746" y="686262"/>
          <a:ext cx="11104605" cy="5577184"/>
        </p:xfrm>
        <a:graphic>
          <a:graphicData uri="http://schemas.openxmlformats.org/drawingml/2006/table">
            <a:tbl>
              <a:tblPr firstRow="1" bandRow="1">
                <a:tableStyleId>{5C22544A-7EE6-4342-B048-85BDC9FD1C3A}</a:tableStyleId>
              </a:tblPr>
              <a:tblGrid>
                <a:gridCol w="2164557">
                  <a:extLst>
                    <a:ext uri="{9D8B030D-6E8A-4147-A177-3AD203B41FA5}">
                      <a16:colId xmlns:a16="http://schemas.microsoft.com/office/drawing/2014/main" val="1517795512"/>
                    </a:ext>
                  </a:extLst>
                </a:gridCol>
                <a:gridCol w="2012027">
                  <a:extLst>
                    <a:ext uri="{9D8B030D-6E8A-4147-A177-3AD203B41FA5}">
                      <a16:colId xmlns:a16="http://schemas.microsoft.com/office/drawing/2014/main" val="2830740485"/>
                    </a:ext>
                  </a:extLst>
                </a:gridCol>
                <a:gridCol w="2457997">
                  <a:extLst>
                    <a:ext uri="{9D8B030D-6E8A-4147-A177-3AD203B41FA5}">
                      <a16:colId xmlns:a16="http://schemas.microsoft.com/office/drawing/2014/main" val="3082413903"/>
                    </a:ext>
                  </a:extLst>
                </a:gridCol>
                <a:gridCol w="1669159">
                  <a:extLst>
                    <a:ext uri="{9D8B030D-6E8A-4147-A177-3AD203B41FA5}">
                      <a16:colId xmlns:a16="http://schemas.microsoft.com/office/drawing/2014/main" val="1410549391"/>
                    </a:ext>
                  </a:extLst>
                </a:gridCol>
                <a:gridCol w="2800865">
                  <a:extLst>
                    <a:ext uri="{9D8B030D-6E8A-4147-A177-3AD203B41FA5}">
                      <a16:colId xmlns:a16="http://schemas.microsoft.com/office/drawing/2014/main" val="3382009393"/>
                    </a:ext>
                  </a:extLst>
                </a:gridCol>
              </a:tblGrid>
              <a:tr h="604440">
                <a:tc>
                  <a:txBody>
                    <a:bodyPr/>
                    <a:lstStyle/>
                    <a:p>
                      <a:pPr algn="ctr"/>
                      <a:r>
                        <a:rPr lang="en-US" sz="1800" b="1" i="1" kern="1200" dirty="0">
                          <a:solidFill>
                            <a:schemeClr val="lt1"/>
                          </a:solidFill>
                          <a:effectLst/>
                          <a:latin typeface="+mn-lt"/>
                          <a:ea typeface="+mn-ea"/>
                          <a:cs typeface="+mn-cs"/>
                        </a:rPr>
                        <a:t>SCHOOL</a:t>
                      </a:r>
                      <a:endParaRPr lang="it-IT" sz="1800" b="1" kern="1200" dirty="0">
                        <a:solidFill>
                          <a:schemeClr val="lt1"/>
                        </a:solidFill>
                        <a:effectLst/>
                        <a:latin typeface="+mn-lt"/>
                        <a:ea typeface="+mn-ea"/>
                        <a:cs typeface="+mn-cs"/>
                      </a:endParaRPr>
                    </a:p>
                    <a:p>
                      <a:pPr algn="ctr"/>
                      <a:r>
                        <a:rPr lang="en-US" sz="1800" b="1" i="1" kern="1200" dirty="0">
                          <a:solidFill>
                            <a:schemeClr val="lt1"/>
                          </a:solidFill>
                          <a:effectLst/>
                          <a:latin typeface="+mn-lt"/>
                          <a:ea typeface="+mn-ea"/>
                          <a:cs typeface="+mn-cs"/>
                        </a:rPr>
                        <a:t>(NATIONAL</a:t>
                      </a:r>
                      <a:r>
                        <a:rPr lang="en-US" sz="1800" b="1" i="1" kern="1200" dirty="0">
                          <a:solidFill>
                            <a:schemeClr val="bg1"/>
                          </a:solidFill>
                          <a:effectLst/>
                          <a:latin typeface="+mn-lt"/>
                          <a:ea typeface="+mn-ea"/>
                          <a:cs typeface="+mn-cs"/>
                        </a:rPr>
                        <a:t> </a:t>
                      </a:r>
                      <a:r>
                        <a:rPr lang="en-US" sz="1800" b="1" i="1" kern="1200" dirty="0">
                          <a:solidFill>
                            <a:schemeClr val="lt1"/>
                          </a:solidFill>
                          <a:effectLst/>
                          <a:latin typeface="+mn-lt"/>
                          <a:ea typeface="+mn-ea"/>
                          <a:cs typeface="+mn-cs"/>
                        </a:rPr>
                        <a:t>NAME)</a:t>
                      </a:r>
                      <a:endParaRPr lang="it-IT" dirty="0"/>
                    </a:p>
                  </a:txBody>
                  <a:tcPr/>
                </a:tc>
                <a:tc>
                  <a:txBody>
                    <a:bodyPr/>
                    <a:lstStyle/>
                    <a:p>
                      <a:pPr algn="ctr"/>
                      <a:endParaRPr lang="en-US" sz="1800" b="1" i="1" kern="1200" dirty="0">
                        <a:solidFill>
                          <a:schemeClr val="lt1"/>
                        </a:solidFill>
                        <a:effectLst/>
                        <a:latin typeface="+mn-lt"/>
                        <a:ea typeface="+mn-ea"/>
                        <a:cs typeface="+mn-cs"/>
                      </a:endParaRPr>
                    </a:p>
                    <a:p>
                      <a:pPr algn="ctr"/>
                      <a:r>
                        <a:rPr lang="en-US" sz="1800" b="1" i="1" kern="1200" dirty="0">
                          <a:solidFill>
                            <a:schemeClr val="lt1"/>
                          </a:solidFill>
                          <a:effectLst/>
                          <a:latin typeface="+mn-lt"/>
                          <a:ea typeface="+mn-ea"/>
                          <a:cs typeface="+mn-cs"/>
                        </a:rPr>
                        <a:t>MUSEUM</a:t>
                      </a:r>
                      <a:endParaRPr lang="it-IT" dirty="0"/>
                    </a:p>
                  </a:txBody>
                  <a:tcPr/>
                </a:tc>
                <a:tc>
                  <a:txBody>
                    <a:bodyPr/>
                    <a:lstStyle/>
                    <a:p>
                      <a:pPr algn="ctr"/>
                      <a:endParaRPr lang="en-US" sz="1800" b="1" i="1" kern="1200" dirty="0">
                        <a:solidFill>
                          <a:schemeClr val="lt1"/>
                        </a:solidFill>
                        <a:effectLst/>
                        <a:latin typeface="+mn-lt"/>
                        <a:ea typeface="+mn-ea"/>
                        <a:cs typeface="+mn-cs"/>
                      </a:endParaRPr>
                    </a:p>
                    <a:p>
                      <a:pPr algn="ctr"/>
                      <a:r>
                        <a:rPr lang="en-US" sz="1800" b="1" i="1" kern="1200" dirty="0">
                          <a:solidFill>
                            <a:schemeClr val="lt1"/>
                          </a:solidFill>
                          <a:effectLst/>
                          <a:latin typeface="+mn-lt"/>
                          <a:ea typeface="+mn-ea"/>
                          <a:cs typeface="+mn-cs"/>
                        </a:rPr>
                        <a:t>DESCRIPTION</a:t>
                      </a:r>
                      <a:endParaRPr lang="it-IT" dirty="0"/>
                    </a:p>
                  </a:txBody>
                  <a:tcPr/>
                </a:tc>
                <a:tc>
                  <a:txBody>
                    <a:bodyPr/>
                    <a:lstStyle/>
                    <a:p>
                      <a:pPr algn="ctr"/>
                      <a:r>
                        <a:rPr lang="en-US" sz="1800" b="1" i="1" kern="1200" dirty="0">
                          <a:solidFill>
                            <a:schemeClr val="lt1"/>
                          </a:solidFill>
                          <a:effectLst/>
                          <a:latin typeface="+mn-lt"/>
                          <a:ea typeface="+mn-ea"/>
                          <a:cs typeface="+mn-cs"/>
                        </a:rPr>
                        <a:t>PLACE</a:t>
                      </a:r>
                      <a:endParaRPr lang="it-IT" sz="1800" b="1" kern="1200" dirty="0">
                        <a:solidFill>
                          <a:schemeClr val="lt1"/>
                        </a:solidFill>
                        <a:effectLst/>
                        <a:latin typeface="+mn-lt"/>
                        <a:ea typeface="+mn-ea"/>
                        <a:cs typeface="+mn-cs"/>
                      </a:endParaRPr>
                    </a:p>
                    <a:p>
                      <a:pPr algn="ctr"/>
                      <a:r>
                        <a:rPr lang="en-US" sz="1800" b="1" i="1" kern="1200" dirty="0">
                          <a:solidFill>
                            <a:schemeClr val="lt1"/>
                          </a:solidFill>
                          <a:effectLst/>
                          <a:latin typeface="+mn-lt"/>
                          <a:ea typeface="+mn-ea"/>
                          <a:cs typeface="+mn-cs"/>
                        </a:rPr>
                        <a:t>ADDRESS</a:t>
                      </a:r>
                      <a:endParaRPr lang="it-IT" dirty="0"/>
                    </a:p>
                  </a:txBody>
                  <a:tcPr/>
                </a:tc>
                <a:tc>
                  <a:txBody>
                    <a:bodyPr/>
                    <a:lstStyle/>
                    <a:p>
                      <a:pPr algn="ctr"/>
                      <a:r>
                        <a:rPr lang="en-US" sz="1800" b="1" i="1" kern="1200" dirty="0">
                          <a:solidFill>
                            <a:schemeClr val="lt1"/>
                          </a:solidFill>
                          <a:effectLst/>
                          <a:latin typeface="+mn-lt"/>
                          <a:ea typeface="+mn-ea"/>
                          <a:cs typeface="+mn-cs"/>
                        </a:rPr>
                        <a:t>WEB SITE AND </a:t>
                      </a:r>
                      <a:endParaRPr lang="it-IT" sz="1800" b="1" kern="1200" dirty="0">
                        <a:solidFill>
                          <a:schemeClr val="lt1"/>
                        </a:solidFill>
                        <a:effectLst/>
                        <a:latin typeface="+mn-lt"/>
                        <a:ea typeface="+mn-ea"/>
                        <a:cs typeface="+mn-cs"/>
                      </a:endParaRPr>
                    </a:p>
                    <a:p>
                      <a:pPr algn="ctr"/>
                      <a:r>
                        <a:rPr lang="en-US" sz="1800" b="1" i="1" kern="1200" dirty="0">
                          <a:solidFill>
                            <a:schemeClr val="lt1"/>
                          </a:solidFill>
                          <a:effectLst/>
                          <a:latin typeface="+mn-lt"/>
                          <a:ea typeface="+mn-ea"/>
                          <a:cs typeface="+mn-cs"/>
                        </a:rPr>
                        <a:t>E-MAIL </a:t>
                      </a:r>
                      <a:endParaRPr lang="it-IT" dirty="0"/>
                    </a:p>
                  </a:txBody>
                  <a:tcPr/>
                </a:tc>
                <a:extLst>
                  <a:ext uri="{0D108BD9-81ED-4DB2-BD59-A6C34878D82A}">
                    <a16:rowId xmlns:a16="http://schemas.microsoft.com/office/drawing/2014/main" val="3596582326"/>
                  </a:ext>
                </a:extLst>
              </a:tr>
              <a:tr h="4937104">
                <a:tc>
                  <a:txBody>
                    <a:bodyPr/>
                    <a:lstStyle/>
                    <a:p>
                      <a:endParaRPr lang="it-IT" dirty="0"/>
                    </a:p>
                    <a:p>
                      <a:r>
                        <a:rPr lang="en-US" sz="1800" b="1" i="1" kern="1200" dirty="0">
                          <a:solidFill>
                            <a:schemeClr val="dk1"/>
                          </a:solidFill>
                          <a:effectLst/>
                          <a:latin typeface="+mn-lt"/>
                          <a:ea typeface="+mn-ea"/>
                          <a:cs typeface="+mn-cs"/>
                        </a:rPr>
                        <a:t>ISTITUTO COMPRENSIVO DI FONTANELLATO E FONTEVIVO </a:t>
                      </a:r>
                    </a:p>
                    <a:p>
                      <a:r>
                        <a:rPr lang="en-US" sz="1800" b="1" i="1" kern="1200" dirty="0">
                          <a:solidFill>
                            <a:schemeClr val="dk1"/>
                          </a:solidFill>
                          <a:effectLst/>
                          <a:latin typeface="+mn-lt"/>
                          <a:ea typeface="+mn-ea"/>
                          <a:cs typeface="+mn-cs"/>
                        </a:rPr>
                        <a:t>PARMA</a:t>
                      </a:r>
                      <a:endParaRPr lang="it-IT" sz="1800" kern="1200" dirty="0">
                        <a:solidFill>
                          <a:schemeClr val="dk1"/>
                        </a:solidFill>
                        <a:effectLst/>
                        <a:latin typeface="+mn-lt"/>
                        <a:ea typeface="+mn-ea"/>
                        <a:cs typeface="+mn-cs"/>
                      </a:endParaRPr>
                    </a:p>
                    <a:p>
                      <a:r>
                        <a:rPr lang="en-US" sz="1800" b="1" i="1" kern="1200" dirty="0">
                          <a:solidFill>
                            <a:schemeClr val="dk1"/>
                          </a:solidFill>
                          <a:effectLst/>
                          <a:latin typeface="+mn-lt"/>
                          <a:ea typeface="+mn-ea"/>
                          <a:cs typeface="+mn-cs"/>
                        </a:rPr>
                        <a:t>ITALY </a:t>
                      </a:r>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txBody>
                  <a:tcPr>
                    <a:solidFill>
                      <a:schemeClr val="bg1">
                        <a:lumMod val="95000"/>
                      </a:schemeClr>
                    </a:solidFill>
                  </a:tcPr>
                </a:tc>
                <a:tc>
                  <a:txBody>
                    <a:bodyPr/>
                    <a:lstStyle/>
                    <a:p>
                      <a:r>
                        <a:rPr lang="en-US" sz="1600" b="1" i="0" kern="1200" dirty="0">
                          <a:solidFill>
                            <a:schemeClr val="dk1"/>
                          </a:solidFill>
                          <a:effectLst/>
                          <a:latin typeface="+mn-lt"/>
                          <a:ea typeface="+mn-ea"/>
                          <a:cs typeface="+mn-cs"/>
                        </a:rPr>
                        <a:t>MUSEO DELLA MASONE </a:t>
                      </a:r>
                    </a:p>
                    <a:p>
                      <a:r>
                        <a:rPr lang="en-US" sz="1600" b="1" i="0" kern="1200" dirty="0">
                          <a:solidFill>
                            <a:schemeClr val="dk1"/>
                          </a:solidFill>
                          <a:effectLst/>
                          <a:latin typeface="+mn-lt"/>
                          <a:ea typeface="+mn-ea"/>
                          <a:cs typeface="+mn-cs"/>
                        </a:rPr>
                        <a:t>FONTANELLATO</a:t>
                      </a:r>
                      <a:br>
                        <a:rPr lang="en-US" sz="1600" b="1" i="0" kern="1200" dirty="0">
                          <a:solidFill>
                            <a:schemeClr val="dk1"/>
                          </a:solidFill>
                          <a:effectLst/>
                          <a:latin typeface="+mn-lt"/>
                          <a:ea typeface="+mn-ea"/>
                          <a:cs typeface="+mn-cs"/>
                        </a:rPr>
                      </a:br>
                      <a:r>
                        <a:rPr lang="en-US" sz="1600" b="1" i="0" kern="1200" dirty="0">
                          <a:solidFill>
                            <a:schemeClr val="dk1"/>
                          </a:solidFill>
                          <a:effectLst/>
                          <a:latin typeface="+mn-lt"/>
                          <a:ea typeface="+mn-ea"/>
                          <a:cs typeface="+mn-cs"/>
                        </a:rPr>
                        <a:t>PARMA</a:t>
                      </a:r>
                      <a:endParaRPr lang="it-IT" sz="1600" b="1" i="0" dirty="0"/>
                    </a:p>
                  </a:txBody>
                  <a:tcPr>
                    <a:solidFill>
                      <a:schemeClr val="bg1">
                        <a:lumMod val="95000"/>
                      </a:schemeClr>
                    </a:solidFill>
                  </a:tcPr>
                </a:tc>
                <a:tc>
                  <a:txBody>
                    <a:bodyPr/>
                    <a:lstStyle/>
                    <a:p>
                      <a:r>
                        <a:rPr lang="en-US" sz="1800" i="1" kern="1200" dirty="0">
                          <a:solidFill>
                            <a:schemeClr val="dk1"/>
                          </a:solidFill>
                          <a:effectLst/>
                          <a:latin typeface="+mn-lt"/>
                          <a:ea typeface="+mn-ea"/>
                          <a:cs typeface="+mn-cs"/>
                        </a:rPr>
                        <a:t>Local Museum of a private  Italian Art Collection of XVI- XX Centuries of Franco Maria Ricci.</a:t>
                      </a:r>
                      <a:endParaRPr lang="it-IT" sz="1800" kern="1200" dirty="0">
                        <a:solidFill>
                          <a:schemeClr val="dk1"/>
                        </a:solidFill>
                        <a:effectLst/>
                        <a:latin typeface="+mn-lt"/>
                        <a:ea typeface="+mn-ea"/>
                        <a:cs typeface="+mn-cs"/>
                      </a:endParaRPr>
                    </a:p>
                    <a:p>
                      <a:r>
                        <a:rPr lang="en-US" sz="1800" i="1" kern="1200" dirty="0">
                          <a:solidFill>
                            <a:schemeClr val="dk1"/>
                          </a:solidFill>
                          <a:effectLst/>
                          <a:latin typeface="+mn-lt"/>
                          <a:ea typeface="+mn-ea"/>
                          <a:cs typeface="+mn-cs"/>
                        </a:rPr>
                        <a:t>It has the largest  Bamboo Maze in the World around the Museum.</a:t>
                      </a:r>
                      <a:endParaRPr lang="it-IT" dirty="0"/>
                    </a:p>
                  </a:txBody>
                  <a:tcPr>
                    <a:solidFill>
                      <a:schemeClr val="bg1">
                        <a:lumMod val="95000"/>
                      </a:schemeClr>
                    </a:solidFill>
                  </a:tcPr>
                </a:tc>
                <a:tc>
                  <a:txBody>
                    <a:bodyPr/>
                    <a:lstStyle/>
                    <a:p>
                      <a:r>
                        <a:rPr lang="en-US" sz="1400" b="1" i="0" kern="1200" dirty="0">
                          <a:solidFill>
                            <a:schemeClr val="dk1"/>
                          </a:solidFill>
                          <a:effectLst/>
                          <a:latin typeface="+mn-lt"/>
                          <a:ea typeface="+mn-ea"/>
                          <a:cs typeface="+mn-cs"/>
                        </a:rPr>
                        <a:t>FONTANELLATO,</a:t>
                      </a:r>
                      <a:endParaRPr lang="it-IT" sz="1400" b="1" i="0" kern="1200" dirty="0">
                        <a:solidFill>
                          <a:schemeClr val="dk1"/>
                        </a:solidFill>
                        <a:effectLst/>
                        <a:latin typeface="+mn-lt"/>
                        <a:ea typeface="+mn-ea"/>
                        <a:cs typeface="+mn-cs"/>
                      </a:endParaRPr>
                    </a:p>
                    <a:p>
                      <a:r>
                        <a:rPr lang="en-US" sz="1400" b="1" i="0" kern="1200" dirty="0">
                          <a:solidFill>
                            <a:schemeClr val="dk1"/>
                          </a:solidFill>
                          <a:effectLst/>
                          <a:latin typeface="+mn-lt"/>
                          <a:ea typeface="+mn-ea"/>
                          <a:cs typeface="+mn-cs"/>
                        </a:rPr>
                        <a:t>STRADA MASONE  121</a:t>
                      </a:r>
                      <a:endParaRPr lang="it-IT" sz="1400" b="1" i="0" kern="1200" dirty="0">
                        <a:solidFill>
                          <a:schemeClr val="dk1"/>
                        </a:solidFill>
                        <a:effectLst/>
                        <a:latin typeface="+mn-lt"/>
                        <a:ea typeface="+mn-ea"/>
                        <a:cs typeface="+mn-cs"/>
                      </a:endParaRPr>
                    </a:p>
                    <a:p>
                      <a:r>
                        <a:rPr lang="en-US" sz="1400" b="1" i="0" kern="1200" dirty="0">
                          <a:solidFill>
                            <a:schemeClr val="dk1"/>
                          </a:solidFill>
                          <a:effectLst/>
                          <a:latin typeface="+mn-lt"/>
                          <a:ea typeface="+mn-ea"/>
                          <a:cs typeface="+mn-cs"/>
                        </a:rPr>
                        <a:t>(PARMA) </a:t>
                      </a:r>
                      <a:endParaRPr lang="it-IT" sz="1400" b="1" i="0" kern="1200" dirty="0">
                        <a:solidFill>
                          <a:schemeClr val="dk1"/>
                        </a:solidFill>
                        <a:effectLst/>
                        <a:latin typeface="+mn-lt"/>
                        <a:ea typeface="+mn-ea"/>
                        <a:cs typeface="+mn-cs"/>
                      </a:endParaRPr>
                    </a:p>
                    <a:p>
                      <a:r>
                        <a:rPr lang="en-US" sz="1400" b="1" i="0" kern="1200" dirty="0">
                          <a:solidFill>
                            <a:schemeClr val="dk1"/>
                          </a:solidFill>
                          <a:effectLst/>
                          <a:latin typeface="+mn-lt"/>
                          <a:ea typeface="+mn-ea"/>
                          <a:cs typeface="+mn-cs"/>
                        </a:rPr>
                        <a:t>ITALY </a:t>
                      </a:r>
                      <a:endParaRPr lang="it-IT" sz="1400" b="1" i="0" dirty="0"/>
                    </a:p>
                  </a:txBody>
                  <a:tcPr>
                    <a:solidFill>
                      <a:schemeClr val="bg1">
                        <a:lumMod val="95000"/>
                      </a:schemeClr>
                    </a:solidFill>
                  </a:tcPr>
                </a:tc>
                <a:tc>
                  <a:txBody>
                    <a:bodyPr/>
                    <a:lstStyle/>
                    <a:p>
                      <a:pPr>
                        <a:lnSpc>
                          <a:spcPct val="115000"/>
                        </a:lnSpc>
                        <a:spcAft>
                          <a:spcPts val="1000"/>
                        </a:spcAft>
                      </a:pPr>
                      <a:r>
                        <a:rPr lang="en-US" sz="1200" i="1" dirty="0">
                          <a:solidFill>
                            <a:srgbClr val="0000FF"/>
                          </a:solidFill>
                          <a:effectLst/>
                          <a:latin typeface="Calibri" panose="020F0502020204030204" pitchFamily="34" charset="0"/>
                          <a:ea typeface="Calibri" panose="020F0502020204030204" pitchFamily="34" charset="0"/>
                          <a:hlinkClick r:id="rId2"/>
                        </a:rPr>
                        <a:t>labirinto@francomariaricci.com</a:t>
                      </a:r>
                      <a:endParaRPr lang="en-US" sz="1200" i="1" dirty="0">
                        <a:solidFill>
                          <a:srgbClr val="0000FF"/>
                        </a:solidFill>
                        <a:effectLst/>
                        <a:latin typeface="Calibri" panose="020F0502020204030204" pitchFamily="34" charset="0"/>
                        <a:ea typeface="Calibri" panose="020F0502020204030204" pitchFamily="34" charset="0"/>
                      </a:endParaRPr>
                    </a:p>
                    <a:p>
                      <a:pPr>
                        <a:lnSpc>
                          <a:spcPct val="115000"/>
                        </a:lnSpc>
                        <a:spcAft>
                          <a:spcPts val="1000"/>
                        </a:spcAft>
                      </a:pPr>
                      <a:r>
                        <a:rPr lang="it-IT" sz="1200" dirty="0">
                          <a:effectLst/>
                          <a:latin typeface="Calibri" panose="020F0502020204030204" pitchFamily="34" charset="0"/>
                          <a:ea typeface="Calibri" panose="020F0502020204030204" pitchFamily="34" charset="0"/>
                        </a:rPr>
                        <a:t>https://www.labirintodifrancomariaricci.it/it/labirinto/homepage-labirinto/</a:t>
                      </a:r>
                    </a:p>
                    <a:p>
                      <a:pPr>
                        <a:lnSpc>
                          <a:spcPct val="115000"/>
                        </a:lnSpc>
                        <a:spcAft>
                          <a:spcPts val="1000"/>
                        </a:spcAft>
                      </a:pPr>
                      <a:r>
                        <a:rPr lang="en-US" sz="1000" i="1" dirty="0">
                          <a:solidFill>
                            <a:srgbClr val="000000"/>
                          </a:solidFill>
                          <a:effectLst/>
                          <a:latin typeface="Calibri" panose="020F0502020204030204" pitchFamily="34" charset="0"/>
                          <a:ea typeface="Calibri" panose="020F0502020204030204" pitchFamily="34" charset="0"/>
                        </a:rPr>
                        <a:t> </a:t>
                      </a:r>
                      <a:endParaRPr lang="it-IT" sz="1100" dirty="0">
                        <a:effectLst/>
                        <a:latin typeface="Calibri" panose="020F0502020204030204" pitchFamily="34" charset="0"/>
                        <a:ea typeface="Calibri" panose="020F0502020204030204" pitchFamily="34" charset="0"/>
                      </a:endParaRPr>
                    </a:p>
                    <a:p>
                      <a:pPr>
                        <a:lnSpc>
                          <a:spcPct val="115000"/>
                        </a:lnSpc>
                        <a:spcAft>
                          <a:spcPts val="1000"/>
                        </a:spcAft>
                      </a:pPr>
                      <a:r>
                        <a:rPr lang="en-US" sz="1000" i="1" dirty="0">
                          <a:solidFill>
                            <a:srgbClr val="000000"/>
                          </a:solidFill>
                          <a:effectLst/>
                          <a:latin typeface="Calibri" panose="020F0502020204030204" pitchFamily="34" charset="0"/>
                          <a:ea typeface="Calibri" panose="020F0502020204030204" pitchFamily="34" charset="0"/>
                        </a:rPr>
                        <a:t> </a:t>
                      </a:r>
                      <a:endParaRPr lang="it-IT" sz="1100" dirty="0">
                        <a:effectLst/>
                        <a:latin typeface="Calibri" panose="020F0502020204030204" pitchFamily="34" charset="0"/>
                        <a:ea typeface="Calibri" panose="020F0502020204030204" pitchFamily="34" charset="0"/>
                      </a:endParaRPr>
                    </a:p>
                    <a:p>
                      <a:pPr>
                        <a:lnSpc>
                          <a:spcPct val="115000"/>
                        </a:lnSpc>
                        <a:spcAft>
                          <a:spcPts val="1000"/>
                        </a:spcAft>
                      </a:pPr>
                      <a:endParaRPr lang="en-US" sz="1000" b="1" i="1" dirty="0">
                        <a:solidFill>
                          <a:srgbClr val="000000"/>
                        </a:solidFill>
                        <a:effectLst/>
                        <a:latin typeface="Calibri" panose="020F0502020204030204" pitchFamily="34" charset="0"/>
                        <a:ea typeface="Calibri" panose="020F0502020204030204" pitchFamily="34" charset="0"/>
                      </a:endParaRPr>
                    </a:p>
                    <a:p>
                      <a:pPr>
                        <a:lnSpc>
                          <a:spcPct val="115000"/>
                        </a:lnSpc>
                        <a:spcAft>
                          <a:spcPts val="1000"/>
                        </a:spcAft>
                      </a:pPr>
                      <a:endParaRPr lang="en-US" sz="1000" b="1" i="1" dirty="0">
                        <a:solidFill>
                          <a:srgbClr val="000000"/>
                        </a:solidFill>
                        <a:effectLst/>
                        <a:latin typeface="Calibri" panose="020F0502020204030204" pitchFamily="34" charset="0"/>
                        <a:ea typeface="Calibri" panose="020F0502020204030204" pitchFamily="34" charset="0"/>
                      </a:endParaRPr>
                    </a:p>
                    <a:p>
                      <a:pPr>
                        <a:lnSpc>
                          <a:spcPct val="115000"/>
                        </a:lnSpc>
                        <a:spcAft>
                          <a:spcPts val="0"/>
                        </a:spcAft>
                      </a:pPr>
                      <a:r>
                        <a:rPr lang="en-US" sz="1000" b="1" i="1" dirty="0">
                          <a:solidFill>
                            <a:srgbClr val="000000"/>
                          </a:solidFill>
                          <a:effectLst/>
                          <a:latin typeface="Calibri" panose="020F0502020204030204" pitchFamily="34" charset="0"/>
                          <a:ea typeface="Calibri" panose="020F0502020204030204" pitchFamily="34" charset="0"/>
                        </a:rPr>
                        <a:t>                        </a:t>
                      </a:r>
                      <a:r>
                        <a:rPr lang="en-US" sz="1400" b="1" i="1" dirty="0">
                          <a:solidFill>
                            <a:srgbClr val="000000"/>
                          </a:solidFill>
                          <a:effectLst/>
                          <a:latin typeface="Calibri" panose="020F0502020204030204" pitchFamily="34" charset="0"/>
                          <a:ea typeface="Calibri" panose="020F0502020204030204" pitchFamily="34" charset="0"/>
                        </a:rPr>
                        <a:t>    La Tigre</a:t>
                      </a:r>
                      <a:endParaRPr lang="it-IT" sz="1400" dirty="0">
                        <a:effectLst/>
                        <a:latin typeface="Calibri" panose="020F0502020204030204" pitchFamily="34" charset="0"/>
                        <a:ea typeface="Calibri" panose="020F0502020204030204" pitchFamily="34" charset="0"/>
                      </a:endParaRPr>
                    </a:p>
                    <a:p>
                      <a:pPr>
                        <a:lnSpc>
                          <a:spcPct val="115000"/>
                        </a:lnSpc>
                        <a:spcAft>
                          <a:spcPts val="0"/>
                        </a:spcAft>
                      </a:pPr>
                      <a:r>
                        <a:rPr lang="en-US" sz="1400" b="1" i="1" dirty="0">
                          <a:solidFill>
                            <a:srgbClr val="000000"/>
                          </a:solidFill>
                          <a:effectLst/>
                          <a:latin typeface="Calibri" panose="020F0502020204030204" pitchFamily="34" charset="0"/>
                          <a:ea typeface="Calibri" panose="020F0502020204030204" pitchFamily="34" charset="0"/>
                        </a:rPr>
                        <a:t>                 Antonio </a:t>
                      </a:r>
                      <a:r>
                        <a:rPr lang="en-US" sz="1400" b="1" i="1" dirty="0" err="1">
                          <a:solidFill>
                            <a:srgbClr val="000000"/>
                          </a:solidFill>
                          <a:effectLst/>
                          <a:latin typeface="Calibri" panose="020F0502020204030204" pitchFamily="34" charset="0"/>
                          <a:ea typeface="Calibri" panose="020F0502020204030204" pitchFamily="34" charset="0"/>
                        </a:rPr>
                        <a:t>Ligabue</a:t>
                      </a:r>
                      <a:endParaRPr lang="it-IT" sz="1400" dirty="0">
                        <a:effectLst/>
                        <a:latin typeface="Calibri" panose="020F0502020204030204" pitchFamily="34" charset="0"/>
                        <a:ea typeface="Calibri" panose="020F0502020204030204" pitchFamily="34" charset="0"/>
                      </a:endParaRPr>
                    </a:p>
                    <a:p>
                      <a:pPr>
                        <a:lnSpc>
                          <a:spcPct val="115000"/>
                        </a:lnSpc>
                        <a:spcAft>
                          <a:spcPts val="1000"/>
                        </a:spcAft>
                      </a:pPr>
                      <a:r>
                        <a:rPr lang="en-US" sz="1000" i="1" dirty="0">
                          <a:solidFill>
                            <a:srgbClr val="000000"/>
                          </a:solidFill>
                          <a:effectLst/>
                          <a:latin typeface="Calibri" panose="020F0502020204030204" pitchFamily="34" charset="0"/>
                          <a:ea typeface="Calibri" panose="020F0502020204030204" pitchFamily="34" charset="0"/>
                        </a:rPr>
                        <a:t> </a:t>
                      </a:r>
                      <a:endParaRPr lang="it-IT" sz="1100" dirty="0">
                        <a:effectLst/>
                        <a:latin typeface="Calibri" panose="020F0502020204030204" pitchFamily="34" charset="0"/>
                        <a:ea typeface="Calibri" panose="020F0502020204030204" pitchFamily="34" charset="0"/>
                      </a:endParaRPr>
                    </a:p>
                    <a:p>
                      <a:pPr>
                        <a:lnSpc>
                          <a:spcPct val="115000"/>
                        </a:lnSpc>
                        <a:spcAft>
                          <a:spcPts val="1000"/>
                        </a:spcAft>
                      </a:pPr>
                      <a:r>
                        <a:rPr lang="en-US" sz="1000" i="1" dirty="0">
                          <a:solidFill>
                            <a:srgbClr val="000000"/>
                          </a:solidFill>
                          <a:effectLst/>
                          <a:latin typeface="Calibri" panose="020F0502020204030204" pitchFamily="34" charset="0"/>
                          <a:ea typeface="Calibri" panose="020F0502020204030204" pitchFamily="34" charset="0"/>
                        </a:rPr>
                        <a:t> </a:t>
                      </a:r>
                    </a:p>
                    <a:p>
                      <a:pPr>
                        <a:lnSpc>
                          <a:spcPct val="115000"/>
                        </a:lnSpc>
                        <a:spcAft>
                          <a:spcPts val="1000"/>
                        </a:spcAft>
                      </a:pPr>
                      <a:endParaRPr lang="it-IT" sz="1100" dirty="0">
                        <a:effectLst/>
                        <a:latin typeface="Calibri" panose="020F0502020204030204" pitchFamily="34" charset="0"/>
                        <a:ea typeface="Calibri" panose="020F0502020204030204" pitchFamily="34" charset="0"/>
                      </a:endParaRPr>
                    </a:p>
                    <a:p>
                      <a:pPr>
                        <a:lnSpc>
                          <a:spcPct val="115000"/>
                        </a:lnSpc>
                        <a:spcAft>
                          <a:spcPts val="1000"/>
                        </a:spcAft>
                      </a:pPr>
                      <a:r>
                        <a:rPr lang="en-US" sz="1000" i="1" dirty="0">
                          <a:solidFill>
                            <a:srgbClr val="000000"/>
                          </a:solidFill>
                          <a:effectLst/>
                          <a:latin typeface="Calibri" panose="020F0502020204030204" pitchFamily="34" charset="0"/>
                          <a:ea typeface="Calibri" panose="020F0502020204030204" pitchFamily="34" charset="0"/>
                        </a:rPr>
                        <a:t> </a:t>
                      </a:r>
                      <a:endParaRPr lang="it-IT" sz="1100" dirty="0">
                        <a:effectLst/>
                        <a:latin typeface="Calibri" panose="020F0502020204030204" pitchFamily="34" charset="0"/>
                        <a:ea typeface="Calibri" panose="020F0502020204030204" pitchFamily="34" charset="0"/>
                      </a:endParaRPr>
                    </a:p>
                    <a:p>
                      <a:pPr>
                        <a:lnSpc>
                          <a:spcPct val="115000"/>
                        </a:lnSpc>
                        <a:spcAft>
                          <a:spcPts val="0"/>
                        </a:spcAft>
                      </a:pPr>
                      <a:r>
                        <a:rPr lang="en-US" sz="1600" b="1" i="1" dirty="0">
                          <a:solidFill>
                            <a:srgbClr val="000000"/>
                          </a:solidFill>
                          <a:effectLst/>
                          <a:latin typeface="Calibri" panose="020F0502020204030204" pitchFamily="34" charset="0"/>
                          <a:ea typeface="Calibri" panose="020F0502020204030204" pitchFamily="34" charset="0"/>
                        </a:rPr>
                        <a:t>         </a:t>
                      </a:r>
                    </a:p>
                    <a:p>
                      <a:pPr>
                        <a:lnSpc>
                          <a:spcPct val="115000"/>
                        </a:lnSpc>
                        <a:spcAft>
                          <a:spcPts val="0"/>
                        </a:spcAft>
                      </a:pPr>
                      <a:r>
                        <a:rPr lang="en-US" sz="1600" b="1" i="1" dirty="0">
                          <a:solidFill>
                            <a:srgbClr val="000000"/>
                          </a:solidFill>
                          <a:effectLst/>
                          <a:latin typeface="Calibri" panose="020F0502020204030204" pitchFamily="34" charset="0"/>
                          <a:ea typeface="Calibri" panose="020F0502020204030204" pitchFamily="34" charset="0"/>
                        </a:rPr>
                        <a:t>    </a:t>
                      </a:r>
                      <a:r>
                        <a:rPr lang="en-US" sz="1400" b="1" i="1" dirty="0" err="1">
                          <a:solidFill>
                            <a:srgbClr val="000000"/>
                          </a:solidFill>
                          <a:effectLst/>
                          <a:latin typeface="Calibri" panose="020F0502020204030204" pitchFamily="34" charset="0"/>
                          <a:ea typeface="Calibri" panose="020F0502020204030204" pitchFamily="34" charset="0"/>
                        </a:rPr>
                        <a:t>Labirinto</a:t>
                      </a:r>
                      <a:r>
                        <a:rPr lang="en-US" sz="1400" b="1" i="1" dirty="0">
                          <a:solidFill>
                            <a:srgbClr val="000000"/>
                          </a:solidFill>
                          <a:effectLst/>
                          <a:latin typeface="Calibri" panose="020F0502020204030204" pitchFamily="34" charset="0"/>
                          <a:ea typeface="Calibri" panose="020F0502020204030204" pitchFamily="34" charset="0"/>
                        </a:rPr>
                        <a:t> e Museo </a:t>
                      </a:r>
                      <a:r>
                        <a:rPr lang="en-US" sz="1400" b="1" i="1" dirty="0" err="1">
                          <a:solidFill>
                            <a:srgbClr val="000000"/>
                          </a:solidFill>
                          <a:effectLst/>
                          <a:latin typeface="Calibri" panose="020F0502020204030204" pitchFamily="34" charset="0"/>
                          <a:ea typeface="Calibri" panose="020F0502020204030204" pitchFamily="34" charset="0"/>
                        </a:rPr>
                        <a:t>della</a:t>
                      </a:r>
                      <a:r>
                        <a:rPr lang="en-US" sz="1400" b="1" i="1" dirty="0">
                          <a:solidFill>
                            <a:srgbClr val="000000"/>
                          </a:solidFill>
                          <a:effectLst/>
                          <a:latin typeface="Calibri" panose="020F0502020204030204" pitchFamily="34" charset="0"/>
                          <a:ea typeface="Calibri" panose="020F0502020204030204" pitchFamily="34" charset="0"/>
                        </a:rPr>
                        <a:t> </a:t>
                      </a:r>
                      <a:r>
                        <a:rPr lang="en-US" sz="1400" b="1" i="1" dirty="0" err="1">
                          <a:solidFill>
                            <a:srgbClr val="000000"/>
                          </a:solidFill>
                          <a:effectLst/>
                          <a:latin typeface="Calibri" panose="020F0502020204030204" pitchFamily="34" charset="0"/>
                          <a:ea typeface="Calibri" panose="020F0502020204030204" pitchFamily="34" charset="0"/>
                        </a:rPr>
                        <a:t>Masone</a:t>
                      </a:r>
                      <a:r>
                        <a:rPr lang="en-US" sz="1400" b="1" i="1" dirty="0">
                          <a:solidFill>
                            <a:srgbClr val="000000"/>
                          </a:solidFill>
                          <a:effectLst/>
                          <a:latin typeface="Calibri" panose="020F0502020204030204" pitchFamily="34" charset="0"/>
                          <a:ea typeface="Calibri" panose="020F0502020204030204" pitchFamily="34" charset="0"/>
                        </a:rPr>
                        <a:t> </a:t>
                      </a:r>
                    </a:p>
                    <a:p>
                      <a:pPr>
                        <a:lnSpc>
                          <a:spcPct val="115000"/>
                        </a:lnSpc>
                        <a:spcAft>
                          <a:spcPts val="1000"/>
                        </a:spcAft>
                      </a:pPr>
                      <a:endParaRPr lang="it-IT" sz="1100" dirty="0">
                        <a:effectLst/>
                        <a:latin typeface="Calibri" panose="020F0502020204030204" pitchFamily="34" charset="0"/>
                        <a:ea typeface="Calibri" panose="020F0502020204030204" pitchFamily="34" charset="0"/>
                      </a:endParaRPr>
                    </a:p>
                  </a:txBody>
                  <a:tcPr marL="63500" marR="63500" marT="63500" marB="63500">
                    <a:solidFill>
                      <a:schemeClr val="bg1">
                        <a:lumMod val="95000"/>
                      </a:schemeClr>
                    </a:solidFill>
                  </a:tcPr>
                </a:tc>
                <a:extLst>
                  <a:ext uri="{0D108BD9-81ED-4DB2-BD59-A6C34878D82A}">
                    <a16:rowId xmlns:a16="http://schemas.microsoft.com/office/drawing/2014/main" val="136021809"/>
                  </a:ext>
                </a:extLst>
              </a:tr>
            </a:tbl>
          </a:graphicData>
        </a:graphic>
      </p:graphicFrame>
      <p:pic>
        <p:nvPicPr>
          <p:cNvPr id="6" name="image13.jpg" descr="Risultati immagini per tigre di Ligabue al Museo della Masone  immagini">
            <a:extLst>
              <a:ext uri="{FF2B5EF4-FFF2-40B4-BE49-F238E27FC236}">
                <a16:creationId xmlns:a16="http://schemas.microsoft.com/office/drawing/2014/main" id="{96A7B8BB-CC49-4D70-9204-9E8F8DC771DC}"/>
              </a:ext>
            </a:extLst>
          </p:cNvPr>
          <p:cNvPicPr/>
          <p:nvPr/>
        </p:nvPicPr>
        <p:blipFill>
          <a:blip r:embed="rId3"/>
          <a:srcRect/>
          <a:stretch>
            <a:fillRect/>
          </a:stretch>
        </p:blipFill>
        <p:spPr>
          <a:xfrm>
            <a:off x="9251092" y="2201877"/>
            <a:ext cx="1607585" cy="1279922"/>
          </a:xfrm>
          <a:prstGeom prst="rect">
            <a:avLst/>
          </a:prstGeom>
          <a:ln/>
        </p:spPr>
      </p:pic>
      <p:pic>
        <p:nvPicPr>
          <p:cNvPr id="7" name="image20.jpg" descr="Immagine correlata">
            <a:extLst>
              <a:ext uri="{FF2B5EF4-FFF2-40B4-BE49-F238E27FC236}">
                <a16:creationId xmlns:a16="http://schemas.microsoft.com/office/drawing/2014/main" id="{568C3ABD-3F3D-440F-8E10-B40A52828CCB}"/>
              </a:ext>
            </a:extLst>
          </p:cNvPr>
          <p:cNvPicPr/>
          <p:nvPr/>
        </p:nvPicPr>
        <p:blipFill>
          <a:blip r:embed="rId4"/>
          <a:srcRect/>
          <a:stretch>
            <a:fillRect/>
          </a:stretch>
        </p:blipFill>
        <p:spPr>
          <a:xfrm>
            <a:off x="9251092" y="4101806"/>
            <a:ext cx="1848813" cy="1279922"/>
          </a:xfrm>
          <a:prstGeom prst="rect">
            <a:avLst/>
          </a:prstGeom>
          <a:ln/>
        </p:spPr>
      </p:pic>
    </p:spTree>
    <p:extLst>
      <p:ext uri="{BB962C8B-B14F-4D97-AF65-F5344CB8AC3E}">
        <p14:creationId xmlns:p14="http://schemas.microsoft.com/office/powerpoint/2010/main" val="2177954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564106F4-93F7-4D1F-8107-04EAC03B5348}"/>
              </a:ext>
            </a:extLst>
          </p:cNvPr>
          <p:cNvSpPr>
            <a:spLocks noGrp="1"/>
          </p:cNvSpPr>
          <p:nvPr>
            <p:ph type="ftr" sz="quarter" idx="11"/>
          </p:nvPr>
        </p:nvSpPr>
        <p:spPr/>
        <p:txBody>
          <a:bodyPr/>
          <a:lstStyle/>
          <a:p>
            <a:r>
              <a:rPr lang="it-IT">
                <a:solidFill>
                  <a:schemeClr val="tx1"/>
                </a:solidFill>
              </a:rPr>
              <a:t>Erasmus Plus V.A.N.  - I.C. Fontanellato e Fontevivo </a:t>
            </a:r>
            <a:endParaRPr lang="it-IT" dirty="0">
              <a:solidFill>
                <a:schemeClr val="tx1"/>
              </a:solidFill>
            </a:endParaRPr>
          </a:p>
        </p:txBody>
      </p:sp>
      <p:sp>
        <p:nvSpPr>
          <p:cNvPr id="3" name="Segnaposto numero diapositiva 2">
            <a:extLst>
              <a:ext uri="{FF2B5EF4-FFF2-40B4-BE49-F238E27FC236}">
                <a16:creationId xmlns:a16="http://schemas.microsoft.com/office/drawing/2014/main" id="{6F009DD8-BF53-48C9-8BDD-510633B5B028}"/>
              </a:ext>
            </a:extLst>
          </p:cNvPr>
          <p:cNvSpPr>
            <a:spLocks noGrp="1"/>
          </p:cNvSpPr>
          <p:nvPr>
            <p:ph type="sldNum" sz="quarter" idx="12"/>
          </p:nvPr>
        </p:nvSpPr>
        <p:spPr/>
        <p:txBody>
          <a:bodyPr/>
          <a:lstStyle/>
          <a:p>
            <a:fld id="{1FB0AFF4-7ECF-4165-B2A3-A6013BCBF506}" type="slidenum">
              <a:rPr lang="it-IT" smtClean="0">
                <a:solidFill>
                  <a:schemeClr val="tx1"/>
                </a:solidFill>
              </a:rPr>
              <a:t>4</a:t>
            </a:fld>
            <a:endParaRPr lang="it-IT" dirty="0">
              <a:solidFill>
                <a:schemeClr val="tx1"/>
              </a:solidFill>
            </a:endParaRPr>
          </a:p>
        </p:txBody>
      </p:sp>
      <p:graphicFrame>
        <p:nvGraphicFramePr>
          <p:cNvPr id="14" name="Tabella 14">
            <a:extLst>
              <a:ext uri="{FF2B5EF4-FFF2-40B4-BE49-F238E27FC236}">
                <a16:creationId xmlns:a16="http://schemas.microsoft.com/office/drawing/2014/main" id="{0C2CA0AD-3AB0-4F2A-88AB-028D3C5F475C}"/>
              </a:ext>
            </a:extLst>
          </p:cNvPr>
          <p:cNvGraphicFramePr>
            <a:graphicFrameLocks noGrp="1"/>
          </p:cNvGraphicFramePr>
          <p:nvPr>
            <p:extLst>
              <p:ext uri="{D42A27DB-BD31-4B8C-83A1-F6EECF244321}">
                <p14:modId xmlns:p14="http://schemas.microsoft.com/office/powerpoint/2010/main" val="4048477129"/>
              </p:ext>
            </p:extLst>
          </p:nvPr>
        </p:nvGraphicFramePr>
        <p:xfrm>
          <a:off x="296562" y="229235"/>
          <a:ext cx="11697730" cy="6065244"/>
        </p:xfrm>
        <a:graphic>
          <a:graphicData uri="http://schemas.openxmlformats.org/drawingml/2006/table">
            <a:tbl>
              <a:tblPr firstRow="1" bandRow="1">
                <a:tableStyleId>{5C22544A-7EE6-4342-B048-85BDC9FD1C3A}</a:tableStyleId>
              </a:tblPr>
              <a:tblGrid>
                <a:gridCol w="2246639">
                  <a:extLst>
                    <a:ext uri="{9D8B030D-6E8A-4147-A177-3AD203B41FA5}">
                      <a16:colId xmlns:a16="http://schemas.microsoft.com/office/drawing/2014/main" val="1244752980"/>
                    </a:ext>
                  </a:extLst>
                </a:gridCol>
                <a:gridCol w="2218269">
                  <a:extLst>
                    <a:ext uri="{9D8B030D-6E8A-4147-A177-3AD203B41FA5}">
                      <a16:colId xmlns:a16="http://schemas.microsoft.com/office/drawing/2014/main" val="155181638"/>
                    </a:ext>
                  </a:extLst>
                </a:gridCol>
                <a:gridCol w="2598766">
                  <a:extLst>
                    <a:ext uri="{9D8B030D-6E8A-4147-A177-3AD203B41FA5}">
                      <a16:colId xmlns:a16="http://schemas.microsoft.com/office/drawing/2014/main" val="3435577282"/>
                    </a:ext>
                  </a:extLst>
                </a:gridCol>
                <a:gridCol w="2058330">
                  <a:extLst>
                    <a:ext uri="{9D8B030D-6E8A-4147-A177-3AD203B41FA5}">
                      <a16:colId xmlns:a16="http://schemas.microsoft.com/office/drawing/2014/main" val="2103853164"/>
                    </a:ext>
                  </a:extLst>
                </a:gridCol>
                <a:gridCol w="2575726">
                  <a:extLst>
                    <a:ext uri="{9D8B030D-6E8A-4147-A177-3AD203B41FA5}">
                      <a16:colId xmlns:a16="http://schemas.microsoft.com/office/drawing/2014/main" val="1644651186"/>
                    </a:ext>
                  </a:extLst>
                </a:gridCol>
              </a:tblGrid>
              <a:tr h="897153">
                <a:tc>
                  <a:txBody>
                    <a:bodyPr/>
                    <a:lstStyle/>
                    <a:p>
                      <a:pPr algn="ctr"/>
                      <a:r>
                        <a:rPr lang="en-US" sz="1800" b="1" i="1" kern="1200" dirty="0">
                          <a:solidFill>
                            <a:schemeClr val="lt1"/>
                          </a:solidFill>
                          <a:effectLst/>
                          <a:latin typeface="+mn-lt"/>
                          <a:ea typeface="+mn-ea"/>
                          <a:cs typeface="+mn-cs"/>
                        </a:rPr>
                        <a:t>SCHOOL</a:t>
                      </a:r>
                      <a:endParaRPr lang="it-IT" sz="1800" b="1" kern="1200" dirty="0">
                        <a:solidFill>
                          <a:schemeClr val="lt1"/>
                        </a:solidFill>
                        <a:effectLst/>
                        <a:latin typeface="+mn-lt"/>
                        <a:ea typeface="+mn-ea"/>
                        <a:cs typeface="+mn-cs"/>
                      </a:endParaRPr>
                    </a:p>
                    <a:p>
                      <a:pPr algn="ctr"/>
                      <a:r>
                        <a:rPr lang="en-US" sz="1800" b="1" i="1" kern="1200" dirty="0">
                          <a:solidFill>
                            <a:schemeClr val="lt1"/>
                          </a:solidFill>
                          <a:effectLst/>
                          <a:latin typeface="+mn-lt"/>
                          <a:ea typeface="+mn-ea"/>
                          <a:cs typeface="+mn-cs"/>
                        </a:rPr>
                        <a:t>(NATIONAL</a:t>
                      </a:r>
                      <a:r>
                        <a:rPr lang="en-US" sz="1800" b="1" i="1" kern="1200" dirty="0">
                          <a:solidFill>
                            <a:schemeClr val="bg1"/>
                          </a:solidFill>
                          <a:effectLst/>
                          <a:latin typeface="+mn-lt"/>
                          <a:ea typeface="+mn-ea"/>
                          <a:cs typeface="+mn-cs"/>
                        </a:rPr>
                        <a:t> </a:t>
                      </a:r>
                      <a:r>
                        <a:rPr lang="en-US" sz="1800" b="1" i="1" kern="1200" dirty="0">
                          <a:solidFill>
                            <a:schemeClr val="lt1"/>
                          </a:solidFill>
                          <a:effectLst/>
                          <a:latin typeface="+mn-lt"/>
                          <a:ea typeface="+mn-ea"/>
                          <a:cs typeface="+mn-cs"/>
                        </a:rPr>
                        <a:t>NAME)</a:t>
                      </a:r>
                      <a:endParaRPr lang="it-IT" dirty="0"/>
                    </a:p>
                    <a:p>
                      <a:endParaRPr lang="it-IT" dirty="0"/>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lt1"/>
                          </a:solidFill>
                          <a:effectLst/>
                          <a:latin typeface="+mn-lt"/>
                          <a:ea typeface="+mn-ea"/>
                          <a:cs typeface="+mn-cs"/>
                        </a:rPr>
                        <a:t>MUSEUM</a:t>
                      </a:r>
                      <a:endParaRPr lang="it-IT" dirty="0"/>
                    </a:p>
                    <a:p>
                      <a:pPr algn="ctr"/>
                      <a:endParaRPr lang="it-IT" dirty="0"/>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lt1"/>
                          </a:solidFill>
                          <a:effectLst/>
                          <a:latin typeface="+mn-lt"/>
                          <a:ea typeface="+mn-ea"/>
                          <a:cs typeface="+mn-cs"/>
                        </a:rPr>
                        <a:t>DESCRIPTION</a:t>
                      </a:r>
                      <a:endParaRPr lang="it-IT" dirty="0"/>
                    </a:p>
                    <a:p>
                      <a:pPr algn="ctr"/>
                      <a:endParaRPr lang="it-IT" dirty="0"/>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tcPr>
                </a:tc>
                <a:tc>
                  <a:txBody>
                    <a:bodyPr/>
                    <a:lstStyle/>
                    <a:p>
                      <a:pPr algn="ctr"/>
                      <a:r>
                        <a:rPr lang="en-US" sz="1800" b="1" i="1" kern="1200" dirty="0">
                          <a:solidFill>
                            <a:schemeClr val="lt1"/>
                          </a:solidFill>
                          <a:effectLst/>
                          <a:latin typeface="+mn-lt"/>
                          <a:ea typeface="+mn-ea"/>
                          <a:cs typeface="+mn-cs"/>
                        </a:rPr>
                        <a:t>PLACE</a:t>
                      </a:r>
                      <a:endParaRPr lang="it-IT" sz="1800" b="1" kern="1200" dirty="0">
                        <a:solidFill>
                          <a:schemeClr val="lt1"/>
                        </a:solidFill>
                        <a:effectLst/>
                        <a:latin typeface="+mn-lt"/>
                        <a:ea typeface="+mn-ea"/>
                        <a:cs typeface="+mn-cs"/>
                      </a:endParaRPr>
                    </a:p>
                    <a:p>
                      <a:pPr algn="ctr"/>
                      <a:r>
                        <a:rPr lang="en-US" sz="1800" b="1" i="1" kern="1200" dirty="0">
                          <a:solidFill>
                            <a:schemeClr val="lt1"/>
                          </a:solidFill>
                          <a:effectLst/>
                          <a:latin typeface="+mn-lt"/>
                          <a:ea typeface="+mn-ea"/>
                          <a:cs typeface="+mn-cs"/>
                        </a:rPr>
                        <a:t>ADDRESS</a:t>
                      </a:r>
                      <a:endParaRPr lang="it-IT" dirty="0"/>
                    </a:p>
                    <a:p>
                      <a:pPr algn="ctr"/>
                      <a:endParaRPr lang="it-IT" dirty="0"/>
                    </a:p>
                  </a:txBody>
                  <a:tcPr>
                    <a:lnT w="57150" cap="flat" cmpd="sng" algn="ctr">
                      <a:solidFill>
                        <a:schemeClr val="bg1"/>
                      </a:solidFill>
                      <a:prstDash val="solid"/>
                      <a:round/>
                      <a:headEnd type="none" w="med" len="med"/>
                      <a:tailEnd type="none" w="med" len="med"/>
                    </a:lnT>
                  </a:tcPr>
                </a:tc>
                <a:tc>
                  <a:txBody>
                    <a:bodyPr/>
                    <a:lstStyle/>
                    <a:p>
                      <a:pPr algn="ctr"/>
                      <a:r>
                        <a:rPr lang="en-US" sz="1800" b="1" i="1" kern="1200" dirty="0">
                          <a:solidFill>
                            <a:schemeClr val="lt1"/>
                          </a:solidFill>
                          <a:effectLst/>
                          <a:latin typeface="+mn-lt"/>
                          <a:ea typeface="+mn-ea"/>
                          <a:cs typeface="+mn-cs"/>
                        </a:rPr>
                        <a:t>WEB SITE AND </a:t>
                      </a:r>
                      <a:endParaRPr lang="it-IT" sz="1800" b="1" kern="1200" dirty="0">
                        <a:solidFill>
                          <a:schemeClr val="lt1"/>
                        </a:solidFill>
                        <a:effectLst/>
                        <a:latin typeface="+mn-lt"/>
                        <a:ea typeface="+mn-ea"/>
                        <a:cs typeface="+mn-cs"/>
                      </a:endParaRPr>
                    </a:p>
                    <a:p>
                      <a:pPr algn="ctr"/>
                      <a:r>
                        <a:rPr lang="en-US" sz="1800" b="1" i="1" kern="1200" dirty="0">
                          <a:solidFill>
                            <a:schemeClr val="lt1"/>
                          </a:solidFill>
                          <a:effectLst/>
                          <a:latin typeface="+mn-lt"/>
                          <a:ea typeface="+mn-ea"/>
                          <a:cs typeface="+mn-cs"/>
                        </a:rPr>
                        <a:t>E-MAIL </a:t>
                      </a:r>
                      <a:endParaRPr lang="it-IT" dirty="0"/>
                    </a:p>
                    <a:p>
                      <a:pPr algn="ctr"/>
                      <a:endParaRPr lang="it-IT" dirty="0"/>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746389802"/>
                  </a:ext>
                </a:extLst>
              </a:tr>
              <a:tr h="5150844">
                <a:tc>
                  <a:txBody>
                    <a:bodyPr/>
                    <a:lstStyle/>
                    <a:p>
                      <a:endParaRPr lang="it-IT" sz="1600" dirty="0"/>
                    </a:p>
                    <a:p>
                      <a:r>
                        <a:rPr lang="en-US" sz="1600" b="1" i="1" kern="1200" dirty="0">
                          <a:solidFill>
                            <a:schemeClr val="dk1"/>
                          </a:solidFill>
                          <a:effectLst/>
                          <a:latin typeface="+mn-lt"/>
                          <a:ea typeface="+mn-ea"/>
                          <a:cs typeface="+mn-cs"/>
                        </a:rPr>
                        <a:t>ISTITUTO COMPRENSIVO DI FONTANELLATO E FONTEVIVO </a:t>
                      </a:r>
                      <a:endParaRPr lang="it-IT" sz="1600" kern="1200" dirty="0">
                        <a:solidFill>
                          <a:schemeClr val="dk1"/>
                        </a:solidFill>
                        <a:effectLst/>
                        <a:latin typeface="+mn-lt"/>
                        <a:ea typeface="+mn-ea"/>
                        <a:cs typeface="+mn-cs"/>
                      </a:endParaRPr>
                    </a:p>
                    <a:p>
                      <a:r>
                        <a:rPr lang="en-US" sz="1600" b="1" i="1" kern="1200" dirty="0">
                          <a:solidFill>
                            <a:schemeClr val="dk1"/>
                          </a:solidFill>
                          <a:effectLst/>
                          <a:latin typeface="+mn-lt"/>
                          <a:ea typeface="+mn-ea"/>
                          <a:cs typeface="+mn-cs"/>
                        </a:rPr>
                        <a:t>ITALY </a:t>
                      </a:r>
                      <a:endParaRPr lang="it-IT" sz="1600" dirty="0"/>
                    </a:p>
                    <a:p>
                      <a:endParaRPr lang="it-IT" sz="1600" dirty="0"/>
                    </a:p>
                    <a:p>
                      <a:endParaRPr lang="it-IT" sz="1600" dirty="0"/>
                    </a:p>
                    <a:p>
                      <a:endParaRPr lang="it-IT" sz="1600" dirty="0"/>
                    </a:p>
                    <a:p>
                      <a:endParaRPr lang="it-IT" sz="1600" dirty="0"/>
                    </a:p>
                    <a:p>
                      <a:endParaRPr lang="it-IT" sz="1600" dirty="0"/>
                    </a:p>
                    <a:p>
                      <a:endParaRPr lang="it-IT" sz="1600" dirty="0"/>
                    </a:p>
                    <a:p>
                      <a:endParaRPr lang="it-IT" sz="1600" dirty="0"/>
                    </a:p>
                    <a:p>
                      <a:endParaRPr lang="it-IT" sz="1600" dirty="0"/>
                    </a:p>
                    <a:p>
                      <a:endParaRPr lang="it-IT" sz="1600" dirty="0"/>
                    </a:p>
                    <a:p>
                      <a:endParaRPr lang="it-IT" sz="1600" dirty="0"/>
                    </a:p>
                    <a:p>
                      <a:endParaRPr lang="it-IT" sz="1600" dirty="0"/>
                    </a:p>
                    <a:p>
                      <a:endParaRPr lang="it-IT" sz="1600" dirty="0"/>
                    </a:p>
                    <a:p>
                      <a:endParaRPr lang="it-IT" sz="1600" dirty="0"/>
                    </a:p>
                    <a:p>
                      <a:endParaRPr lang="it-IT" sz="1600"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dk1"/>
                          </a:solidFill>
                          <a:effectLst/>
                          <a:latin typeface="+mn-lt"/>
                          <a:ea typeface="+mn-ea"/>
                          <a:cs typeface="+mn-cs"/>
                        </a:rPr>
                        <a:t>MUSEO DELLA ROCCA SANVITALE DI FONTANELLATO</a:t>
                      </a:r>
                      <a:endParaRPr lang="it-IT" sz="1600" dirty="0"/>
                    </a:p>
                    <a:p>
                      <a:endParaRPr lang="it-IT" sz="1600" dirty="0">
                        <a:solidFill>
                          <a:schemeClr val="tx1"/>
                        </a:solidFill>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1600" i="1" dirty="0"/>
                        <a:t>A Local Museum, inside the Rocca,  that houses the private art collection of the </a:t>
                      </a:r>
                      <a:r>
                        <a:rPr lang="en-US" sz="1600" i="1" dirty="0" err="1"/>
                        <a:t>Sanvitale</a:t>
                      </a:r>
                      <a:r>
                        <a:rPr lang="en-US" sz="1600" i="1" dirty="0"/>
                        <a:t> Family, Count of </a:t>
                      </a:r>
                      <a:r>
                        <a:rPr lang="en-US" sz="1600" i="1" dirty="0" err="1"/>
                        <a:t>Fontanellato</a:t>
                      </a:r>
                      <a:r>
                        <a:rPr lang="en-US" sz="1600" i="1" dirty="0"/>
                        <a:t> since the Middle Ages.</a:t>
                      </a:r>
                    </a:p>
                    <a:p>
                      <a:r>
                        <a:rPr lang="en-US" sz="1600" i="1" dirty="0"/>
                        <a:t>It houses Parmigianino's youthful masterpiece, the fresco of Diana and </a:t>
                      </a:r>
                      <a:r>
                        <a:rPr lang="en-US" sz="1600" i="1" dirty="0" err="1"/>
                        <a:t>Atteone</a:t>
                      </a:r>
                      <a:r>
                        <a:rPr lang="en-US" sz="1600" i="1" dirty="0"/>
                        <a:t>, inspired by the myth told in Ovid's </a:t>
                      </a:r>
                      <a:r>
                        <a:rPr lang="en-US" sz="1600" i="1" dirty="0" err="1"/>
                        <a:t>Metatamorphoses</a:t>
                      </a:r>
                      <a:r>
                        <a:rPr lang="en-US" sz="1600" i="1" dirty="0"/>
                        <a:t>.</a:t>
                      </a:r>
                    </a:p>
                    <a:p>
                      <a:r>
                        <a:rPr lang="en-US" sz="1600" i="1" dirty="0"/>
                        <a:t>It is one of the masterpieces of the Italian Renaissance.</a:t>
                      </a:r>
                      <a:endParaRPr lang="it-IT" sz="1600" i="1" dirty="0"/>
                    </a:p>
                  </a:txBody>
                  <a:tcP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1400" b="1" i="0" kern="1200" dirty="0">
                          <a:solidFill>
                            <a:schemeClr val="dk1"/>
                          </a:solidFill>
                          <a:effectLst/>
                          <a:latin typeface="+mn-lt"/>
                          <a:ea typeface="+mn-ea"/>
                          <a:cs typeface="+mn-cs"/>
                        </a:rPr>
                        <a:t>FONTANELLATO</a:t>
                      </a:r>
                      <a:endParaRPr lang="it-IT" sz="1400" b="1" i="0" kern="1200" dirty="0">
                        <a:solidFill>
                          <a:schemeClr val="dk1"/>
                        </a:solidFill>
                        <a:effectLst/>
                        <a:latin typeface="+mn-lt"/>
                        <a:ea typeface="+mn-ea"/>
                        <a:cs typeface="+mn-cs"/>
                      </a:endParaRPr>
                    </a:p>
                    <a:p>
                      <a:r>
                        <a:rPr lang="en-US" sz="1400" b="1" i="0" kern="1200" dirty="0">
                          <a:solidFill>
                            <a:schemeClr val="dk1"/>
                          </a:solidFill>
                          <a:effectLst/>
                          <a:latin typeface="+mn-lt"/>
                          <a:ea typeface="+mn-ea"/>
                          <a:cs typeface="+mn-cs"/>
                        </a:rPr>
                        <a:t>PIAZZA GARIBALDI 1</a:t>
                      </a:r>
                      <a:endParaRPr lang="it-IT" sz="1400" b="1" i="0" kern="1200" dirty="0">
                        <a:solidFill>
                          <a:schemeClr val="dk1"/>
                        </a:solidFill>
                        <a:effectLst/>
                        <a:latin typeface="+mn-lt"/>
                        <a:ea typeface="+mn-ea"/>
                        <a:cs typeface="+mn-cs"/>
                      </a:endParaRPr>
                    </a:p>
                    <a:p>
                      <a:r>
                        <a:rPr lang="en-US" sz="1400" b="1" i="0" kern="1200" dirty="0">
                          <a:solidFill>
                            <a:schemeClr val="dk1"/>
                          </a:solidFill>
                          <a:effectLst/>
                          <a:latin typeface="+mn-lt"/>
                          <a:ea typeface="+mn-ea"/>
                          <a:cs typeface="+mn-cs"/>
                        </a:rPr>
                        <a:t>43012</a:t>
                      </a:r>
                      <a:endParaRPr lang="it-IT" sz="1400" b="1" i="0" kern="1200" dirty="0">
                        <a:solidFill>
                          <a:schemeClr val="dk1"/>
                        </a:solidFill>
                        <a:effectLst/>
                        <a:latin typeface="+mn-lt"/>
                        <a:ea typeface="+mn-ea"/>
                        <a:cs typeface="+mn-cs"/>
                      </a:endParaRPr>
                    </a:p>
                    <a:p>
                      <a:r>
                        <a:rPr lang="en-US" sz="1400" b="1" i="0" kern="1200" dirty="0">
                          <a:solidFill>
                            <a:schemeClr val="dk1"/>
                          </a:solidFill>
                          <a:effectLst/>
                          <a:latin typeface="+mn-lt"/>
                          <a:ea typeface="+mn-ea"/>
                          <a:cs typeface="+mn-cs"/>
                        </a:rPr>
                        <a:t>(PARMA) </a:t>
                      </a:r>
                      <a:endParaRPr lang="it-IT" sz="1400" b="1" i="0" kern="1200" dirty="0">
                        <a:solidFill>
                          <a:schemeClr val="dk1"/>
                        </a:solidFill>
                        <a:effectLst/>
                        <a:latin typeface="+mn-lt"/>
                        <a:ea typeface="+mn-ea"/>
                        <a:cs typeface="+mn-cs"/>
                      </a:endParaRPr>
                    </a:p>
                    <a:p>
                      <a:r>
                        <a:rPr lang="en-US" sz="1400" b="1" i="0" kern="1200" dirty="0">
                          <a:solidFill>
                            <a:schemeClr val="dk1"/>
                          </a:solidFill>
                          <a:effectLst/>
                          <a:latin typeface="+mn-lt"/>
                          <a:ea typeface="+mn-ea"/>
                          <a:cs typeface="+mn-cs"/>
                        </a:rPr>
                        <a:t>ITALY </a:t>
                      </a:r>
                      <a:endParaRPr lang="it-IT" sz="1400" b="1" i="0" dirty="0"/>
                    </a:p>
                    <a:p>
                      <a:endParaRPr lang="it-IT" sz="1600" dirty="0"/>
                    </a:p>
                  </a:txBody>
                  <a:tcPr>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1400" b="1" i="1" kern="1200" dirty="0">
                          <a:solidFill>
                            <a:schemeClr val="dk1"/>
                          </a:solidFill>
                          <a:effectLst/>
                          <a:latin typeface="+mn-lt"/>
                          <a:ea typeface="+mn-ea"/>
                          <a:cs typeface="+mn-cs"/>
                        </a:rPr>
                        <a:t>E MAIL:</a:t>
                      </a:r>
                      <a:r>
                        <a:rPr lang="en-US" sz="1400" b="1" i="1" u="sng" kern="1200" dirty="0">
                          <a:solidFill>
                            <a:schemeClr val="dk1"/>
                          </a:solidFill>
                          <a:effectLst/>
                          <a:latin typeface="+mn-lt"/>
                          <a:ea typeface="+mn-ea"/>
                          <a:cs typeface="+mn-cs"/>
                          <a:hlinkClick r:id="rId2"/>
                        </a:rPr>
                        <a:t> iat@fontanellato.org</a:t>
                      </a:r>
                      <a:r>
                        <a:rPr lang="en-US" sz="1400" i="1" kern="1200" dirty="0">
                          <a:solidFill>
                            <a:schemeClr val="dk1"/>
                          </a:solidFill>
                          <a:effectLst/>
                          <a:latin typeface="+mn-lt"/>
                          <a:ea typeface="+mn-ea"/>
                          <a:cs typeface="+mn-cs"/>
                        </a:rPr>
                        <a:t> - </a:t>
                      </a:r>
                      <a:r>
                        <a:rPr lang="en-US" sz="1400" b="1" i="1" u="sng" kern="1200" dirty="0">
                          <a:solidFill>
                            <a:schemeClr val="dk1"/>
                          </a:solidFill>
                          <a:effectLst/>
                          <a:latin typeface="+mn-lt"/>
                          <a:ea typeface="+mn-ea"/>
                          <a:cs typeface="+mn-cs"/>
                          <a:hlinkClick r:id="rId3"/>
                        </a:rPr>
                        <a:t>rocca@fontanellato.org</a:t>
                      </a:r>
                      <a:endParaRPr lang="it-IT" sz="1400" kern="1200" dirty="0">
                        <a:solidFill>
                          <a:schemeClr val="dk1"/>
                        </a:solidFill>
                        <a:effectLst/>
                        <a:latin typeface="+mn-lt"/>
                        <a:ea typeface="+mn-ea"/>
                        <a:cs typeface="+mn-cs"/>
                      </a:endParaRPr>
                    </a:p>
                    <a:p>
                      <a:r>
                        <a:rPr lang="en-US" sz="1400" b="1" i="1" kern="1200" dirty="0">
                          <a:solidFill>
                            <a:schemeClr val="dk1"/>
                          </a:solidFill>
                          <a:effectLst/>
                          <a:latin typeface="+mn-lt"/>
                          <a:ea typeface="+mn-ea"/>
                          <a:cs typeface="+mn-cs"/>
                        </a:rPr>
                        <a:t>WEB</a:t>
                      </a:r>
                      <a:r>
                        <a:rPr lang="en-US" sz="1400" i="1" kern="1200" dirty="0">
                          <a:solidFill>
                            <a:schemeClr val="dk1"/>
                          </a:solidFill>
                          <a:effectLst/>
                          <a:latin typeface="+mn-lt"/>
                          <a:ea typeface="+mn-ea"/>
                          <a:cs typeface="+mn-cs"/>
                        </a:rPr>
                        <a:t>: </a:t>
                      </a:r>
                      <a:r>
                        <a:rPr lang="en-US" sz="1400" b="1" i="1" u="sng" kern="1200" dirty="0">
                          <a:solidFill>
                            <a:schemeClr val="dk1"/>
                          </a:solidFill>
                          <a:effectLst/>
                          <a:latin typeface="+mn-lt"/>
                          <a:ea typeface="+mn-ea"/>
                          <a:cs typeface="+mn-cs"/>
                          <a:hlinkClick r:id="rId4"/>
                        </a:rPr>
                        <a:t>www.fontanellato.org</a:t>
                      </a:r>
                      <a:endParaRPr lang="en-US" sz="1400" b="1" i="1" u="sng" kern="1200" dirty="0">
                        <a:solidFill>
                          <a:schemeClr val="dk1"/>
                        </a:solidFill>
                        <a:effectLst/>
                        <a:latin typeface="+mn-lt"/>
                        <a:ea typeface="+mn-ea"/>
                        <a:cs typeface="+mn-cs"/>
                      </a:endParaRPr>
                    </a:p>
                    <a:p>
                      <a:endParaRPr lang="en-US" sz="1400" b="1" i="1" u="sng" kern="1200" dirty="0">
                        <a:solidFill>
                          <a:schemeClr val="dk1"/>
                        </a:solidFill>
                        <a:effectLst/>
                        <a:latin typeface="+mn-lt"/>
                        <a:ea typeface="+mn-ea"/>
                        <a:cs typeface="+mn-cs"/>
                      </a:endParaRPr>
                    </a:p>
                    <a:p>
                      <a:endParaRPr lang="en-US" sz="1400" b="1" i="1" u="sng" kern="1200" dirty="0">
                        <a:solidFill>
                          <a:schemeClr val="dk1"/>
                        </a:solidFill>
                        <a:effectLst/>
                        <a:latin typeface="+mn-lt"/>
                        <a:ea typeface="+mn-ea"/>
                        <a:cs typeface="+mn-cs"/>
                      </a:endParaRPr>
                    </a:p>
                    <a:p>
                      <a:endParaRPr lang="en-US" sz="1400" b="1" i="1" u="sng" kern="1200" dirty="0">
                        <a:solidFill>
                          <a:schemeClr val="dk1"/>
                        </a:solidFill>
                        <a:effectLst/>
                        <a:latin typeface="+mn-lt"/>
                        <a:ea typeface="+mn-ea"/>
                        <a:cs typeface="+mn-cs"/>
                      </a:endParaRPr>
                    </a:p>
                    <a:p>
                      <a:endParaRPr lang="en-US" sz="1400" b="1" i="1" u="sng" kern="1200" dirty="0">
                        <a:solidFill>
                          <a:schemeClr val="dk1"/>
                        </a:solidFill>
                        <a:effectLst/>
                        <a:latin typeface="+mn-lt"/>
                        <a:ea typeface="+mn-ea"/>
                        <a:cs typeface="+mn-cs"/>
                      </a:endParaRPr>
                    </a:p>
                    <a:p>
                      <a:endParaRPr lang="en-US" sz="1800" b="1" i="1" kern="1200" dirty="0">
                        <a:solidFill>
                          <a:schemeClr val="dk1"/>
                        </a:solidFill>
                        <a:effectLst/>
                        <a:latin typeface="+mn-lt"/>
                        <a:ea typeface="+mn-ea"/>
                        <a:cs typeface="+mn-cs"/>
                      </a:endParaRPr>
                    </a:p>
                    <a:p>
                      <a:endParaRPr lang="en-US" sz="1800" b="1" i="1" kern="1200" dirty="0">
                        <a:solidFill>
                          <a:schemeClr val="dk1"/>
                        </a:solidFill>
                        <a:effectLst/>
                        <a:latin typeface="+mn-lt"/>
                        <a:ea typeface="+mn-ea"/>
                        <a:cs typeface="+mn-cs"/>
                      </a:endParaRPr>
                    </a:p>
                    <a:p>
                      <a:r>
                        <a:rPr lang="en-US" sz="1800" b="1" i="1" kern="1200" dirty="0">
                          <a:solidFill>
                            <a:schemeClr val="dk1"/>
                          </a:solidFill>
                          <a:effectLst/>
                          <a:latin typeface="+mn-lt"/>
                          <a:ea typeface="+mn-ea"/>
                          <a:cs typeface="+mn-cs"/>
                        </a:rPr>
                        <a:t>          </a:t>
                      </a:r>
                      <a:r>
                        <a:rPr lang="en-US" sz="1400" b="1" i="1" kern="1200" dirty="0">
                          <a:solidFill>
                            <a:schemeClr val="dk1"/>
                          </a:solidFill>
                          <a:effectLst/>
                          <a:latin typeface="+mn-lt"/>
                          <a:ea typeface="+mn-ea"/>
                          <a:cs typeface="+mn-cs"/>
                        </a:rPr>
                        <a:t>Diana e </a:t>
                      </a:r>
                      <a:r>
                        <a:rPr lang="en-US" sz="1400" b="1" i="1" kern="1200" dirty="0" err="1">
                          <a:solidFill>
                            <a:schemeClr val="dk1"/>
                          </a:solidFill>
                          <a:effectLst/>
                          <a:latin typeface="+mn-lt"/>
                          <a:ea typeface="+mn-ea"/>
                          <a:cs typeface="+mn-cs"/>
                        </a:rPr>
                        <a:t>Atteone</a:t>
                      </a:r>
                      <a:r>
                        <a:rPr lang="en-US" sz="1400" b="1" i="1" kern="1200" dirty="0">
                          <a:solidFill>
                            <a:schemeClr val="dk1"/>
                          </a:solidFill>
                          <a:effectLst/>
                          <a:latin typeface="+mn-lt"/>
                          <a:ea typeface="+mn-ea"/>
                          <a:cs typeface="+mn-cs"/>
                        </a:rPr>
                        <a:t> </a:t>
                      </a:r>
                      <a:endParaRPr lang="it-IT" sz="1400" kern="1200" dirty="0">
                        <a:solidFill>
                          <a:schemeClr val="dk1"/>
                        </a:solidFill>
                        <a:effectLst/>
                        <a:latin typeface="+mn-lt"/>
                        <a:ea typeface="+mn-ea"/>
                        <a:cs typeface="+mn-cs"/>
                      </a:endParaRPr>
                    </a:p>
                    <a:p>
                      <a:r>
                        <a:rPr lang="en-US" sz="1400" b="1" i="1" kern="1200" dirty="0">
                          <a:solidFill>
                            <a:schemeClr val="dk1"/>
                          </a:solidFill>
                          <a:effectLst/>
                          <a:latin typeface="+mn-lt"/>
                          <a:ea typeface="+mn-ea"/>
                          <a:cs typeface="+mn-cs"/>
                        </a:rPr>
                        <a:t>                Parmigianino</a:t>
                      </a:r>
                    </a:p>
                    <a:p>
                      <a:endParaRPr lang="it-IT" sz="1800" kern="1200" dirty="0">
                        <a:solidFill>
                          <a:schemeClr val="dk1"/>
                        </a:solidFill>
                        <a:effectLst/>
                        <a:latin typeface="+mn-lt"/>
                        <a:ea typeface="+mn-ea"/>
                        <a:cs typeface="+mn-cs"/>
                      </a:endParaRPr>
                    </a:p>
                    <a:p>
                      <a:endParaRPr lang="it-IT" sz="1800" kern="1200" dirty="0">
                        <a:solidFill>
                          <a:schemeClr val="dk1"/>
                        </a:solidFill>
                        <a:effectLst/>
                        <a:latin typeface="+mn-lt"/>
                        <a:ea typeface="+mn-ea"/>
                        <a:cs typeface="+mn-cs"/>
                      </a:endParaRPr>
                    </a:p>
                    <a:p>
                      <a:endParaRPr lang="it-IT" sz="1800" kern="1200" dirty="0">
                        <a:solidFill>
                          <a:schemeClr val="dk1"/>
                        </a:solidFill>
                        <a:effectLst/>
                        <a:latin typeface="+mn-lt"/>
                        <a:ea typeface="+mn-ea"/>
                        <a:cs typeface="+mn-cs"/>
                      </a:endParaRPr>
                    </a:p>
                    <a:p>
                      <a:endParaRPr lang="en-US" sz="1800" b="1" i="1" kern="1200" dirty="0">
                        <a:solidFill>
                          <a:schemeClr val="dk1"/>
                        </a:solidFill>
                        <a:effectLst/>
                        <a:latin typeface="+mn-lt"/>
                        <a:ea typeface="+mn-ea"/>
                        <a:cs typeface="+mn-cs"/>
                      </a:endParaRPr>
                    </a:p>
                    <a:p>
                      <a:endParaRPr lang="en-US" sz="1800" b="1" i="1" kern="1200" dirty="0">
                        <a:solidFill>
                          <a:schemeClr val="dk1"/>
                        </a:solidFill>
                        <a:effectLst/>
                        <a:latin typeface="+mn-lt"/>
                        <a:ea typeface="+mn-ea"/>
                        <a:cs typeface="+mn-cs"/>
                      </a:endParaRPr>
                    </a:p>
                    <a:p>
                      <a:endParaRPr lang="en-US" sz="1800" b="1" i="1" kern="1200" dirty="0">
                        <a:solidFill>
                          <a:schemeClr val="dk1"/>
                        </a:solidFill>
                        <a:effectLst/>
                        <a:latin typeface="+mn-lt"/>
                        <a:ea typeface="+mn-ea"/>
                        <a:cs typeface="+mn-cs"/>
                      </a:endParaRPr>
                    </a:p>
                    <a:p>
                      <a:r>
                        <a:rPr lang="en-US" sz="1400" b="1" i="1" kern="1200" dirty="0">
                          <a:solidFill>
                            <a:schemeClr val="dk1"/>
                          </a:solidFill>
                          <a:effectLst/>
                          <a:latin typeface="+mn-lt"/>
                          <a:ea typeface="+mn-ea"/>
                          <a:cs typeface="+mn-cs"/>
                        </a:rPr>
                        <a:t>Rocca </a:t>
                      </a:r>
                      <a:r>
                        <a:rPr lang="en-US" sz="1400" b="1" i="1" kern="1200" dirty="0" err="1">
                          <a:solidFill>
                            <a:schemeClr val="dk1"/>
                          </a:solidFill>
                          <a:effectLst/>
                          <a:latin typeface="+mn-lt"/>
                          <a:ea typeface="+mn-ea"/>
                          <a:cs typeface="+mn-cs"/>
                        </a:rPr>
                        <a:t>Sanvitale</a:t>
                      </a:r>
                      <a:r>
                        <a:rPr lang="en-US" sz="1400" b="1" i="1" kern="1200" dirty="0">
                          <a:solidFill>
                            <a:schemeClr val="dk1"/>
                          </a:solidFill>
                          <a:effectLst/>
                          <a:latin typeface="+mn-lt"/>
                          <a:ea typeface="+mn-ea"/>
                          <a:cs typeface="+mn-cs"/>
                        </a:rPr>
                        <a:t> di </a:t>
                      </a:r>
                      <a:r>
                        <a:rPr lang="en-US" sz="1400" b="1" i="1" kern="1200" dirty="0" err="1">
                          <a:solidFill>
                            <a:schemeClr val="dk1"/>
                          </a:solidFill>
                          <a:effectLst/>
                          <a:latin typeface="+mn-lt"/>
                          <a:ea typeface="+mn-ea"/>
                          <a:cs typeface="+mn-cs"/>
                        </a:rPr>
                        <a:t>Fontanellato</a:t>
                      </a:r>
                      <a:endParaRPr lang="it-IT" sz="1400" kern="1200" dirty="0">
                        <a:solidFill>
                          <a:schemeClr val="dk1"/>
                        </a:solidFill>
                        <a:effectLst/>
                        <a:latin typeface="+mn-lt"/>
                        <a:ea typeface="+mn-ea"/>
                        <a:cs typeface="+mn-cs"/>
                      </a:endParaRPr>
                    </a:p>
                    <a:p>
                      <a:r>
                        <a:rPr lang="en-US" sz="1800" b="1" i="1" kern="1200" dirty="0">
                          <a:solidFill>
                            <a:schemeClr val="dk1"/>
                          </a:solidFill>
                          <a:effectLst/>
                          <a:latin typeface="+mn-lt"/>
                          <a:ea typeface="+mn-ea"/>
                          <a:cs typeface="+mn-cs"/>
                        </a:rPr>
                        <a:t> </a:t>
                      </a:r>
                      <a:endParaRPr lang="it-IT" sz="1800" kern="1200" dirty="0">
                        <a:solidFill>
                          <a:schemeClr val="dk1"/>
                        </a:solidFill>
                        <a:effectLst/>
                        <a:latin typeface="+mn-lt"/>
                        <a:ea typeface="+mn-ea"/>
                        <a:cs typeface="+mn-cs"/>
                      </a:endParaRPr>
                    </a:p>
                    <a:p>
                      <a:endParaRPr lang="it-IT" sz="1400" dirty="0"/>
                    </a:p>
                  </a:txBody>
                  <a:tcPr>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55395772"/>
                  </a:ext>
                </a:extLst>
              </a:tr>
            </a:tbl>
          </a:graphicData>
        </a:graphic>
      </p:graphicFrame>
      <p:pic>
        <p:nvPicPr>
          <p:cNvPr id="9" name="image12.jpg">
            <a:extLst>
              <a:ext uri="{FF2B5EF4-FFF2-40B4-BE49-F238E27FC236}">
                <a16:creationId xmlns:a16="http://schemas.microsoft.com/office/drawing/2014/main" id="{AA47A096-85E8-427C-B6C0-73F7571A8403}"/>
              </a:ext>
            </a:extLst>
          </p:cNvPr>
          <p:cNvPicPr/>
          <p:nvPr/>
        </p:nvPicPr>
        <p:blipFill>
          <a:blip r:embed="rId5"/>
          <a:srcRect/>
          <a:stretch>
            <a:fillRect/>
          </a:stretch>
        </p:blipFill>
        <p:spPr>
          <a:xfrm>
            <a:off x="9741894" y="2033974"/>
            <a:ext cx="1906409" cy="1203960"/>
          </a:xfrm>
          <a:prstGeom prst="rect">
            <a:avLst/>
          </a:prstGeom>
          <a:ln/>
        </p:spPr>
      </p:pic>
      <p:pic>
        <p:nvPicPr>
          <p:cNvPr id="10" name="image2.jpg">
            <a:extLst>
              <a:ext uri="{FF2B5EF4-FFF2-40B4-BE49-F238E27FC236}">
                <a16:creationId xmlns:a16="http://schemas.microsoft.com/office/drawing/2014/main" id="{EE2AAF76-3837-4FD8-9D15-E1F8675506DA}"/>
              </a:ext>
            </a:extLst>
          </p:cNvPr>
          <p:cNvPicPr/>
          <p:nvPr/>
        </p:nvPicPr>
        <p:blipFill>
          <a:blip r:embed="rId6"/>
          <a:srcRect/>
          <a:stretch>
            <a:fillRect/>
          </a:stretch>
        </p:blipFill>
        <p:spPr>
          <a:xfrm>
            <a:off x="9741893" y="3871784"/>
            <a:ext cx="1997025" cy="1346903"/>
          </a:xfrm>
          <a:prstGeom prst="rect">
            <a:avLst/>
          </a:prstGeom>
          <a:ln/>
        </p:spPr>
      </p:pic>
      <p:graphicFrame>
        <p:nvGraphicFramePr>
          <p:cNvPr id="8" name="Tabella 7">
            <a:extLst>
              <a:ext uri="{FF2B5EF4-FFF2-40B4-BE49-F238E27FC236}">
                <a16:creationId xmlns:a16="http://schemas.microsoft.com/office/drawing/2014/main" id="{A773FABB-88FA-43E2-8E7A-AE97C31CACF0}"/>
              </a:ext>
            </a:extLst>
          </p:cNvPr>
          <p:cNvGraphicFramePr>
            <a:graphicFrameLocks noGrp="1"/>
          </p:cNvGraphicFramePr>
          <p:nvPr/>
        </p:nvGraphicFramePr>
        <p:xfrm>
          <a:off x="3682314" y="6318422"/>
          <a:ext cx="208280" cy="365760"/>
        </p:xfrm>
        <a:graphic>
          <a:graphicData uri="http://schemas.openxmlformats.org/drawingml/2006/table">
            <a:tbl>
              <a:tblPr/>
              <a:tblGrid>
                <a:gridCol w="208280">
                  <a:extLst>
                    <a:ext uri="{9D8B030D-6E8A-4147-A177-3AD203B41FA5}">
                      <a16:colId xmlns:a16="http://schemas.microsoft.com/office/drawing/2014/main" val="308001465"/>
                    </a:ext>
                  </a:extLst>
                </a:gridCol>
              </a:tblGrid>
              <a:tr h="0">
                <a:tc>
                  <a:txBody>
                    <a:bodyPr/>
                    <a:lstStyle/>
                    <a:p>
                      <a:endParaRPr lang="it-IT" dirty="0"/>
                    </a:p>
                  </a:txBody>
                  <a:tcPr>
                    <a:lnL w="57150" cmpd="sng">
                      <a:solidFill>
                        <a:schemeClr val="bg1"/>
                      </a:solidFill>
                      <a:prstDash val="solid"/>
                    </a:lnL>
                    <a:lnR w="57150" cmpd="sng">
                      <a:solidFill>
                        <a:schemeClr val="bg1"/>
                      </a:solidFill>
                      <a:prstDash val="solid"/>
                    </a:lnR>
                    <a:lnT w="57150" cmpd="sng">
                      <a:solidFill>
                        <a:schemeClr val="bg1"/>
                      </a:solidFill>
                      <a:prstDash val="solid"/>
                    </a:lnT>
                    <a:lnB w="57150" cmpd="sng">
                      <a:solidFill>
                        <a:schemeClr val="bg1"/>
                      </a:solidFill>
                      <a:prstDash val="solid"/>
                    </a:lnB>
                  </a:tcPr>
                </a:tc>
                <a:extLst>
                  <a:ext uri="{0D108BD9-81ED-4DB2-BD59-A6C34878D82A}">
                    <a16:rowId xmlns:a16="http://schemas.microsoft.com/office/drawing/2014/main" val="2324164293"/>
                  </a:ext>
                </a:extLst>
              </a:tr>
            </a:tbl>
          </a:graphicData>
        </a:graphic>
      </p:graphicFrame>
      <p:graphicFrame>
        <p:nvGraphicFramePr>
          <p:cNvPr id="11" name="Tabella 10">
            <a:extLst>
              <a:ext uri="{FF2B5EF4-FFF2-40B4-BE49-F238E27FC236}">
                <a16:creationId xmlns:a16="http://schemas.microsoft.com/office/drawing/2014/main" id="{F3F7F85B-530F-45C1-9975-C69555A40523}"/>
              </a:ext>
            </a:extLst>
          </p:cNvPr>
          <p:cNvGraphicFramePr>
            <a:graphicFrameLocks noGrp="1"/>
          </p:cNvGraphicFramePr>
          <p:nvPr/>
        </p:nvGraphicFramePr>
        <p:xfrm>
          <a:off x="4300151" y="6301946"/>
          <a:ext cx="208280" cy="365760"/>
        </p:xfrm>
        <a:graphic>
          <a:graphicData uri="http://schemas.openxmlformats.org/drawingml/2006/table">
            <a:tbl>
              <a:tblPr/>
              <a:tblGrid>
                <a:gridCol w="208280">
                  <a:extLst>
                    <a:ext uri="{9D8B030D-6E8A-4147-A177-3AD203B41FA5}">
                      <a16:colId xmlns:a16="http://schemas.microsoft.com/office/drawing/2014/main" val="2828575294"/>
                    </a:ext>
                  </a:extLst>
                </a:gridCol>
              </a:tblGrid>
              <a:tr h="0">
                <a:tc>
                  <a:txBody>
                    <a:bodyPr/>
                    <a:lstStyle/>
                    <a:p>
                      <a:endParaRPr lang="it-IT" dirty="0"/>
                    </a:p>
                  </a:txBody>
                  <a:tcPr>
                    <a:lnL w="57150" cmpd="sng">
                      <a:solidFill>
                        <a:schemeClr val="bg1"/>
                      </a:solidFill>
                      <a:prstDash val="solid"/>
                    </a:lnL>
                    <a:lnR w="57150" cmpd="sng">
                      <a:solidFill>
                        <a:schemeClr val="bg1"/>
                      </a:solidFill>
                      <a:prstDash val="solid"/>
                    </a:lnR>
                    <a:lnT w="57150" cmpd="sng">
                      <a:solidFill>
                        <a:schemeClr val="bg1"/>
                      </a:solidFill>
                      <a:prstDash val="solid"/>
                    </a:lnT>
                    <a:lnB w="57150" cmpd="sng">
                      <a:solidFill>
                        <a:schemeClr val="bg1"/>
                      </a:solidFill>
                      <a:prstDash val="solid"/>
                    </a:lnB>
                  </a:tcPr>
                </a:tc>
                <a:extLst>
                  <a:ext uri="{0D108BD9-81ED-4DB2-BD59-A6C34878D82A}">
                    <a16:rowId xmlns:a16="http://schemas.microsoft.com/office/drawing/2014/main" val="1225811865"/>
                  </a:ext>
                </a:extLst>
              </a:tr>
            </a:tbl>
          </a:graphicData>
        </a:graphic>
      </p:graphicFrame>
    </p:spTree>
    <p:extLst>
      <p:ext uri="{BB962C8B-B14F-4D97-AF65-F5344CB8AC3E}">
        <p14:creationId xmlns:p14="http://schemas.microsoft.com/office/powerpoint/2010/main" val="3368141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564106F4-93F7-4D1F-8107-04EAC03B5348}"/>
              </a:ext>
            </a:extLst>
          </p:cNvPr>
          <p:cNvSpPr>
            <a:spLocks noGrp="1"/>
          </p:cNvSpPr>
          <p:nvPr>
            <p:ph type="ftr" sz="quarter" idx="11"/>
          </p:nvPr>
        </p:nvSpPr>
        <p:spPr/>
        <p:txBody>
          <a:bodyPr/>
          <a:lstStyle/>
          <a:p>
            <a:r>
              <a:rPr lang="it-IT">
                <a:solidFill>
                  <a:schemeClr val="tx1"/>
                </a:solidFill>
              </a:rPr>
              <a:t>Erasmus Plus V.A.N.  - I.C. Fontanellato e Fontevivo </a:t>
            </a:r>
            <a:endParaRPr lang="it-IT" dirty="0">
              <a:solidFill>
                <a:schemeClr val="tx1"/>
              </a:solidFill>
            </a:endParaRPr>
          </a:p>
        </p:txBody>
      </p:sp>
      <p:sp>
        <p:nvSpPr>
          <p:cNvPr id="3" name="Segnaposto numero diapositiva 2">
            <a:extLst>
              <a:ext uri="{FF2B5EF4-FFF2-40B4-BE49-F238E27FC236}">
                <a16:creationId xmlns:a16="http://schemas.microsoft.com/office/drawing/2014/main" id="{6F009DD8-BF53-48C9-8BDD-510633B5B028}"/>
              </a:ext>
            </a:extLst>
          </p:cNvPr>
          <p:cNvSpPr>
            <a:spLocks noGrp="1"/>
          </p:cNvSpPr>
          <p:nvPr>
            <p:ph type="sldNum" sz="quarter" idx="12"/>
          </p:nvPr>
        </p:nvSpPr>
        <p:spPr/>
        <p:txBody>
          <a:bodyPr/>
          <a:lstStyle/>
          <a:p>
            <a:fld id="{1FB0AFF4-7ECF-4165-B2A3-A6013BCBF506}" type="slidenum">
              <a:rPr lang="it-IT" smtClean="0">
                <a:solidFill>
                  <a:schemeClr val="tx1"/>
                </a:solidFill>
              </a:rPr>
              <a:t>5</a:t>
            </a:fld>
            <a:endParaRPr lang="it-IT" dirty="0">
              <a:solidFill>
                <a:schemeClr val="tx1"/>
              </a:solidFill>
            </a:endParaRPr>
          </a:p>
        </p:txBody>
      </p:sp>
      <p:graphicFrame>
        <p:nvGraphicFramePr>
          <p:cNvPr id="14" name="Tabella 14">
            <a:extLst>
              <a:ext uri="{FF2B5EF4-FFF2-40B4-BE49-F238E27FC236}">
                <a16:creationId xmlns:a16="http://schemas.microsoft.com/office/drawing/2014/main" id="{0C2CA0AD-3AB0-4F2A-88AB-028D3C5F475C}"/>
              </a:ext>
            </a:extLst>
          </p:cNvPr>
          <p:cNvGraphicFramePr>
            <a:graphicFrameLocks noGrp="1"/>
          </p:cNvGraphicFramePr>
          <p:nvPr>
            <p:extLst>
              <p:ext uri="{D42A27DB-BD31-4B8C-83A1-F6EECF244321}">
                <p14:modId xmlns:p14="http://schemas.microsoft.com/office/powerpoint/2010/main" val="2209979358"/>
              </p:ext>
            </p:extLst>
          </p:nvPr>
        </p:nvGraphicFramePr>
        <p:xfrm>
          <a:off x="626076" y="387178"/>
          <a:ext cx="11132033" cy="5730936"/>
        </p:xfrm>
        <a:graphic>
          <a:graphicData uri="http://schemas.openxmlformats.org/drawingml/2006/table">
            <a:tbl>
              <a:tblPr firstRow="1" bandRow="1">
                <a:tableStyleId>{5C22544A-7EE6-4342-B048-85BDC9FD1C3A}</a:tableStyleId>
              </a:tblPr>
              <a:tblGrid>
                <a:gridCol w="2198159">
                  <a:extLst>
                    <a:ext uri="{9D8B030D-6E8A-4147-A177-3AD203B41FA5}">
                      <a16:colId xmlns:a16="http://schemas.microsoft.com/office/drawing/2014/main" val="1244752980"/>
                    </a:ext>
                  </a:extLst>
                </a:gridCol>
                <a:gridCol w="1879281">
                  <a:extLst>
                    <a:ext uri="{9D8B030D-6E8A-4147-A177-3AD203B41FA5}">
                      <a16:colId xmlns:a16="http://schemas.microsoft.com/office/drawing/2014/main" val="155181638"/>
                    </a:ext>
                  </a:extLst>
                </a:gridCol>
                <a:gridCol w="2587657">
                  <a:extLst>
                    <a:ext uri="{9D8B030D-6E8A-4147-A177-3AD203B41FA5}">
                      <a16:colId xmlns:a16="http://schemas.microsoft.com/office/drawing/2014/main" val="3435577282"/>
                    </a:ext>
                  </a:extLst>
                </a:gridCol>
                <a:gridCol w="2233468">
                  <a:extLst>
                    <a:ext uri="{9D8B030D-6E8A-4147-A177-3AD203B41FA5}">
                      <a16:colId xmlns:a16="http://schemas.microsoft.com/office/drawing/2014/main" val="2103853164"/>
                    </a:ext>
                  </a:extLst>
                </a:gridCol>
                <a:gridCol w="2233468">
                  <a:extLst>
                    <a:ext uri="{9D8B030D-6E8A-4147-A177-3AD203B41FA5}">
                      <a16:colId xmlns:a16="http://schemas.microsoft.com/office/drawing/2014/main" val="1644651186"/>
                    </a:ext>
                  </a:extLst>
                </a:gridCol>
              </a:tblGrid>
              <a:tr h="909218">
                <a:tc>
                  <a:txBody>
                    <a:bodyPr/>
                    <a:lstStyle/>
                    <a:p>
                      <a:pPr algn="ctr"/>
                      <a:r>
                        <a:rPr lang="en-US" sz="1800" b="1" i="1" kern="1200" dirty="0">
                          <a:solidFill>
                            <a:schemeClr val="lt1"/>
                          </a:solidFill>
                          <a:effectLst/>
                          <a:latin typeface="+mn-lt"/>
                          <a:ea typeface="+mn-ea"/>
                          <a:cs typeface="+mn-cs"/>
                        </a:rPr>
                        <a:t>SCHOOL</a:t>
                      </a:r>
                      <a:endParaRPr lang="it-IT" sz="1800" b="1" kern="1200" dirty="0">
                        <a:solidFill>
                          <a:schemeClr val="lt1"/>
                        </a:solidFill>
                        <a:effectLst/>
                        <a:latin typeface="+mn-lt"/>
                        <a:ea typeface="+mn-ea"/>
                        <a:cs typeface="+mn-cs"/>
                      </a:endParaRPr>
                    </a:p>
                    <a:p>
                      <a:pPr algn="ctr"/>
                      <a:r>
                        <a:rPr lang="en-US" sz="1800" b="1" i="1" kern="1200" dirty="0">
                          <a:solidFill>
                            <a:schemeClr val="lt1"/>
                          </a:solidFill>
                          <a:effectLst/>
                          <a:latin typeface="+mn-lt"/>
                          <a:ea typeface="+mn-ea"/>
                          <a:cs typeface="+mn-cs"/>
                        </a:rPr>
                        <a:t>(NATIONAL</a:t>
                      </a:r>
                      <a:r>
                        <a:rPr lang="en-US" sz="1800" b="1" i="1" kern="1200" dirty="0">
                          <a:solidFill>
                            <a:schemeClr val="bg1"/>
                          </a:solidFill>
                          <a:effectLst/>
                          <a:latin typeface="+mn-lt"/>
                          <a:ea typeface="+mn-ea"/>
                          <a:cs typeface="+mn-cs"/>
                        </a:rPr>
                        <a:t> </a:t>
                      </a:r>
                      <a:r>
                        <a:rPr lang="en-US" sz="1800" b="1" i="1" kern="1200" dirty="0">
                          <a:solidFill>
                            <a:schemeClr val="lt1"/>
                          </a:solidFill>
                          <a:effectLst/>
                          <a:latin typeface="+mn-lt"/>
                          <a:ea typeface="+mn-ea"/>
                          <a:cs typeface="+mn-cs"/>
                        </a:rPr>
                        <a:t>NAME)</a:t>
                      </a:r>
                      <a:endParaRPr lang="it-IT" dirty="0"/>
                    </a:p>
                    <a:p>
                      <a:endParaRPr lang="it-IT"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lt1"/>
                          </a:solidFill>
                          <a:effectLst/>
                          <a:latin typeface="+mn-lt"/>
                          <a:ea typeface="+mn-ea"/>
                          <a:cs typeface="+mn-cs"/>
                        </a:rPr>
                        <a:t>MUSEUM</a:t>
                      </a:r>
                      <a:endParaRPr lang="it-IT" dirty="0"/>
                    </a:p>
                    <a:p>
                      <a:pPr algn="ctr"/>
                      <a:endParaRPr lang="it-IT"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lt1"/>
                          </a:solidFill>
                          <a:effectLst/>
                          <a:latin typeface="+mn-lt"/>
                          <a:ea typeface="+mn-ea"/>
                          <a:cs typeface="+mn-cs"/>
                        </a:rPr>
                        <a:t>DESCRIPTION</a:t>
                      </a:r>
                      <a:endParaRPr lang="it-IT" dirty="0"/>
                    </a:p>
                    <a:p>
                      <a:pPr algn="ctr"/>
                      <a:endParaRPr lang="it-IT" dirty="0"/>
                    </a:p>
                  </a:txBody>
                  <a:tcPr/>
                </a:tc>
                <a:tc>
                  <a:txBody>
                    <a:bodyPr/>
                    <a:lstStyle/>
                    <a:p>
                      <a:pPr algn="ctr"/>
                      <a:r>
                        <a:rPr lang="en-US" sz="1800" b="1" i="1" kern="1200" dirty="0">
                          <a:solidFill>
                            <a:schemeClr val="lt1"/>
                          </a:solidFill>
                          <a:effectLst/>
                          <a:latin typeface="+mn-lt"/>
                          <a:ea typeface="+mn-ea"/>
                          <a:cs typeface="+mn-cs"/>
                        </a:rPr>
                        <a:t>PLACE</a:t>
                      </a:r>
                      <a:endParaRPr lang="it-IT" sz="1800" b="1" kern="1200" dirty="0">
                        <a:solidFill>
                          <a:schemeClr val="lt1"/>
                        </a:solidFill>
                        <a:effectLst/>
                        <a:latin typeface="+mn-lt"/>
                        <a:ea typeface="+mn-ea"/>
                        <a:cs typeface="+mn-cs"/>
                      </a:endParaRPr>
                    </a:p>
                    <a:p>
                      <a:pPr algn="ctr"/>
                      <a:r>
                        <a:rPr lang="en-US" sz="1800" b="1" i="1" kern="1200" dirty="0">
                          <a:solidFill>
                            <a:schemeClr val="lt1"/>
                          </a:solidFill>
                          <a:effectLst/>
                          <a:latin typeface="+mn-lt"/>
                          <a:ea typeface="+mn-ea"/>
                          <a:cs typeface="+mn-cs"/>
                        </a:rPr>
                        <a:t>ADDRESS</a:t>
                      </a:r>
                      <a:endParaRPr lang="it-IT" dirty="0"/>
                    </a:p>
                    <a:p>
                      <a:pPr algn="ctr"/>
                      <a:endParaRPr lang="it-IT" dirty="0"/>
                    </a:p>
                  </a:txBody>
                  <a:tcPr/>
                </a:tc>
                <a:tc>
                  <a:txBody>
                    <a:bodyPr/>
                    <a:lstStyle/>
                    <a:p>
                      <a:pPr algn="ctr"/>
                      <a:r>
                        <a:rPr lang="en-US" sz="1800" b="1" i="1" kern="1200" dirty="0">
                          <a:solidFill>
                            <a:schemeClr val="lt1"/>
                          </a:solidFill>
                          <a:effectLst/>
                          <a:latin typeface="+mn-lt"/>
                          <a:ea typeface="+mn-ea"/>
                          <a:cs typeface="+mn-cs"/>
                        </a:rPr>
                        <a:t>WEB SITE AND </a:t>
                      </a:r>
                      <a:endParaRPr lang="it-IT" sz="1800" b="1" kern="1200" dirty="0">
                        <a:solidFill>
                          <a:schemeClr val="lt1"/>
                        </a:solidFill>
                        <a:effectLst/>
                        <a:latin typeface="+mn-lt"/>
                        <a:ea typeface="+mn-ea"/>
                        <a:cs typeface="+mn-cs"/>
                      </a:endParaRPr>
                    </a:p>
                    <a:p>
                      <a:pPr algn="ctr"/>
                      <a:r>
                        <a:rPr lang="en-US" sz="1800" b="1" i="1" kern="1200" dirty="0">
                          <a:solidFill>
                            <a:schemeClr val="lt1"/>
                          </a:solidFill>
                          <a:effectLst/>
                          <a:latin typeface="+mn-lt"/>
                          <a:ea typeface="+mn-ea"/>
                          <a:cs typeface="+mn-cs"/>
                        </a:rPr>
                        <a:t>E-MAIL </a:t>
                      </a:r>
                      <a:endParaRPr lang="it-IT" dirty="0"/>
                    </a:p>
                    <a:p>
                      <a:pPr algn="ctr"/>
                      <a:endParaRPr lang="it-IT" dirty="0"/>
                    </a:p>
                  </a:txBody>
                  <a:tcPr/>
                </a:tc>
                <a:extLst>
                  <a:ext uri="{0D108BD9-81ED-4DB2-BD59-A6C34878D82A}">
                    <a16:rowId xmlns:a16="http://schemas.microsoft.com/office/drawing/2014/main" val="3746389802"/>
                  </a:ext>
                </a:extLst>
              </a:tr>
              <a:tr h="4816536">
                <a:tc>
                  <a:txBody>
                    <a:bodyPr/>
                    <a:lstStyle/>
                    <a:p>
                      <a:endParaRPr lang="it-IT" sz="1400" dirty="0"/>
                    </a:p>
                    <a:p>
                      <a:r>
                        <a:rPr lang="en-US" sz="1400" b="1" i="1" kern="1200" dirty="0">
                          <a:solidFill>
                            <a:schemeClr val="dk1"/>
                          </a:solidFill>
                          <a:effectLst/>
                          <a:latin typeface="+mn-lt"/>
                          <a:ea typeface="+mn-ea"/>
                          <a:cs typeface="+mn-cs"/>
                        </a:rPr>
                        <a:t>ISTITUTO COMPRENSIVO DI FONTANELLATO E FONTEVIVO </a:t>
                      </a:r>
                    </a:p>
                    <a:p>
                      <a:r>
                        <a:rPr lang="en-US" sz="1400" b="1" i="1" kern="1200" dirty="0">
                          <a:solidFill>
                            <a:schemeClr val="dk1"/>
                          </a:solidFill>
                          <a:effectLst/>
                          <a:latin typeface="+mn-lt"/>
                          <a:ea typeface="+mn-ea"/>
                          <a:cs typeface="+mn-cs"/>
                        </a:rPr>
                        <a:t>PARMA </a:t>
                      </a:r>
                      <a:endParaRPr lang="it-IT" sz="1400" kern="1200" dirty="0">
                        <a:solidFill>
                          <a:schemeClr val="dk1"/>
                        </a:solidFill>
                        <a:effectLst/>
                        <a:latin typeface="+mn-lt"/>
                        <a:ea typeface="+mn-ea"/>
                        <a:cs typeface="+mn-cs"/>
                      </a:endParaRPr>
                    </a:p>
                    <a:p>
                      <a:r>
                        <a:rPr lang="en-US" sz="1400" b="1" i="1" kern="1200" dirty="0">
                          <a:solidFill>
                            <a:schemeClr val="dk1"/>
                          </a:solidFill>
                          <a:effectLst/>
                          <a:latin typeface="+mn-lt"/>
                          <a:ea typeface="+mn-ea"/>
                          <a:cs typeface="+mn-cs"/>
                        </a:rPr>
                        <a:t>ITALY </a:t>
                      </a:r>
                      <a:endParaRPr lang="it-IT" sz="1400" dirty="0"/>
                    </a:p>
                    <a:p>
                      <a:endParaRPr lang="it-IT" sz="1400" dirty="0"/>
                    </a:p>
                    <a:p>
                      <a:endParaRPr lang="it-IT" sz="1400" dirty="0"/>
                    </a:p>
                    <a:p>
                      <a:endParaRPr lang="it-IT" sz="1400" dirty="0"/>
                    </a:p>
                    <a:p>
                      <a:endParaRPr lang="it-IT" sz="1400" dirty="0"/>
                    </a:p>
                    <a:p>
                      <a:endParaRPr lang="it-IT" sz="1400" dirty="0"/>
                    </a:p>
                    <a:p>
                      <a:endParaRPr lang="it-IT" sz="1400" dirty="0"/>
                    </a:p>
                    <a:p>
                      <a:endParaRPr lang="it-IT" sz="1400" dirty="0"/>
                    </a:p>
                    <a:p>
                      <a:endParaRPr lang="it-IT" sz="1400" dirty="0"/>
                    </a:p>
                    <a:p>
                      <a:endParaRPr lang="it-IT" sz="1400" dirty="0"/>
                    </a:p>
                    <a:p>
                      <a:endParaRPr lang="it-IT" sz="1400" dirty="0"/>
                    </a:p>
                    <a:p>
                      <a:endParaRPr lang="it-IT" sz="1400" dirty="0"/>
                    </a:p>
                    <a:p>
                      <a:endParaRPr lang="it-IT" sz="1400" dirty="0"/>
                    </a:p>
                    <a:p>
                      <a:endParaRPr lang="it-IT" sz="1400" dirty="0"/>
                    </a:p>
                    <a:p>
                      <a:endParaRPr lang="it-IT" sz="1400" dirty="0"/>
                    </a:p>
                    <a:p>
                      <a:endParaRPr lang="it-IT" sz="1400" dirty="0"/>
                    </a:p>
                  </a:txBody>
                  <a:tcPr>
                    <a:solidFill>
                      <a:schemeClr val="bg1">
                        <a:lumMod val="95000"/>
                      </a:schemeClr>
                    </a:solidFill>
                  </a:tcPr>
                </a:tc>
                <a:tc>
                  <a:txBody>
                    <a:bodyPr/>
                    <a:lstStyle/>
                    <a:p>
                      <a:r>
                        <a:rPr lang="en-US" sz="1400" b="1" i="1" kern="1200" dirty="0">
                          <a:solidFill>
                            <a:schemeClr val="dk1"/>
                          </a:solidFill>
                          <a:effectLst/>
                          <a:latin typeface="+mn-lt"/>
                          <a:ea typeface="+mn-ea"/>
                          <a:cs typeface="+mn-cs"/>
                        </a:rPr>
                        <a:t>GALLERIA NAZIONALE </a:t>
                      </a:r>
                    </a:p>
                    <a:p>
                      <a:r>
                        <a:rPr lang="en-US" sz="1400" b="1" i="1" kern="1200" dirty="0">
                          <a:solidFill>
                            <a:schemeClr val="dk1"/>
                          </a:solidFill>
                          <a:effectLst/>
                          <a:latin typeface="+mn-lt"/>
                          <a:ea typeface="+mn-ea"/>
                          <a:cs typeface="+mn-cs"/>
                        </a:rPr>
                        <a:t>DI PARMA</a:t>
                      </a:r>
                      <a:endParaRPr lang="it-IT" sz="1400" dirty="0"/>
                    </a:p>
                  </a:txBody>
                  <a:tcPr>
                    <a:solidFill>
                      <a:schemeClr val="bg1">
                        <a:lumMod val="95000"/>
                      </a:schemeClr>
                    </a:solidFill>
                  </a:tcPr>
                </a:tc>
                <a:tc>
                  <a:txBody>
                    <a:bodyPr/>
                    <a:lstStyle/>
                    <a:p>
                      <a:r>
                        <a:rPr lang="en-US" sz="1400" i="1" kern="1200" dirty="0">
                          <a:solidFill>
                            <a:schemeClr val="dk1"/>
                          </a:solidFill>
                          <a:effectLst/>
                          <a:latin typeface="+mn-lt"/>
                          <a:ea typeface="+mn-ea"/>
                          <a:cs typeface="+mn-cs"/>
                        </a:rPr>
                        <a:t>One of the Italian National Galleries that stores the Art Collections of Farnese and </a:t>
                      </a:r>
                      <a:r>
                        <a:rPr lang="en-US" sz="1400" i="1" kern="1200" dirty="0" err="1">
                          <a:solidFill>
                            <a:schemeClr val="dk1"/>
                          </a:solidFill>
                          <a:effectLst/>
                          <a:latin typeface="+mn-lt"/>
                          <a:ea typeface="+mn-ea"/>
                          <a:cs typeface="+mn-cs"/>
                        </a:rPr>
                        <a:t>Borbone</a:t>
                      </a:r>
                      <a:r>
                        <a:rPr lang="en-US" sz="1400" i="1" kern="1200" dirty="0">
                          <a:solidFill>
                            <a:schemeClr val="dk1"/>
                          </a:solidFill>
                          <a:effectLst/>
                          <a:latin typeface="+mn-lt"/>
                          <a:ea typeface="+mn-ea"/>
                          <a:cs typeface="+mn-cs"/>
                        </a:rPr>
                        <a:t> Families, the Dukes of Parma.</a:t>
                      </a:r>
                      <a:endParaRPr lang="it-IT" sz="1400" kern="1200" dirty="0">
                        <a:solidFill>
                          <a:schemeClr val="dk1"/>
                        </a:solidFill>
                        <a:effectLst/>
                        <a:latin typeface="+mn-lt"/>
                        <a:ea typeface="+mn-ea"/>
                        <a:cs typeface="+mn-cs"/>
                      </a:endParaRPr>
                    </a:p>
                    <a:p>
                      <a:r>
                        <a:rPr lang="en-US" sz="1400" i="1" kern="1200" dirty="0">
                          <a:solidFill>
                            <a:schemeClr val="dk1"/>
                          </a:solidFill>
                          <a:effectLst/>
                          <a:latin typeface="+mn-lt"/>
                          <a:ea typeface="+mn-ea"/>
                          <a:cs typeface="+mn-cs"/>
                        </a:rPr>
                        <a:t>It hosts many important Italian Artists work since the Middle  Age to XIX Century. </a:t>
                      </a:r>
                      <a:endParaRPr lang="it-IT" sz="1400" kern="1200" dirty="0">
                        <a:solidFill>
                          <a:schemeClr val="dk1"/>
                        </a:solidFill>
                        <a:effectLst/>
                        <a:latin typeface="+mn-lt"/>
                        <a:ea typeface="+mn-ea"/>
                        <a:cs typeface="+mn-cs"/>
                      </a:endParaRPr>
                    </a:p>
                    <a:p>
                      <a:r>
                        <a:rPr lang="en-US" sz="1400" i="1" kern="1200" dirty="0">
                          <a:solidFill>
                            <a:schemeClr val="dk1"/>
                          </a:solidFill>
                          <a:effectLst/>
                          <a:latin typeface="+mn-lt"/>
                          <a:ea typeface="+mn-ea"/>
                          <a:cs typeface="+mn-cs"/>
                        </a:rPr>
                        <a:t>The most famous one is Leonardo da Vinci, a famous Italian Painter.  In the Galleria , many other famous Italian painters are on show such as;</a:t>
                      </a:r>
                      <a:endParaRPr lang="it-IT" sz="1400" kern="1200" dirty="0">
                        <a:solidFill>
                          <a:schemeClr val="dk1"/>
                        </a:solidFill>
                        <a:effectLst/>
                        <a:latin typeface="+mn-lt"/>
                        <a:ea typeface="+mn-ea"/>
                        <a:cs typeface="+mn-cs"/>
                      </a:endParaRPr>
                    </a:p>
                    <a:p>
                      <a:r>
                        <a:rPr lang="en-US" sz="1400" i="1" kern="1200" dirty="0">
                          <a:solidFill>
                            <a:schemeClr val="dk1"/>
                          </a:solidFill>
                          <a:effectLst/>
                          <a:latin typeface="+mn-lt"/>
                          <a:ea typeface="+mn-ea"/>
                          <a:cs typeface="+mn-cs"/>
                        </a:rPr>
                        <a:t> </a:t>
                      </a:r>
                      <a:r>
                        <a:rPr lang="en-US" sz="1400" i="1" kern="1200" dirty="0" err="1">
                          <a:solidFill>
                            <a:schemeClr val="dk1"/>
                          </a:solidFill>
                          <a:effectLst/>
                          <a:latin typeface="+mn-lt"/>
                          <a:ea typeface="+mn-ea"/>
                          <a:cs typeface="+mn-cs"/>
                        </a:rPr>
                        <a:t>Beato</a:t>
                      </a:r>
                      <a:r>
                        <a:rPr lang="en-US" sz="1400" i="1" kern="1200" dirty="0">
                          <a:solidFill>
                            <a:schemeClr val="dk1"/>
                          </a:solidFill>
                          <a:effectLst/>
                          <a:latin typeface="+mn-lt"/>
                          <a:ea typeface="+mn-ea"/>
                          <a:cs typeface="+mn-cs"/>
                        </a:rPr>
                        <a:t> Angelico, Canaletto, </a:t>
                      </a:r>
                      <a:r>
                        <a:rPr lang="en-US" sz="1400" i="1" kern="1200" dirty="0" err="1">
                          <a:solidFill>
                            <a:schemeClr val="dk1"/>
                          </a:solidFill>
                          <a:effectLst/>
                          <a:latin typeface="+mn-lt"/>
                          <a:ea typeface="+mn-ea"/>
                          <a:cs typeface="+mn-cs"/>
                        </a:rPr>
                        <a:t>Guercino</a:t>
                      </a:r>
                      <a:r>
                        <a:rPr lang="en-US" sz="1400" i="1" kern="1200" dirty="0">
                          <a:solidFill>
                            <a:schemeClr val="dk1"/>
                          </a:solidFill>
                          <a:effectLst/>
                          <a:latin typeface="+mn-lt"/>
                          <a:ea typeface="+mn-ea"/>
                          <a:cs typeface="+mn-cs"/>
                        </a:rPr>
                        <a:t>, Parmigianino, Tintoretto, Correggio, Sebastiano del </a:t>
                      </a:r>
                      <a:r>
                        <a:rPr lang="en-US" sz="1400" i="1" kern="1200" dirty="0" err="1">
                          <a:solidFill>
                            <a:schemeClr val="dk1"/>
                          </a:solidFill>
                          <a:effectLst/>
                          <a:latin typeface="+mn-lt"/>
                          <a:ea typeface="+mn-ea"/>
                          <a:cs typeface="+mn-cs"/>
                        </a:rPr>
                        <a:t>Piombo</a:t>
                      </a:r>
                      <a:r>
                        <a:rPr lang="en-US" sz="1400" i="1" kern="1200" dirty="0">
                          <a:solidFill>
                            <a:schemeClr val="dk1"/>
                          </a:solidFill>
                          <a:effectLst/>
                          <a:latin typeface="+mn-lt"/>
                          <a:ea typeface="+mn-ea"/>
                          <a:cs typeface="+mn-cs"/>
                        </a:rPr>
                        <a:t>. </a:t>
                      </a:r>
                      <a:endParaRPr lang="it-IT" sz="1400" dirty="0"/>
                    </a:p>
                  </a:txBody>
                  <a:tcPr>
                    <a:solidFill>
                      <a:schemeClr val="bg1">
                        <a:lumMod val="95000"/>
                      </a:schemeClr>
                    </a:solidFill>
                  </a:tcPr>
                </a:tc>
                <a:tc>
                  <a:txBody>
                    <a:bodyPr/>
                    <a:lstStyle/>
                    <a:p>
                      <a:r>
                        <a:rPr lang="en-US" sz="1400" b="1" i="0" kern="1200" dirty="0">
                          <a:solidFill>
                            <a:schemeClr val="dk1"/>
                          </a:solidFill>
                          <a:effectLst/>
                          <a:latin typeface="+mn-lt"/>
                          <a:ea typeface="+mn-ea"/>
                          <a:cs typeface="+mn-cs"/>
                        </a:rPr>
                        <a:t>PARMA </a:t>
                      </a:r>
                      <a:endParaRPr lang="it-IT" sz="1400" b="1" i="0" kern="1200" dirty="0">
                        <a:solidFill>
                          <a:schemeClr val="dk1"/>
                        </a:solidFill>
                        <a:effectLst/>
                        <a:latin typeface="+mn-lt"/>
                        <a:ea typeface="+mn-ea"/>
                        <a:cs typeface="+mn-cs"/>
                      </a:endParaRPr>
                    </a:p>
                    <a:p>
                      <a:r>
                        <a:rPr lang="en-US" sz="1400" b="1" i="0" kern="1200" dirty="0">
                          <a:solidFill>
                            <a:schemeClr val="dk1"/>
                          </a:solidFill>
                          <a:effectLst/>
                          <a:latin typeface="+mn-lt"/>
                          <a:ea typeface="+mn-ea"/>
                          <a:cs typeface="+mn-cs"/>
                        </a:rPr>
                        <a:t>PIAZZA </a:t>
                      </a:r>
                    </a:p>
                    <a:p>
                      <a:r>
                        <a:rPr lang="en-US" sz="1400" b="1" i="0" kern="1200" dirty="0" err="1">
                          <a:solidFill>
                            <a:schemeClr val="dk1"/>
                          </a:solidFill>
                          <a:effectLst/>
                          <a:latin typeface="+mn-lt"/>
                          <a:ea typeface="+mn-ea"/>
                          <a:cs typeface="+mn-cs"/>
                        </a:rPr>
                        <a:t>della</a:t>
                      </a:r>
                      <a:r>
                        <a:rPr lang="en-US" sz="1400" b="1" i="0" kern="1200" dirty="0">
                          <a:solidFill>
                            <a:schemeClr val="dk1"/>
                          </a:solidFill>
                          <a:effectLst/>
                          <a:latin typeface="+mn-lt"/>
                          <a:ea typeface="+mn-ea"/>
                          <a:cs typeface="+mn-cs"/>
                        </a:rPr>
                        <a:t> PILOTTA, 5, </a:t>
                      </a:r>
                    </a:p>
                    <a:p>
                      <a:r>
                        <a:rPr lang="en-US" sz="1400" b="1" i="0" kern="1200" dirty="0">
                          <a:solidFill>
                            <a:schemeClr val="dk1"/>
                          </a:solidFill>
                          <a:effectLst/>
                          <a:latin typeface="+mn-lt"/>
                          <a:ea typeface="+mn-ea"/>
                          <a:cs typeface="+mn-cs"/>
                        </a:rPr>
                        <a:t>43121</a:t>
                      </a:r>
                      <a:endParaRPr lang="it-IT" sz="1400" b="1" i="0" kern="1200" dirty="0">
                        <a:solidFill>
                          <a:schemeClr val="dk1"/>
                        </a:solidFill>
                        <a:effectLst/>
                        <a:latin typeface="+mn-lt"/>
                        <a:ea typeface="+mn-ea"/>
                        <a:cs typeface="+mn-cs"/>
                      </a:endParaRPr>
                    </a:p>
                    <a:p>
                      <a:r>
                        <a:rPr lang="en-US" sz="1400" b="1" i="0" kern="1200" dirty="0">
                          <a:solidFill>
                            <a:schemeClr val="dk1"/>
                          </a:solidFill>
                          <a:effectLst/>
                          <a:latin typeface="+mn-lt"/>
                          <a:ea typeface="+mn-ea"/>
                          <a:cs typeface="+mn-cs"/>
                        </a:rPr>
                        <a:t>ITALY </a:t>
                      </a:r>
                      <a:br>
                        <a:rPr lang="en-US" sz="1400" b="1" i="0" kern="1200" dirty="0">
                          <a:solidFill>
                            <a:schemeClr val="dk1"/>
                          </a:solidFill>
                          <a:effectLst/>
                          <a:latin typeface="+mn-lt"/>
                          <a:ea typeface="+mn-ea"/>
                          <a:cs typeface="+mn-cs"/>
                        </a:rPr>
                      </a:br>
                      <a:endParaRPr lang="it-IT" sz="1400" b="1" i="0" dirty="0"/>
                    </a:p>
                  </a:txBody>
                  <a:tcPr>
                    <a:solidFill>
                      <a:schemeClr val="bg1">
                        <a:lumMod val="95000"/>
                      </a:schemeClr>
                    </a:solidFill>
                  </a:tcPr>
                </a:tc>
                <a:tc>
                  <a:txBody>
                    <a:bodyPr/>
                    <a:lstStyle/>
                    <a:p>
                      <a:r>
                        <a:rPr lang="en-US" sz="1400" b="1" i="1" kern="1200" dirty="0">
                          <a:solidFill>
                            <a:schemeClr val="dk1"/>
                          </a:solidFill>
                          <a:effectLst/>
                          <a:latin typeface="+mn-lt"/>
                          <a:ea typeface="+mn-ea"/>
                          <a:cs typeface="+mn-cs"/>
                        </a:rPr>
                        <a:t> E  MAIL</a:t>
                      </a:r>
                      <a:r>
                        <a:rPr lang="en-US" sz="1400" i="1" kern="1200" dirty="0">
                          <a:solidFill>
                            <a:schemeClr val="dk1"/>
                          </a:solidFill>
                          <a:effectLst/>
                          <a:latin typeface="+mn-lt"/>
                          <a:ea typeface="+mn-ea"/>
                          <a:cs typeface="+mn-cs"/>
                        </a:rPr>
                        <a:t> </a:t>
                      </a:r>
                    </a:p>
                    <a:p>
                      <a:r>
                        <a:rPr lang="en-US" sz="1400" i="1" u="sng" kern="1200" dirty="0">
                          <a:solidFill>
                            <a:schemeClr val="dk1"/>
                          </a:solidFill>
                          <a:effectLst/>
                          <a:latin typeface="+mn-lt"/>
                          <a:ea typeface="+mn-ea"/>
                          <a:cs typeface="+mn-cs"/>
                        </a:rPr>
                        <a:t>cm-pil@beniculturali.it</a:t>
                      </a:r>
                      <a:endParaRPr lang="it-IT" sz="1400" kern="1200" dirty="0">
                        <a:solidFill>
                          <a:schemeClr val="dk1"/>
                        </a:solidFill>
                        <a:effectLst/>
                        <a:latin typeface="+mn-lt"/>
                        <a:ea typeface="+mn-ea"/>
                        <a:cs typeface="+mn-cs"/>
                      </a:endParaRPr>
                    </a:p>
                    <a:p>
                      <a:r>
                        <a:rPr lang="en-US" sz="1400" b="1" i="1" kern="1200" dirty="0">
                          <a:solidFill>
                            <a:schemeClr val="dk1"/>
                          </a:solidFill>
                          <a:effectLst/>
                          <a:latin typeface="+mn-lt"/>
                          <a:ea typeface="+mn-ea"/>
                          <a:cs typeface="+mn-cs"/>
                        </a:rPr>
                        <a:t>PEC</a:t>
                      </a:r>
                      <a:r>
                        <a:rPr lang="en-US" sz="1400" i="1" kern="1200" dirty="0">
                          <a:solidFill>
                            <a:schemeClr val="dk1"/>
                          </a:solidFill>
                          <a:effectLst/>
                          <a:latin typeface="+mn-lt"/>
                          <a:ea typeface="+mn-ea"/>
                          <a:cs typeface="+mn-cs"/>
                        </a:rPr>
                        <a:t> </a:t>
                      </a:r>
                      <a:r>
                        <a:rPr lang="en-US" sz="1400" i="1" u="sng" kern="1200" dirty="0">
                          <a:solidFill>
                            <a:schemeClr val="dk1"/>
                          </a:solidFill>
                          <a:effectLst/>
                          <a:latin typeface="+mn-lt"/>
                          <a:ea typeface="+mn-ea"/>
                          <a:cs typeface="+mn-cs"/>
                          <a:hlinkClick r:id="rId2"/>
                        </a:rPr>
                        <a:t>mbac-cm-pil@mailcert.beniculturali.it</a:t>
                      </a:r>
                      <a:endParaRPr lang="it-IT" sz="1400" kern="1200" dirty="0">
                        <a:solidFill>
                          <a:schemeClr val="dk1"/>
                        </a:solidFill>
                        <a:effectLst/>
                        <a:latin typeface="+mn-lt"/>
                        <a:ea typeface="+mn-ea"/>
                        <a:cs typeface="+mn-cs"/>
                      </a:endParaRPr>
                    </a:p>
                    <a:p>
                      <a:r>
                        <a:rPr lang="en-US" sz="1400" i="1" u="sng" kern="1200" dirty="0">
                          <a:solidFill>
                            <a:schemeClr val="dk1"/>
                          </a:solidFill>
                          <a:effectLst/>
                          <a:latin typeface="+mn-lt"/>
                          <a:ea typeface="+mn-ea"/>
                          <a:cs typeface="+mn-cs"/>
                        </a:rPr>
                        <a:t>Web Site</a:t>
                      </a:r>
                      <a:endParaRPr lang="it-IT" sz="1400" kern="1200" dirty="0">
                        <a:solidFill>
                          <a:schemeClr val="dk1"/>
                        </a:solidFill>
                        <a:effectLst/>
                        <a:latin typeface="+mn-lt"/>
                        <a:ea typeface="+mn-ea"/>
                        <a:cs typeface="+mn-cs"/>
                      </a:endParaRPr>
                    </a:p>
                    <a:p>
                      <a:endParaRPr lang="it-IT" dirty="0"/>
                    </a:p>
                    <a:p>
                      <a:endParaRPr lang="it-IT" dirty="0"/>
                    </a:p>
                    <a:p>
                      <a:endParaRPr lang="it-IT" dirty="0"/>
                    </a:p>
                    <a:p>
                      <a:endParaRPr lang="it-IT" dirty="0"/>
                    </a:p>
                    <a:p>
                      <a:endParaRPr lang="it-IT" dirty="0"/>
                    </a:p>
                    <a:p>
                      <a:endParaRPr lang="en-US" sz="1400" b="1" i="1" kern="1200" dirty="0">
                        <a:solidFill>
                          <a:schemeClr val="dk1"/>
                        </a:solidFill>
                        <a:effectLst/>
                        <a:latin typeface="+mn-lt"/>
                        <a:ea typeface="+mn-ea"/>
                        <a:cs typeface="+mn-cs"/>
                      </a:endParaRPr>
                    </a:p>
                    <a:p>
                      <a:endParaRPr lang="en-US" sz="1400" b="1" i="1" kern="1200" dirty="0">
                        <a:solidFill>
                          <a:schemeClr val="dk1"/>
                        </a:solidFill>
                        <a:effectLst/>
                        <a:latin typeface="+mn-lt"/>
                        <a:ea typeface="+mn-ea"/>
                        <a:cs typeface="+mn-cs"/>
                      </a:endParaRPr>
                    </a:p>
                    <a:p>
                      <a:endParaRPr lang="en-US" sz="1400" b="1" i="1" kern="1200" dirty="0">
                        <a:solidFill>
                          <a:schemeClr val="dk1"/>
                        </a:solidFill>
                        <a:effectLst/>
                        <a:latin typeface="+mn-lt"/>
                        <a:ea typeface="+mn-ea"/>
                        <a:cs typeface="+mn-cs"/>
                      </a:endParaRPr>
                    </a:p>
                    <a:p>
                      <a:endParaRPr lang="en-US" sz="1400" b="1" i="1" kern="1200" dirty="0">
                        <a:solidFill>
                          <a:schemeClr val="dk1"/>
                        </a:solidFill>
                        <a:effectLst/>
                        <a:latin typeface="+mn-lt"/>
                        <a:ea typeface="+mn-ea"/>
                        <a:cs typeface="+mn-cs"/>
                      </a:endParaRPr>
                    </a:p>
                    <a:p>
                      <a:r>
                        <a:rPr lang="en-US" sz="1400" b="1" i="1" kern="1200" dirty="0">
                          <a:solidFill>
                            <a:schemeClr val="dk1"/>
                          </a:solidFill>
                          <a:effectLst/>
                          <a:latin typeface="+mn-lt"/>
                          <a:ea typeface="+mn-ea"/>
                          <a:cs typeface="+mn-cs"/>
                        </a:rPr>
                        <a:t>          La  </a:t>
                      </a:r>
                      <a:r>
                        <a:rPr lang="en-US" sz="1400" b="1" i="1" kern="1200" dirty="0" err="1">
                          <a:solidFill>
                            <a:schemeClr val="dk1"/>
                          </a:solidFill>
                          <a:effectLst/>
                          <a:latin typeface="+mn-lt"/>
                          <a:ea typeface="+mn-ea"/>
                          <a:cs typeface="+mn-cs"/>
                        </a:rPr>
                        <a:t>Scapigliata</a:t>
                      </a:r>
                      <a:r>
                        <a:rPr lang="en-US" sz="1400" b="1" i="1" kern="1200" dirty="0">
                          <a:solidFill>
                            <a:schemeClr val="dk1"/>
                          </a:solidFill>
                          <a:effectLst/>
                          <a:latin typeface="+mn-lt"/>
                          <a:ea typeface="+mn-ea"/>
                          <a:cs typeface="+mn-cs"/>
                        </a:rPr>
                        <a:t> </a:t>
                      </a:r>
                      <a:endParaRPr lang="it-IT" sz="1400" kern="1200" dirty="0">
                        <a:solidFill>
                          <a:schemeClr val="dk1"/>
                        </a:solidFill>
                        <a:effectLst/>
                        <a:latin typeface="+mn-lt"/>
                        <a:ea typeface="+mn-ea"/>
                        <a:cs typeface="+mn-cs"/>
                      </a:endParaRPr>
                    </a:p>
                    <a:p>
                      <a:r>
                        <a:rPr lang="en-US" sz="1400" b="1" i="1" kern="1200" dirty="0">
                          <a:solidFill>
                            <a:schemeClr val="dk1"/>
                          </a:solidFill>
                          <a:effectLst/>
                          <a:latin typeface="+mn-lt"/>
                          <a:ea typeface="+mn-ea"/>
                          <a:cs typeface="+mn-cs"/>
                        </a:rPr>
                        <a:t>         Leonardo da Vinci</a:t>
                      </a:r>
                      <a:endParaRPr lang="it-IT" sz="1400" kern="1200" dirty="0">
                        <a:solidFill>
                          <a:schemeClr val="dk1"/>
                        </a:solidFill>
                        <a:effectLst/>
                        <a:latin typeface="+mn-lt"/>
                        <a:ea typeface="+mn-ea"/>
                        <a:cs typeface="+mn-cs"/>
                      </a:endParaRPr>
                    </a:p>
                    <a:p>
                      <a:endParaRPr lang="it-IT" dirty="0"/>
                    </a:p>
                  </a:txBody>
                  <a:tcPr>
                    <a:solidFill>
                      <a:schemeClr val="bg1">
                        <a:lumMod val="95000"/>
                      </a:schemeClr>
                    </a:solidFill>
                  </a:tcPr>
                </a:tc>
                <a:extLst>
                  <a:ext uri="{0D108BD9-81ED-4DB2-BD59-A6C34878D82A}">
                    <a16:rowId xmlns:a16="http://schemas.microsoft.com/office/drawing/2014/main" val="455395772"/>
                  </a:ext>
                </a:extLst>
              </a:tr>
            </a:tbl>
          </a:graphicData>
        </a:graphic>
      </p:graphicFrame>
      <p:pic>
        <p:nvPicPr>
          <p:cNvPr id="5" name="image15.jpg" descr="Risultati immagini per immagini de La scapigliata di Leonardo">
            <a:extLst>
              <a:ext uri="{FF2B5EF4-FFF2-40B4-BE49-F238E27FC236}">
                <a16:creationId xmlns:a16="http://schemas.microsoft.com/office/drawing/2014/main" id="{170CC4BE-8F8A-4744-9A5A-D4722ADAB1F8}"/>
              </a:ext>
            </a:extLst>
          </p:cNvPr>
          <p:cNvPicPr/>
          <p:nvPr/>
        </p:nvPicPr>
        <p:blipFill>
          <a:blip r:embed="rId3"/>
          <a:srcRect/>
          <a:stretch>
            <a:fillRect/>
          </a:stretch>
        </p:blipFill>
        <p:spPr>
          <a:xfrm>
            <a:off x="9892030" y="2751197"/>
            <a:ext cx="1461770" cy="1899920"/>
          </a:xfrm>
          <a:prstGeom prst="rect">
            <a:avLst/>
          </a:prstGeom>
          <a:ln/>
        </p:spPr>
      </p:pic>
    </p:spTree>
    <p:extLst>
      <p:ext uri="{BB962C8B-B14F-4D97-AF65-F5344CB8AC3E}">
        <p14:creationId xmlns:p14="http://schemas.microsoft.com/office/powerpoint/2010/main" val="1044059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564106F4-93F7-4D1F-8107-04EAC03B5348}"/>
              </a:ext>
            </a:extLst>
          </p:cNvPr>
          <p:cNvSpPr>
            <a:spLocks noGrp="1"/>
          </p:cNvSpPr>
          <p:nvPr>
            <p:ph type="ftr" sz="quarter" idx="11"/>
          </p:nvPr>
        </p:nvSpPr>
        <p:spPr/>
        <p:txBody>
          <a:bodyPr/>
          <a:lstStyle/>
          <a:p>
            <a:r>
              <a:rPr lang="it-IT">
                <a:solidFill>
                  <a:schemeClr val="tx1"/>
                </a:solidFill>
              </a:rPr>
              <a:t>Erasmus Plus V.A.N.  - I.C. Fontanellato e Fontevivo </a:t>
            </a:r>
            <a:endParaRPr lang="it-IT" dirty="0">
              <a:solidFill>
                <a:schemeClr val="tx1"/>
              </a:solidFill>
            </a:endParaRPr>
          </a:p>
        </p:txBody>
      </p:sp>
      <p:sp>
        <p:nvSpPr>
          <p:cNvPr id="3" name="Segnaposto numero diapositiva 2">
            <a:extLst>
              <a:ext uri="{FF2B5EF4-FFF2-40B4-BE49-F238E27FC236}">
                <a16:creationId xmlns:a16="http://schemas.microsoft.com/office/drawing/2014/main" id="{6F009DD8-BF53-48C9-8BDD-510633B5B028}"/>
              </a:ext>
            </a:extLst>
          </p:cNvPr>
          <p:cNvSpPr>
            <a:spLocks noGrp="1"/>
          </p:cNvSpPr>
          <p:nvPr>
            <p:ph type="sldNum" sz="quarter" idx="12"/>
          </p:nvPr>
        </p:nvSpPr>
        <p:spPr/>
        <p:txBody>
          <a:bodyPr/>
          <a:lstStyle/>
          <a:p>
            <a:fld id="{1FB0AFF4-7ECF-4165-B2A3-A6013BCBF506}" type="slidenum">
              <a:rPr lang="it-IT" smtClean="0">
                <a:solidFill>
                  <a:schemeClr val="tx1"/>
                </a:solidFill>
              </a:rPr>
              <a:t>6</a:t>
            </a:fld>
            <a:endParaRPr lang="it-IT" dirty="0">
              <a:solidFill>
                <a:schemeClr val="tx1"/>
              </a:solidFill>
            </a:endParaRPr>
          </a:p>
        </p:txBody>
      </p:sp>
      <p:graphicFrame>
        <p:nvGraphicFramePr>
          <p:cNvPr id="14" name="Tabella 14">
            <a:extLst>
              <a:ext uri="{FF2B5EF4-FFF2-40B4-BE49-F238E27FC236}">
                <a16:creationId xmlns:a16="http://schemas.microsoft.com/office/drawing/2014/main" id="{0C2CA0AD-3AB0-4F2A-88AB-028D3C5F475C}"/>
              </a:ext>
            </a:extLst>
          </p:cNvPr>
          <p:cNvGraphicFramePr>
            <a:graphicFrameLocks noGrp="1"/>
          </p:cNvGraphicFramePr>
          <p:nvPr>
            <p:extLst>
              <p:ext uri="{D42A27DB-BD31-4B8C-83A1-F6EECF244321}">
                <p14:modId xmlns:p14="http://schemas.microsoft.com/office/powerpoint/2010/main" val="258831932"/>
              </p:ext>
            </p:extLst>
          </p:nvPr>
        </p:nvGraphicFramePr>
        <p:xfrm>
          <a:off x="642551" y="354542"/>
          <a:ext cx="11115557" cy="5699760"/>
        </p:xfrm>
        <a:graphic>
          <a:graphicData uri="http://schemas.openxmlformats.org/drawingml/2006/table">
            <a:tbl>
              <a:tblPr firstRow="1" bandRow="1">
                <a:tableStyleId>{5C22544A-7EE6-4342-B048-85BDC9FD1C3A}</a:tableStyleId>
              </a:tblPr>
              <a:tblGrid>
                <a:gridCol w="2302177">
                  <a:extLst>
                    <a:ext uri="{9D8B030D-6E8A-4147-A177-3AD203B41FA5}">
                      <a16:colId xmlns:a16="http://schemas.microsoft.com/office/drawing/2014/main" val="1244752980"/>
                    </a:ext>
                  </a:extLst>
                </a:gridCol>
                <a:gridCol w="2203345">
                  <a:extLst>
                    <a:ext uri="{9D8B030D-6E8A-4147-A177-3AD203B41FA5}">
                      <a16:colId xmlns:a16="http://schemas.microsoft.com/office/drawing/2014/main" val="155181638"/>
                    </a:ext>
                  </a:extLst>
                </a:gridCol>
                <a:gridCol w="2203345">
                  <a:extLst>
                    <a:ext uri="{9D8B030D-6E8A-4147-A177-3AD203B41FA5}">
                      <a16:colId xmlns:a16="http://schemas.microsoft.com/office/drawing/2014/main" val="3435577282"/>
                    </a:ext>
                  </a:extLst>
                </a:gridCol>
                <a:gridCol w="2203345">
                  <a:extLst>
                    <a:ext uri="{9D8B030D-6E8A-4147-A177-3AD203B41FA5}">
                      <a16:colId xmlns:a16="http://schemas.microsoft.com/office/drawing/2014/main" val="2103853164"/>
                    </a:ext>
                  </a:extLst>
                </a:gridCol>
                <a:gridCol w="2203345">
                  <a:extLst>
                    <a:ext uri="{9D8B030D-6E8A-4147-A177-3AD203B41FA5}">
                      <a16:colId xmlns:a16="http://schemas.microsoft.com/office/drawing/2014/main" val="1644651186"/>
                    </a:ext>
                  </a:extLst>
                </a:gridCol>
              </a:tblGrid>
              <a:tr h="866334">
                <a:tc>
                  <a:txBody>
                    <a:bodyPr/>
                    <a:lstStyle/>
                    <a:p>
                      <a:pPr algn="ctr"/>
                      <a:r>
                        <a:rPr lang="en-US" sz="1800" b="1" i="1" kern="1200" dirty="0">
                          <a:solidFill>
                            <a:schemeClr val="lt1"/>
                          </a:solidFill>
                          <a:effectLst/>
                          <a:latin typeface="+mn-lt"/>
                          <a:ea typeface="+mn-ea"/>
                          <a:cs typeface="+mn-cs"/>
                        </a:rPr>
                        <a:t>SCHOOL</a:t>
                      </a:r>
                      <a:endParaRPr lang="it-IT" sz="1800" b="1" kern="1200" dirty="0">
                        <a:solidFill>
                          <a:schemeClr val="lt1"/>
                        </a:solidFill>
                        <a:effectLst/>
                        <a:latin typeface="+mn-lt"/>
                        <a:ea typeface="+mn-ea"/>
                        <a:cs typeface="+mn-cs"/>
                      </a:endParaRPr>
                    </a:p>
                    <a:p>
                      <a:pPr algn="ctr"/>
                      <a:r>
                        <a:rPr lang="en-US" sz="1800" b="1" i="1" kern="1200" dirty="0">
                          <a:solidFill>
                            <a:schemeClr val="lt1"/>
                          </a:solidFill>
                          <a:effectLst/>
                          <a:latin typeface="+mn-lt"/>
                          <a:ea typeface="+mn-ea"/>
                          <a:cs typeface="+mn-cs"/>
                        </a:rPr>
                        <a:t>(NATIONAL</a:t>
                      </a:r>
                      <a:r>
                        <a:rPr lang="en-US" sz="1800" b="1" i="1" kern="1200" dirty="0">
                          <a:solidFill>
                            <a:schemeClr val="bg1"/>
                          </a:solidFill>
                          <a:effectLst/>
                          <a:latin typeface="+mn-lt"/>
                          <a:ea typeface="+mn-ea"/>
                          <a:cs typeface="+mn-cs"/>
                        </a:rPr>
                        <a:t> </a:t>
                      </a:r>
                      <a:r>
                        <a:rPr lang="en-US" sz="1800" b="1" i="1" kern="1200" dirty="0">
                          <a:solidFill>
                            <a:schemeClr val="lt1"/>
                          </a:solidFill>
                          <a:effectLst/>
                          <a:latin typeface="+mn-lt"/>
                          <a:ea typeface="+mn-ea"/>
                          <a:cs typeface="+mn-cs"/>
                        </a:rPr>
                        <a:t>NAME)</a:t>
                      </a:r>
                      <a:endParaRPr lang="it-IT" dirty="0"/>
                    </a:p>
                    <a:p>
                      <a:endParaRPr lang="it-IT" dirty="0"/>
                    </a:p>
                  </a:txBody>
                  <a:tcPr>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lt1"/>
                          </a:solidFill>
                          <a:effectLst/>
                          <a:latin typeface="+mn-lt"/>
                          <a:ea typeface="+mn-ea"/>
                          <a:cs typeface="+mn-cs"/>
                        </a:rPr>
                        <a:t>MUSEUM</a:t>
                      </a:r>
                      <a:endParaRPr lang="it-IT" dirty="0"/>
                    </a:p>
                    <a:p>
                      <a:pPr algn="ctr"/>
                      <a:endParaRPr lang="it-IT"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lt1"/>
                          </a:solidFill>
                          <a:effectLst/>
                          <a:latin typeface="+mn-lt"/>
                          <a:ea typeface="+mn-ea"/>
                          <a:cs typeface="+mn-cs"/>
                        </a:rPr>
                        <a:t>DESCRIPTION</a:t>
                      </a:r>
                      <a:endParaRPr lang="it-IT" dirty="0"/>
                    </a:p>
                    <a:p>
                      <a:pPr algn="ctr"/>
                      <a:endParaRPr lang="it-IT"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tcPr>
                </a:tc>
                <a:tc>
                  <a:txBody>
                    <a:bodyPr/>
                    <a:lstStyle/>
                    <a:p>
                      <a:pPr algn="ctr"/>
                      <a:r>
                        <a:rPr lang="en-US" sz="1800" b="1" i="1" kern="1200" dirty="0">
                          <a:solidFill>
                            <a:schemeClr val="lt1"/>
                          </a:solidFill>
                          <a:effectLst/>
                          <a:latin typeface="+mn-lt"/>
                          <a:ea typeface="+mn-ea"/>
                          <a:cs typeface="+mn-cs"/>
                        </a:rPr>
                        <a:t>PLACE</a:t>
                      </a:r>
                      <a:endParaRPr lang="it-IT" sz="1800" b="1" kern="1200" dirty="0">
                        <a:solidFill>
                          <a:schemeClr val="lt1"/>
                        </a:solidFill>
                        <a:effectLst/>
                        <a:latin typeface="+mn-lt"/>
                        <a:ea typeface="+mn-ea"/>
                        <a:cs typeface="+mn-cs"/>
                      </a:endParaRPr>
                    </a:p>
                    <a:p>
                      <a:pPr algn="ctr"/>
                      <a:r>
                        <a:rPr lang="en-US" sz="1800" b="1" i="1" kern="1200" dirty="0">
                          <a:solidFill>
                            <a:schemeClr val="lt1"/>
                          </a:solidFill>
                          <a:effectLst/>
                          <a:latin typeface="+mn-lt"/>
                          <a:ea typeface="+mn-ea"/>
                          <a:cs typeface="+mn-cs"/>
                        </a:rPr>
                        <a:t>ADDRESS</a:t>
                      </a:r>
                      <a:endParaRPr lang="it-IT" dirty="0"/>
                    </a:p>
                    <a:p>
                      <a:pPr algn="ctr"/>
                      <a:endParaRPr lang="it-IT"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tcPr>
                </a:tc>
                <a:tc>
                  <a:txBody>
                    <a:bodyPr/>
                    <a:lstStyle/>
                    <a:p>
                      <a:pPr algn="ctr"/>
                      <a:r>
                        <a:rPr lang="en-US" sz="1800" b="1" i="1" kern="1200" dirty="0">
                          <a:solidFill>
                            <a:schemeClr val="lt1"/>
                          </a:solidFill>
                          <a:effectLst/>
                          <a:latin typeface="+mn-lt"/>
                          <a:ea typeface="+mn-ea"/>
                          <a:cs typeface="+mn-cs"/>
                        </a:rPr>
                        <a:t>WEB SITE AND </a:t>
                      </a:r>
                      <a:endParaRPr lang="it-IT" sz="1800" b="1" kern="1200" dirty="0">
                        <a:solidFill>
                          <a:schemeClr val="lt1"/>
                        </a:solidFill>
                        <a:effectLst/>
                        <a:latin typeface="+mn-lt"/>
                        <a:ea typeface="+mn-ea"/>
                        <a:cs typeface="+mn-cs"/>
                      </a:endParaRPr>
                    </a:p>
                    <a:p>
                      <a:pPr algn="ctr"/>
                      <a:r>
                        <a:rPr lang="en-US" sz="1800" b="1" i="1" kern="1200" dirty="0">
                          <a:solidFill>
                            <a:schemeClr val="lt1"/>
                          </a:solidFill>
                          <a:effectLst/>
                          <a:latin typeface="+mn-lt"/>
                          <a:ea typeface="+mn-ea"/>
                          <a:cs typeface="+mn-cs"/>
                        </a:rPr>
                        <a:t>E-MAIL </a:t>
                      </a:r>
                      <a:endParaRPr lang="it-IT" dirty="0"/>
                    </a:p>
                    <a:p>
                      <a:pPr algn="ctr"/>
                      <a:endParaRPr lang="it-IT" dirty="0"/>
                    </a:p>
                  </a:txBody>
                  <a:tcP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46389802"/>
                  </a:ext>
                </a:extLst>
              </a:tr>
              <a:tr h="4764834">
                <a:tc>
                  <a:txBody>
                    <a:bodyPr/>
                    <a:lstStyle/>
                    <a:p>
                      <a:endParaRPr lang="it-IT" sz="1400" dirty="0"/>
                    </a:p>
                    <a:p>
                      <a:r>
                        <a:rPr lang="en-US" sz="1400" b="1" i="1" kern="1200" dirty="0">
                          <a:solidFill>
                            <a:schemeClr val="dk1"/>
                          </a:solidFill>
                          <a:effectLst/>
                          <a:latin typeface="+mn-lt"/>
                          <a:ea typeface="+mn-ea"/>
                          <a:cs typeface="+mn-cs"/>
                        </a:rPr>
                        <a:t>ISTITUTO COMPRENSIVO DI FONTANELLATO E FONTEVIVO </a:t>
                      </a:r>
                    </a:p>
                    <a:p>
                      <a:r>
                        <a:rPr lang="en-US" sz="1400" b="1" i="1" kern="1200" dirty="0">
                          <a:solidFill>
                            <a:schemeClr val="dk1"/>
                          </a:solidFill>
                          <a:effectLst/>
                          <a:latin typeface="+mn-lt"/>
                          <a:ea typeface="+mn-ea"/>
                          <a:cs typeface="+mn-cs"/>
                        </a:rPr>
                        <a:t>PARMA</a:t>
                      </a:r>
                      <a:endParaRPr lang="it-IT" sz="1400" kern="1200" dirty="0">
                        <a:solidFill>
                          <a:schemeClr val="dk1"/>
                        </a:solidFill>
                        <a:effectLst/>
                        <a:latin typeface="+mn-lt"/>
                        <a:ea typeface="+mn-ea"/>
                        <a:cs typeface="+mn-cs"/>
                      </a:endParaRPr>
                    </a:p>
                    <a:p>
                      <a:r>
                        <a:rPr lang="en-US" sz="1400" b="1" i="1" kern="1200" dirty="0">
                          <a:solidFill>
                            <a:schemeClr val="dk1"/>
                          </a:solidFill>
                          <a:effectLst/>
                          <a:latin typeface="+mn-lt"/>
                          <a:ea typeface="+mn-ea"/>
                          <a:cs typeface="+mn-cs"/>
                        </a:rPr>
                        <a:t>ITALY </a:t>
                      </a:r>
                      <a:endParaRPr lang="it-IT" sz="1400" dirty="0"/>
                    </a:p>
                    <a:p>
                      <a:endParaRPr lang="it-IT" sz="1400" dirty="0"/>
                    </a:p>
                    <a:p>
                      <a:endParaRPr lang="it-IT" sz="1400" dirty="0"/>
                    </a:p>
                    <a:p>
                      <a:endParaRPr lang="it-IT" sz="1400" dirty="0"/>
                    </a:p>
                    <a:p>
                      <a:endParaRPr lang="it-IT" sz="1400" dirty="0"/>
                    </a:p>
                    <a:p>
                      <a:endParaRPr lang="it-IT" sz="1400" dirty="0"/>
                    </a:p>
                    <a:p>
                      <a:endParaRPr lang="it-IT" sz="1400" dirty="0"/>
                    </a:p>
                    <a:p>
                      <a:endParaRPr lang="it-IT" sz="1400" dirty="0"/>
                    </a:p>
                    <a:p>
                      <a:endParaRPr lang="it-IT" sz="1400" dirty="0"/>
                    </a:p>
                    <a:p>
                      <a:endParaRPr lang="it-IT" sz="1400" dirty="0"/>
                    </a:p>
                    <a:p>
                      <a:endParaRPr lang="it-IT" sz="1400" dirty="0"/>
                    </a:p>
                    <a:p>
                      <a:endParaRPr lang="it-IT" sz="1400" dirty="0"/>
                    </a:p>
                    <a:p>
                      <a:endParaRPr lang="it-IT" sz="1400" dirty="0"/>
                    </a:p>
                    <a:p>
                      <a:endParaRPr lang="it-IT" sz="1400" dirty="0"/>
                    </a:p>
                    <a:p>
                      <a:endParaRPr lang="it-IT" sz="1400" dirty="0"/>
                    </a:p>
                    <a:p>
                      <a:endParaRPr lang="it-IT" sz="1400" dirty="0"/>
                    </a:p>
                    <a:p>
                      <a:endParaRPr lang="it-IT" sz="1400" dirty="0"/>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bg1">
                        <a:lumMod val="95000"/>
                      </a:schemeClr>
                    </a:solidFill>
                  </a:tcPr>
                </a:tc>
                <a:tc>
                  <a:txBody>
                    <a:bodyPr/>
                    <a:lstStyle/>
                    <a:p>
                      <a:r>
                        <a:rPr lang="en-US" sz="1400" b="1" i="1" kern="1200" dirty="0">
                          <a:solidFill>
                            <a:schemeClr val="dk1"/>
                          </a:solidFill>
                          <a:effectLst/>
                          <a:latin typeface="+mn-lt"/>
                          <a:ea typeface="+mn-ea"/>
                          <a:cs typeface="+mn-cs"/>
                        </a:rPr>
                        <a:t>MUSEO </a:t>
                      </a:r>
                    </a:p>
                    <a:p>
                      <a:r>
                        <a:rPr lang="en-US" sz="1400" b="1" i="1" kern="1200" dirty="0">
                          <a:solidFill>
                            <a:schemeClr val="dk1"/>
                          </a:solidFill>
                          <a:effectLst/>
                          <a:latin typeface="+mn-lt"/>
                          <a:ea typeface="+mn-ea"/>
                          <a:cs typeface="+mn-cs"/>
                        </a:rPr>
                        <a:t>ANTONIO LIGABUE </a:t>
                      </a:r>
                    </a:p>
                    <a:p>
                      <a:r>
                        <a:rPr lang="en-US" sz="1400" b="1" i="1" kern="1200" dirty="0">
                          <a:solidFill>
                            <a:schemeClr val="dk1"/>
                          </a:solidFill>
                          <a:effectLst/>
                          <a:latin typeface="+mn-lt"/>
                          <a:ea typeface="+mn-ea"/>
                          <a:cs typeface="+mn-cs"/>
                        </a:rPr>
                        <a:t>GUALTIERI (RE)</a:t>
                      </a:r>
                      <a:endParaRPr lang="it-IT" sz="1400"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bg1">
                        <a:lumMod val="95000"/>
                      </a:schemeClr>
                    </a:solidFill>
                  </a:tcPr>
                </a:tc>
                <a:tc>
                  <a:txBody>
                    <a:bodyPr/>
                    <a:lstStyle/>
                    <a:p>
                      <a:r>
                        <a:rPr lang="en-US" sz="1600" b="1" i="0" kern="1200" cap="all" baseline="0" dirty="0">
                          <a:solidFill>
                            <a:schemeClr val="dk1"/>
                          </a:solidFill>
                          <a:effectLst/>
                          <a:latin typeface="+mn-lt"/>
                          <a:ea typeface="+mn-ea"/>
                          <a:cs typeface="+mn-cs"/>
                        </a:rPr>
                        <a:t>Antonio </a:t>
                      </a:r>
                      <a:r>
                        <a:rPr lang="en-US" sz="1600" b="1" i="0" kern="1200" cap="all" baseline="0" dirty="0" err="1">
                          <a:solidFill>
                            <a:schemeClr val="dk1"/>
                          </a:solidFill>
                          <a:effectLst/>
                          <a:latin typeface="+mn-lt"/>
                          <a:ea typeface="+mn-ea"/>
                          <a:cs typeface="+mn-cs"/>
                        </a:rPr>
                        <a:t>Ligabue</a:t>
                      </a:r>
                      <a:endParaRPr lang="en-US" sz="1600" b="1" i="0" kern="1200" cap="all" baseline="0" dirty="0">
                        <a:solidFill>
                          <a:schemeClr val="dk1"/>
                        </a:solidFill>
                        <a:effectLst/>
                        <a:latin typeface="+mn-lt"/>
                        <a:ea typeface="+mn-ea"/>
                        <a:cs typeface="+mn-cs"/>
                      </a:endParaRPr>
                    </a:p>
                    <a:p>
                      <a:r>
                        <a:rPr lang="en-US" sz="1600" i="1" kern="1200" dirty="0">
                          <a:solidFill>
                            <a:schemeClr val="dk1"/>
                          </a:solidFill>
                          <a:effectLst/>
                          <a:latin typeface="+mn-lt"/>
                          <a:ea typeface="+mn-ea"/>
                          <a:cs typeface="+mn-cs"/>
                        </a:rPr>
                        <a:t>Local Museum that collect  the most part of  the operas </a:t>
                      </a:r>
                    </a:p>
                    <a:p>
                      <a:r>
                        <a:rPr lang="en-US" sz="1600" i="1" kern="1200" dirty="0">
                          <a:solidFill>
                            <a:schemeClr val="dk1"/>
                          </a:solidFill>
                          <a:effectLst/>
                          <a:latin typeface="+mn-lt"/>
                          <a:ea typeface="+mn-ea"/>
                          <a:cs typeface="+mn-cs"/>
                        </a:rPr>
                        <a:t>of </a:t>
                      </a:r>
                      <a:r>
                        <a:rPr lang="en-US" sz="1600" i="1" kern="1200" dirty="0" err="1">
                          <a:solidFill>
                            <a:schemeClr val="dk1"/>
                          </a:solidFill>
                          <a:effectLst/>
                          <a:latin typeface="+mn-lt"/>
                          <a:ea typeface="+mn-ea"/>
                          <a:cs typeface="+mn-cs"/>
                        </a:rPr>
                        <a:t>naif</a:t>
                      </a:r>
                      <a:r>
                        <a:rPr lang="en-US" sz="1600" i="1" kern="1200" dirty="0">
                          <a:solidFill>
                            <a:schemeClr val="dk1"/>
                          </a:solidFill>
                          <a:effectLst/>
                          <a:latin typeface="+mn-lt"/>
                          <a:ea typeface="+mn-ea"/>
                          <a:cs typeface="+mn-cs"/>
                        </a:rPr>
                        <a:t> painter Antonio </a:t>
                      </a:r>
                      <a:r>
                        <a:rPr lang="en-US" sz="1600" i="1" kern="1200" dirty="0" err="1">
                          <a:solidFill>
                            <a:schemeClr val="dk1"/>
                          </a:solidFill>
                          <a:effectLst/>
                          <a:latin typeface="+mn-lt"/>
                          <a:ea typeface="+mn-ea"/>
                          <a:cs typeface="+mn-cs"/>
                        </a:rPr>
                        <a:t>Ligabue</a:t>
                      </a:r>
                      <a:r>
                        <a:rPr lang="en-US" sz="1600" i="1" kern="1200" dirty="0">
                          <a:solidFill>
                            <a:schemeClr val="dk1"/>
                          </a:solidFill>
                          <a:effectLst/>
                          <a:latin typeface="+mn-lt"/>
                          <a:ea typeface="+mn-ea"/>
                          <a:cs typeface="+mn-cs"/>
                        </a:rPr>
                        <a:t>.</a:t>
                      </a:r>
                    </a:p>
                    <a:p>
                      <a:endParaRPr lang="en-US" sz="1400" i="1" kern="1200" dirty="0">
                        <a:solidFill>
                          <a:schemeClr val="dk1"/>
                        </a:solidFill>
                        <a:effectLst/>
                        <a:latin typeface="+mn-lt"/>
                        <a:ea typeface="+mn-ea"/>
                        <a:cs typeface="+mn-cs"/>
                      </a:endParaRPr>
                    </a:p>
                    <a:p>
                      <a:r>
                        <a:rPr lang="en-US" sz="1400" i="1" kern="1200" dirty="0">
                          <a:solidFill>
                            <a:schemeClr val="dk1"/>
                          </a:solidFill>
                          <a:effectLst/>
                          <a:latin typeface="+mn-lt"/>
                          <a:ea typeface="+mn-ea"/>
                          <a:cs typeface="+mn-cs"/>
                        </a:rPr>
                        <a:t>The pupils of the Primary School of Ponte Taro went to visit the museum and the house of </a:t>
                      </a:r>
                      <a:r>
                        <a:rPr lang="en-US" sz="1400" i="1" kern="1200" dirty="0" err="1">
                          <a:solidFill>
                            <a:schemeClr val="dk1"/>
                          </a:solidFill>
                          <a:effectLst/>
                          <a:latin typeface="+mn-lt"/>
                          <a:ea typeface="+mn-ea"/>
                          <a:cs typeface="+mn-cs"/>
                        </a:rPr>
                        <a:t>Ligabue</a:t>
                      </a:r>
                      <a:r>
                        <a:rPr lang="en-US" sz="1400" i="1" kern="1200" dirty="0">
                          <a:solidFill>
                            <a:schemeClr val="dk1"/>
                          </a:solidFill>
                          <a:effectLst/>
                          <a:latin typeface="+mn-lt"/>
                          <a:ea typeface="+mn-ea"/>
                          <a:cs typeface="+mn-cs"/>
                        </a:rPr>
                        <a:t> and were inspired by his artistic works. The children expressed in drawings and paintings and emotions of anger, fear, disgust and happiness, following the style of </a:t>
                      </a:r>
                      <a:r>
                        <a:rPr lang="en-US" sz="1400" i="1" kern="1200" dirty="0" err="1">
                          <a:solidFill>
                            <a:schemeClr val="dk1"/>
                          </a:solidFill>
                          <a:effectLst/>
                          <a:latin typeface="+mn-lt"/>
                          <a:ea typeface="+mn-ea"/>
                          <a:cs typeface="+mn-cs"/>
                        </a:rPr>
                        <a:t>Ligabue</a:t>
                      </a:r>
                      <a:r>
                        <a:rPr lang="en-US" sz="1800" i="1" kern="1200" dirty="0">
                          <a:solidFill>
                            <a:schemeClr val="dk1"/>
                          </a:solidFill>
                          <a:effectLst/>
                          <a:latin typeface="+mn-lt"/>
                          <a:ea typeface="+mn-ea"/>
                          <a:cs typeface="+mn-cs"/>
                        </a:rPr>
                        <a:t>. </a:t>
                      </a:r>
                      <a:endParaRPr lang="it-IT"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bg1">
                        <a:lumMod val="95000"/>
                      </a:schemeClr>
                    </a:solidFill>
                  </a:tcPr>
                </a:tc>
                <a:tc>
                  <a:txBody>
                    <a:bodyPr/>
                    <a:lstStyle/>
                    <a:p>
                      <a:r>
                        <a:rPr lang="en-US" sz="1400" b="1" i="0" kern="1200" dirty="0">
                          <a:solidFill>
                            <a:schemeClr val="dk1"/>
                          </a:solidFill>
                          <a:effectLst/>
                          <a:latin typeface="+mn-lt"/>
                          <a:ea typeface="+mn-ea"/>
                          <a:cs typeface="+mn-cs"/>
                        </a:rPr>
                        <a:t>GUALTIERI </a:t>
                      </a:r>
                      <a:endParaRPr lang="it-IT" sz="1400" b="1" i="0" kern="1200" dirty="0">
                        <a:solidFill>
                          <a:schemeClr val="dk1"/>
                        </a:solidFill>
                        <a:effectLst/>
                        <a:latin typeface="+mn-lt"/>
                        <a:ea typeface="+mn-ea"/>
                        <a:cs typeface="+mn-cs"/>
                      </a:endParaRPr>
                    </a:p>
                    <a:p>
                      <a:r>
                        <a:rPr lang="en-US" sz="1400" b="1" i="0" kern="1200" dirty="0">
                          <a:solidFill>
                            <a:schemeClr val="dk1"/>
                          </a:solidFill>
                          <a:effectLst/>
                          <a:latin typeface="+mn-lt"/>
                          <a:ea typeface="+mn-ea"/>
                          <a:cs typeface="+mn-cs"/>
                        </a:rPr>
                        <a:t> PALAZZO BENTIVOGLIO,</a:t>
                      </a:r>
                      <a:endParaRPr lang="it-IT" sz="1400" b="1" i="0" kern="1200" dirty="0">
                        <a:solidFill>
                          <a:schemeClr val="dk1"/>
                        </a:solidFill>
                        <a:effectLst/>
                        <a:latin typeface="+mn-lt"/>
                        <a:ea typeface="+mn-ea"/>
                        <a:cs typeface="+mn-cs"/>
                      </a:endParaRPr>
                    </a:p>
                    <a:p>
                      <a:r>
                        <a:rPr lang="en-US" sz="1400" b="1" i="0" kern="1200" dirty="0">
                          <a:solidFill>
                            <a:schemeClr val="dk1"/>
                          </a:solidFill>
                          <a:effectLst/>
                          <a:latin typeface="+mn-lt"/>
                          <a:ea typeface="+mn-ea"/>
                          <a:cs typeface="+mn-cs"/>
                        </a:rPr>
                        <a:t> VIA GIARDINO; 27 </a:t>
                      </a:r>
                      <a:endParaRPr lang="it-IT" sz="1400" b="1" i="0" kern="1200" dirty="0">
                        <a:solidFill>
                          <a:schemeClr val="dk1"/>
                        </a:solidFill>
                        <a:effectLst/>
                        <a:latin typeface="+mn-lt"/>
                        <a:ea typeface="+mn-ea"/>
                        <a:cs typeface="+mn-cs"/>
                      </a:endParaRPr>
                    </a:p>
                    <a:p>
                      <a:r>
                        <a:rPr lang="en-US" sz="1400" b="1" i="0" kern="1200" dirty="0">
                          <a:solidFill>
                            <a:schemeClr val="dk1"/>
                          </a:solidFill>
                          <a:effectLst/>
                          <a:latin typeface="+mn-lt"/>
                          <a:ea typeface="+mn-ea"/>
                          <a:cs typeface="+mn-cs"/>
                        </a:rPr>
                        <a:t>GUALTIERI </a:t>
                      </a:r>
                      <a:endParaRPr lang="it-IT" sz="1400" b="1" i="0" kern="1200" dirty="0">
                        <a:solidFill>
                          <a:schemeClr val="dk1"/>
                        </a:solidFill>
                        <a:effectLst/>
                        <a:latin typeface="+mn-lt"/>
                        <a:ea typeface="+mn-ea"/>
                        <a:cs typeface="+mn-cs"/>
                      </a:endParaRPr>
                    </a:p>
                    <a:p>
                      <a:r>
                        <a:rPr lang="en-US" sz="1400" b="1" i="0" kern="1200" dirty="0">
                          <a:solidFill>
                            <a:schemeClr val="dk1"/>
                          </a:solidFill>
                          <a:effectLst/>
                          <a:latin typeface="+mn-lt"/>
                          <a:ea typeface="+mn-ea"/>
                          <a:cs typeface="+mn-cs"/>
                        </a:rPr>
                        <a:t>(REGGIO EMILIA) </a:t>
                      </a:r>
                      <a:endParaRPr lang="it-IT" sz="1400" b="1" i="0"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mn-ea"/>
                          <a:cs typeface="+mn-cs"/>
                        </a:rPr>
                        <a:t>https//</a:t>
                      </a:r>
                      <a:r>
                        <a:rPr lang="en-US" sz="1600" i="1" u="sng" kern="1200" dirty="0">
                          <a:solidFill>
                            <a:schemeClr val="dk1"/>
                          </a:solidFill>
                          <a:effectLst/>
                          <a:latin typeface="+mn-lt"/>
                          <a:ea typeface="+mn-ea"/>
                          <a:cs typeface="+mn-cs"/>
                          <a:hlinkClick r:id="rId2"/>
                        </a:rPr>
                        <a:t>www.museo-ligabue.it</a:t>
                      </a:r>
                      <a:endParaRPr lang="it-IT" sz="1600" kern="1200" dirty="0">
                        <a:solidFill>
                          <a:schemeClr val="dk1"/>
                        </a:solidFill>
                        <a:effectLst/>
                        <a:latin typeface="+mn-lt"/>
                        <a:ea typeface="+mn-ea"/>
                        <a:cs typeface="+mn-cs"/>
                      </a:endParaRPr>
                    </a:p>
                    <a:p>
                      <a:endParaRPr lang="it-IT" dirty="0"/>
                    </a:p>
                    <a:p>
                      <a:endParaRPr lang="en-US" sz="1800" b="1" kern="1200" dirty="0">
                        <a:solidFill>
                          <a:schemeClr val="dk1"/>
                        </a:solidFill>
                        <a:effectLst/>
                        <a:latin typeface="+mn-lt"/>
                        <a:ea typeface="+mn-ea"/>
                        <a:cs typeface="+mn-cs"/>
                      </a:endParaRPr>
                    </a:p>
                    <a:p>
                      <a:endParaRPr lang="en-US" sz="1800" b="1" kern="1200" dirty="0">
                        <a:solidFill>
                          <a:schemeClr val="dk1"/>
                        </a:solidFill>
                        <a:effectLst/>
                        <a:latin typeface="+mn-lt"/>
                        <a:ea typeface="+mn-ea"/>
                        <a:cs typeface="+mn-cs"/>
                      </a:endParaRPr>
                    </a:p>
                    <a:p>
                      <a:endParaRPr lang="en-US" sz="1800" b="1" kern="1200" dirty="0">
                        <a:solidFill>
                          <a:schemeClr val="dk1"/>
                        </a:solidFill>
                        <a:effectLst/>
                        <a:latin typeface="+mn-lt"/>
                        <a:ea typeface="+mn-ea"/>
                        <a:cs typeface="+mn-cs"/>
                      </a:endParaRPr>
                    </a:p>
                    <a:p>
                      <a:endParaRPr lang="en-US" sz="1800" b="1" kern="1200" dirty="0">
                        <a:solidFill>
                          <a:schemeClr val="dk1"/>
                        </a:solidFill>
                        <a:effectLst/>
                        <a:latin typeface="+mn-lt"/>
                        <a:ea typeface="+mn-ea"/>
                        <a:cs typeface="+mn-cs"/>
                      </a:endParaRPr>
                    </a:p>
                    <a:p>
                      <a:endParaRPr lang="en-US" sz="1800" b="1" kern="1200" dirty="0">
                        <a:solidFill>
                          <a:schemeClr val="dk1"/>
                        </a:solidFill>
                        <a:effectLst/>
                        <a:latin typeface="+mn-lt"/>
                        <a:ea typeface="+mn-ea"/>
                        <a:cs typeface="+mn-cs"/>
                      </a:endParaRPr>
                    </a:p>
                    <a:p>
                      <a:endParaRPr lang="en-US" sz="1800" b="1" kern="1200" dirty="0">
                        <a:solidFill>
                          <a:schemeClr val="dk1"/>
                        </a:solidFill>
                        <a:effectLst/>
                        <a:latin typeface="+mn-lt"/>
                        <a:ea typeface="+mn-ea"/>
                        <a:cs typeface="+mn-cs"/>
                      </a:endParaRPr>
                    </a:p>
                    <a:p>
                      <a:endParaRPr lang="en-US" sz="1800" b="1" kern="1200" dirty="0">
                        <a:solidFill>
                          <a:schemeClr val="dk1"/>
                        </a:solidFill>
                        <a:effectLst/>
                        <a:latin typeface="+mn-lt"/>
                        <a:ea typeface="+mn-ea"/>
                        <a:cs typeface="+mn-cs"/>
                      </a:endParaRPr>
                    </a:p>
                    <a:p>
                      <a:endParaRPr lang="en-US" sz="1800" b="1" kern="1200" dirty="0">
                        <a:solidFill>
                          <a:schemeClr val="dk1"/>
                        </a:solidFill>
                        <a:effectLst/>
                        <a:latin typeface="+mn-lt"/>
                        <a:ea typeface="+mn-ea"/>
                        <a:cs typeface="+mn-cs"/>
                      </a:endParaRPr>
                    </a:p>
                    <a:p>
                      <a:endParaRPr lang="en-US" sz="1800" b="1" kern="1200" dirty="0">
                        <a:solidFill>
                          <a:schemeClr val="dk1"/>
                        </a:solidFill>
                        <a:effectLst/>
                        <a:latin typeface="+mn-lt"/>
                        <a:ea typeface="+mn-ea"/>
                        <a:cs typeface="+mn-cs"/>
                      </a:endParaRPr>
                    </a:p>
                    <a:p>
                      <a:endParaRPr lang="en-US" sz="1800" b="1" kern="1200" dirty="0">
                        <a:solidFill>
                          <a:schemeClr val="dk1"/>
                        </a:solidFill>
                        <a:effectLst/>
                        <a:latin typeface="+mn-lt"/>
                        <a:ea typeface="+mn-ea"/>
                        <a:cs typeface="+mn-cs"/>
                      </a:endParaRPr>
                    </a:p>
                    <a:p>
                      <a:r>
                        <a:rPr lang="en-US" sz="1400" b="1" kern="1200" dirty="0">
                          <a:solidFill>
                            <a:schemeClr val="dk1"/>
                          </a:solidFill>
                          <a:effectLst/>
                          <a:latin typeface="+mn-lt"/>
                          <a:ea typeface="+mn-ea"/>
                          <a:cs typeface="+mn-cs"/>
                        </a:rPr>
                        <a:t>      </a:t>
                      </a:r>
                    </a:p>
                    <a:p>
                      <a:r>
                        <a:rPr lang="en-US" sz="1400" b="1" kern="1200" dirty="0">
                          <a:solidFill>
                            <a:schemeClr val="dk1"/>
                          </a:solidFill>
                          <a:effectLst/>
                          <a:latin typeface="+mn-lt"/>
                          <a:ea typeface="+mn-ea"/>
                          <a:cs typeface="+mn-cs"/>
                        </a:rPr>
                        <a:t>       Antonio </a:t>
                      </a:r>
                      <a:r>
                        <a:rPr lang="en-US" sz="1400" b="1" kern="1200" dirty="0" err="1">
                          <a:solidFill>
                            <a:schemeClr val="dk1"/>
                          </a:solidFill>
                          <a:effectLst/>
                          <a:latin typeface="+mn-lt"/>
                          <a:ea typeface="+mn-ea"/>
                          <a:cs typeface="+mn-cs"/>
                        </a:rPr>
                        <a:t>Ligabue</a:t>
                      </a:r>
                      <a:endParaRPr lang="it-IT" sz="1400" kern="1200" dirty="0">
                        <a:solidFill>
                          <a:schemeClr val="dk1"/>
                        </a:solidFill>
                        <a:effectLst/>
                        <a:latin typeface="+mn-lt"/>
                        <a:ea typeface="+mn-ea"/>
                        <a:cs typeface="+mn-cs"/>
                      </a:endParaRPr>
                    </a:p>
                    <a:p>
                      <a:r>
                        <a:rPr lang="en-US" sz="1400" b="1" kern="1200" dirty="0">
                          <a:solidFill>
                            <a:schemeClr val="dk1"/>
                          </a:solidFill>
                          <a:effectLst/>
                          <a:latin typeface="+mn-lt"/>
                          <a:ea typeface="+mn-ea"/>
                          <a:cs typeface="+mn-cs"/>
                        </a:rPr>
                        <a:t>         Galli </a:t>
                      </a:r>
                      <a:r>
                        <a:rPr lang="en-US" sz="1400" b="1" kern="1200" dirty="0" err="1">
                          <a:solidFill>
                            <a:schemeClr val="dk1"/>
                          </a:solidFill>
                          <a:effectLst/>
                          <a:latin typeface="+mn-lt"/>
                          <a:ea typeface="+mn-ea"/>
                          <a:cs typeface="+mn-cs"/>
                        </a:rPr>
                        <a:t>nel</a:t>
                      </a:r>
                      <a:r>
                        <a:rPr lang="en-US" sz="1400" b="1" kern="1200" dirty="0">
                          <a:solidFill>
                            <a:schemeClr val="dk1"/>
                          </a:solidFill>
                          <a:effectLst/>
                          <a:latin typeface="+mn-lt"/>
                          <a:ea typeface="+mn-ea"/>
                          <a:cs typeface="+mn-cs"/>
                        </a:rPr>
                        <a:t> cortile </a:t>
                      </a:r>
                      <a:endParaRPr lang="it-IT" sz="1400" dirty="0"/>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455395772"/>
                  </a:ext>
                </a:extLst>
              </a:tr>
            </a:tbl>
          </a:graphicData>
        </a:graphic>
      </p:graphicFrame>
      <p:pic>
        <p:nvPicPr>
          <p:cNvPr id="5" name="image9.jpg" descr="Risultati immagini per Immagini museo Ligabue Gualtieri">
            <a:extLst>
              <a:ext uri="{FF2B5EF4-FFF2-40B4-BE49-F238E27FC236}">
                <a16:creationId xmlns:a16="http://schemas.microsoft.com/office/drawing/2014/main" id="{351AF5BF-8571-47C1-A048-F8644F5E38DE}"/>
              </a:ext>
            </a:extLst>
          </p:cNvPr>
          <p:cNvPicPr/>
          <p:nvPr/>
        </p:nvPicPr>
        <p:blipFill>
          <a:blip r:embed="rId3"/>
          <a:srcRect/>
          <a:stretch>
            <a:fillRect/>
          </a:stretch>
        </p:blipFill>
        <p:spPr>
          <a:xfrm>
            <a:off x="9982200" y="1977466"/>
            <a:ext cx="1147119" cy="1350620"/>
          </a:xfrm>
          <a:prstGeom prst="rect">
            <a:avLst/>
          </a:prstGeom>
          <a:ln/>
        </p:spPr>
      </p:pic>
      <p:pic>
        <p:nvPicPr>
          <p:cNvPr id="6" name="image7.jpg" descr="Risultati immagini per Immagini museo Ligabue Gualtieri">
            <a:extLst>
              <a:ext uri="{FF2B5EF4-FFF2-40B4-BE49-F238E27FC236}">
                <a16:creationId xmlns:a16="http://schemas.microsoft.com/office/drawing/2014/main" id="{34C5A1D0-CBFF-4B8B-8D07-8FF73AE5EEB0}"/>
              </a:ext>
            </a:extLst>
          </p:cNvPr>
          <p:cNvPicPr/>
          <p:nvPr/>
        </p:nvPicPr>
        <p:blipFill>
          <a:blip r:embed="rId4"/>
          <a:srcRect/>
          <a:stretch>
            <a:fillRect/>
          </a:stretch>
        </p:blipFill>
        <p:spPr>
          <a:xfrm>
            <a:off x="9843768" y="3715265"/>
            <a:ext cx="1623301" cy="1103869"/>
          </a:xfrm>
          <a:prstGeom prst="rect">
            <a:avLst/>
          </a:prstGeom>
          <a:ln/>
        </p:spPr>
      </p:pic>
    </p:spTree>
    <p:extLst>
      <p:ext uri="{BB962C8B-B14F-4D97-AF65-F5344CB8AC3E}">
        <p14:creationId xmlns:p14="http://schemas.microsoft.com/office/powerpoint/2010/main" val="3261740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564106F4-93F7-4D1F-8107-04EAC03B5348}"/>
              </a:ext>
            </a:extLst>
          </p:cNvPr>
          <p:cNvSpPr>
            <a:spLocks noGrp="1"/>
          </p:cNvSpPr>
          <p:nvPr>
            <p:ph type="ftr" sz="quarter" idx="11"/>
          </p:nvPr>
        </p:nvSpPr>
        <p:spPr/>
        <p:txBody>
          <a:bodyPr/>
          <a:lstStyle/>
          <a:p>
            <a:r>
              <a:rPr lang="it-IT">
                <a:solidFill>
                  <a:schemeClr val="tx1"/>
                </a:solidFill>
              </a:rPr>
              <a:t>Erasmus Plus V.A.N.  - I.C. Fontanellato e Fontevivo </a:t>
            </a:r>
            <a:endParaRPr lang="it-IT" dirty="0">
              <a:solidFill>
                <a:schemeClr val="tx1"/>
              </a:solidFill>
            </a:endParaRPr>
          </a:p>
        </p:txBody>
      </p:sp>
      <p:sp>
        <p:nvSpPr>
          <p:cNvPr id="3" name="Segnaposto numero diapositiva 2">
            <a:extLst>
              <a:ext uri="{FF2B5EF4-FFF2-40B4-BE49-F238E27FC236}">
                <a16:creationId xmlns:a16="http://schemas.microsoft.com/office/drawing/2014/main" id="{6F009DD8-BF53-48C9-8BDD-510633B5B028}"/>
              </a:ext>
            </a:extLst>
          </p:cNvPr>
          <p:cNvSpPr>
            <a:spLocks noGrp="1"/>
          </p:cNvSpPr>
          <p:nvPr>
            <p:ph type="sldNum" sz="quarter" idx="12"/>
          </p:nvPr>
        </p:nvSpPr>
        <p:spPr/>
        <p:txBody>
          <a:bodyPr/>
          <a:lstStyle/>
          <a:p>
            <a:fld id="{1FB0AFF4-7ECF-4165-B2A3-A6013BCBF506}" type="slidenum">
              <a:rPr lang="it-IT" smtClean="0">
                <a:solidFill>
                  <a:schemeClr val="tx1"/>
                </a:solidFill>
              </a:rPr>
              <a:t>7</a:t>
            </a:fld>
            <a:endParaRPr lang="it-IT" dirty="0">
              <a:solidFill>
                <a:schemeClr val="tx1"/>
              </a:solidFill>
            </a:endParaRPr>
          </a:p>
        </p:txBody>
      </p:sp>
      <p:graphicFrame>
        <p:nvGraphicFramePr>
          <p:cNvPr id="14" name="Tabella 14">
            <a:extLst>
              <a:ext uri="{FF2B5EF4-FFF2-40B4-BE49-F238E27FC236}">
                <a16:creationId xmlns:a16="http://schemas.microsoft.com/office/drawing/2014/main" id="{0C2CA0AD-3AB0-4F2A-88AB-028D3C5F475C}"/>
              </a:ext>
            </a:extLst>
          </p:cNvPr>
          <p:cNvGraphicFramePr>
            <a:graphicFrameLocks noGrp="1"/>
          </p:cNvGraphicFramePr>
          <p:nvPr>
            <p:extLst>
              <p:ext uri="{D42A27DB-BD31-4B8C-83A1-F6EECF244321}">
                <p14:modId xmlns:p14="http://schemas.microsoft.com/office/powerpoint/2010/main" val="4248578407"/>
              </p:ext>
            </p:extLst>
          </p:nvPr>
        </p:nvGraphicFramePr>
        <p:xfrm>
          <a:off x="560173" y="354542"/>
          <a:ext cx="11261124" cy="5848550"/>
        </p:xfrm>
        <a:graphic>
          <a:graphicData uri="http://schemas.openxmlformats.org/drawingml/2006/table">
            <a:tbl>
              <a:tblPr firstRow="1" bandRow="1">
                <a:tableStyleId>{5C22544A-7EE6-4342-B048-85BDC9FD1C3A}</a:tableStyleId>
              </a:tblPr>
              <a:tblGrid>
                <a:gridCol w="2101524">
                  <a:extLst>
                    <a:ext uri="{9D8B030D-6E8A-4147-A177-3AD203B41FA5}">
                      <a16:colId xmlns:a16="http://schemas.microsoft.com/office/drawing/2014/main" val="1244752980"/>
                    </a:ext>
                  </a:extLst>
                </a:gridCol>
                <a:gridCol w="1531362">
                  <a:extLst>
                    <a:ext uri="{9D8B030D-6E8A-4147-A177-3AD203B41FA5}">
                      <a16:colId xmlns:a16="http://schemas.microsoft.com/office/drawing/2014/main" val="155181638"/>
                    </a:ext>
                  </a:extLst>
                </a:gridCol>
                <a:gridCol w="3250518">
                  <a:extLst>
                    <a:ext uri="{9D8B030D-6E8A-4147-A177-3AD203B41FA5}">
                      <a16:colId xmlns:a16="http://schemas.microsoft.com/office/drawing/2014/main" val="3435577282"/>
                    </a:ext>
                  </a:extLst>
                </a:gridCol>
                <a:gridCol w="2087820">
                  <a:extLst>
                    <a:ext uri="{9D8B030D-6E8A-4147-A177-3AD203B41FA5}">
                      <a16:colId xmlns:a16="http://schemas.microsoft.com/office/drawing/2014/main" val="2103853164"/>
                    </a:ext>
                  </a:extLst>
                </a:gridCol>
                <a:gridCol w="2289900">
                  <a:extLst>
                    <a:ext uri="{9D8B030D-6E8A-4147-A177-3AD203B41FA5}">
                      <a16:colId xmlns:a16="http://schemas.microsoft.com/office/drawing/2014/main" val="1644651186"/>
                    </a:ext>
                  </a:extLst>
                </a:gridCol>
              </a:tblGrid>
              <a:tr h="937215">
                <a:tc>
                  <a:txBody>
                    <a:bodyPr/>
                    <a:lstStyle/>
                    <a:p>
                      <a:pPr algn="ctr"/>
                      <a:r>
                        <a:rPr lang="en-US" sz="1800" b="1" i="1" kern="1200" dirty="0">
                          <a:solidFill>
                            <a:schemeClr val="lt1"/>
                          </a:solidFill>
                          <a:effectLst/>
                          <a:latin typeface="+mn-lt"/>
                          <a:ea typeface="+mn-ea"/>
                          <a:cs typeface="+mn-cs"/>
                        </a:rPr>
                        <a:t>SCHOOL</a:t>
                      </a:r>
                      <a:endParaRPr lang="it-IT" sz="1800" b="1" kern="1200" dirty="0">
                        <a:solidFill>
                          <a:schemeClr val="lt1"/>
                        </a:solidFill>
                        <a:effectLst/>
                        <a:latin typeface="+mn-lt"/>
                        <a:ea typeface="+mn-ea"/>
                        <a:cs typeface="+mn-cs"/>
                      </a:endParaRPr>
                    </a:p>
                    <a:p>
                      <a:pPr algn="ctr"/>
                      <a:r>
                        <a:rPr lang="en-US" sz="1800" b="1" i="1" kern="1200" dirty="0">
                          <a:solidFill>
                            <a:schemeClr val="lt1"/>
                          </a:solidFill>
                          <a:effectLst/>
                          <a:latin typeface="+mn-lt"/>
                          <a:ea typeface="+mn-ea"/>
                          <a:cs typeface="+mn-cs"/>
                        </a:rPr>
                        <a:t>(NATIONAL</a:t>
                      </a:r>
                      <a:r>
                        <a:rPr lang="en-US" sz="1800" b="1" i="1" kern="1200" dirty="0">
                          <a:solidFill>
                            <a:schemeClr val="bg1"/>
                          </a:solidFill>
                          <a:effectLst/>
                          <a:latin typeface="+mn-lt"/>
                          <a:ea typeface="+mn-ea"/>
                          <a:cs typeface="+mn-cs"/>
                        </a:rPr>
                        <a:t> </a:t>
                      </a:r>
                      <a:r>
                        <a:rPr lang="en-US" sz="1800" b="1" i="1" kern="1200" dirty="0">
                          <a:solidFill>
                            <a:schemeClr val="lt1"/>
                          </a:solidFill>
                          <a:effectLst/>
                          <a:latin typeface="+mn-lt"/>
                          <a:ea typeface="+mn-ea"/>
                          <a:cs typeface="+mn-cs"/>
                        </a:rPr>
                        <a:t>NAME)</a:t>
                      </a:r>
                      <a:endParaRPr lang="it-IT" dirty="0"/>
                    </a:p>
                    <a:p>
                      <a:endParaRPr lang="it-IT" dirty="0"/>
                    </a:p>
                  </a:txBody>
                  <a:tcPr>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lt1"/>
                          </a:solidFill>
                          <a:effectLst/>
                          <a:latin typeface="+mn-lt"/>
                          <a:ea typeface="+mn-ea"/>
                          <a:cs typeface="+mn-cs"/>
                        </a:rPr>
                        <a:t>MUSEUM</a:t>
                      </a:r>
                      <a:endParaRPr lang="it-IT" dirty="0"/>
                    </a:p>
                    <a:p>
                      <a:pPr algn="ctr"/>
                      <a:endParaRPr lang="it-IT"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lt1"/>
                          </a:solidFill>
                          <a:effectLst/>
                          <a:latin typeface="+mn-lt"/>
                          <a:ea typeface="+mn-ea"/>
                          <a:cs typeface="+mn-cs"/>
                        </a:rPr>
                        <a:t>DESCRIPTION</a:t>
                      </a:r>
                      <a:endParaRPr lang="it-IT" dirty="0"/>
                    </a:p>
                    <a:p>
                      <a:pPr algn="ctr"/>
                      <a:endParaRPr lang="it-IT"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tcPr>
                </a:tc>
                <a:tc>
                  <a:txBody>
                    <a:bodyPr/>
                    <a:lstStyle/>
                    <a:p>
                      <a:pPr algn="ctr"/>
                      <a:r>
                        <a:rPr lang="en-US" sz="1800" b="1" i="1" kern="1200" dirty="0">
                          <a:solidFill>
                            <a:schemeClr val="lt1"/>
                          </a:solidFill>
                          <a:effectLst/>
                          <a:latin typeface="+mn-lt"/>
                          <a:ea typeface="+mn-ea"/>
                          <a:cs typeface="+mn-cs"/>
                        </a:rPr>
                        <a:t>PLACE</a:t>
                      </a:r>
                      <a:endParaRPr lang="it-IT" sz="1800" b="1" kern="1200" dirty="0">
                        <a:solidFill>
                          <a:schemeClr val="lt1"/>
                        </a:solidFill>
                        <a:effectLst/>
                        <a:latin typeface="+mn-lt"/>
                        <a:ea typeface="+mn-ea"/>
                        <a:cs typeface="+mn-cs"/>
                      </a:endParaRPr>
                    </a:p>
                    <a:p>
                      <a:pPr algn="ctr"/>
                      <a:r>
                        <a:rPr lang="en-US" sz="1800" b="1" i="1" kern="1200" dirty="0">
                          <a:solidFill>
                            <a:schemeClr val="lt1"/>
                          </a:solidFill>
                          <a:effectLst/>
                          <a:latin typeface="+mn-lt"/>
                          <a:ea typeface="+mn-ea"/>
                          <a:cs typeface="+mn-cs"/>
                        </a:rPr>
                        <a:t>ADDRESS</a:t>
                      </a:r>
                      <a:endParaRPr lang="it-IT" dirty="0"/>
                    </a:p>
                    <a:p>
                      <a:pPr algn="ctr"/>
                      <a:endParaRPr lang="it-IT"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tcPr>
                </a:tc>
                <a:tc>
                  <a:txBody>
                    <a:bodyPr/>
                    <a:lstStyle/>
                    <a:p>
                      <a:pPr algn="ctr"/>
                      <a:r>
                        <a:rPr lang="en-US" sz="1800" b="1" i="1" kern="1200" dirty="0">
                          <a:solidFill>
                            <a:schemeClr val="lt1"/>
                          </a:solidFill>
                          <a:effectLst/>
                          <a:latin typeface="+mn-lt"/>
                          <a:ea typeface="+mn-ea"/>
                          <a:cs typeface="+mn-cs"/>
                        </a:rPr>
                        <a:t>WEB SITE AND </a:t>
                      </a:r>
                      <a:endParaRPr lang="it-IT" sz="1800" b="1" kern="1200" dirty="0">
                        <a:solidFill>
                          <a:schemeClr val="lt1"/>
                        </a:solidFill>
                        <a:effectLst/>
                        <a:latin typeface="+mn-lt"/>
                        <a:ea typeface="+mn-ea"/>
                        <a:cs typeface="+mn-cs"/>
                      </a:endParaRPr>
                    </a:p>
                    <a:p>
                      <a:pPr algn="ctr"/>
                      <a:r>
                        <a:rPr lang="en-US" sz="1800" b="1" i="1" kern="1200" dirty="0">
                          <a:solidFill>
                            <a:schemeClr val="lt1"/>
                          </a:solidFill>
                          <a:effectLst/>
                          <a:latin typeface="+mn-lt"/>
                          <a:ea typeface="+mn-ea"/>
                          <a:cs typeface="+mn-cs"/>
                        </a:rPr>
                        <a:t>E-MAIL </a:t>
                      </a:r>
                      <a:endParaRPr lang="it-IT" dirty="0"/>
                    </a:p>
                    <a:p>
                      <a:pPr algn="ctr"/>
                      <a:endParaRPr lang="it-IT" dirty="0"/>
                    </a:p>
                  </a:txBody>
                  <a:tcP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46389802"/>
                  </a:ext>
                </a:extLst>
              </a:tr>
              <a:tr h="4911335">
                <a:tc>
                  <a:txBody>
                    <a:bodyPr/>
                    <a:lstStyle/>
                    <a:p>
                      <a:endParaRPr lang="it-IT" sz="1400" dirty="0"/>
                    </a:p>
                    <a:p>
                      <a:r>
                        <a:rPr lang="en-US" sz="1400" b="1" i="0" kern="1200" dirty="0">
                          <a:solidFill>
                            <a:schemeClr val="dk1"/>
                          </a:solidFill>
                          <a:effectLst/>
                          <a:latin typeface="+mn-lt"/>
                          <a:ea typeface="+mn-ea"/>
                          <a:cs typeface="+mn-cs"/>
                        </a:rPr>
                        <a:t>CEIP SEIS DE DICIEMBRE </a:t>
                      </a:r>
                    </a:p>
                    <a:p>
                      <a:endParaRPr lang="it-IT" sz="1400" i="0" kern="1200" dirty="0">
                        <a:solidFill>
                          <a:schemeClr val="dk1"/>
                        </a:solidFill>
                        <a:effectLst/>
                        <a:latin typeface="+mn-lt"/>
                        <a:ea typeface="+mn-ea"/>
                        <a:cs typeface="+mn-cs"/>
                      </a:endParaRPr>
                    </a:p>
                    <a:p>
                      <a:r>
                        <a:rPr lang="en-US" sz="1400" b="1" i="0" kern="1200" dirty="0">
                          <a:solidFill>
                            <a:schemeClr val="dk1"/>
                          </a:solidFill>
                          <a:effectLst/>
                          <a:latin typeface="+mn-lt"/>
                          <a:ea typeface="+mn-ea"/>
                          <a:cs typeface="+mn-cs"/>
                        </a:rPr>
                        <a:t>ALCOBENDAS –MADRID</a:t>
                      </a:r>
                    </a:p>
                    <a:p>
                      <a:endParaRPr lang="it-IT" sz="1400" i="0" kern="1200" dirty="0">
                        <a:solidFill>
                          <a:schemeClr val="dk1"/>
                        </a:solidFill>
                        <a:effectLst/>
                        <a:latin typeface="+mn-lt"/>
                        <a:ea typeface="+mn-ea"/>
                        <a:cs typeface="+mn-cs"/>
                      </a:endParaRPr>
                    </a:p>
                    <a:p>
                      <a:r>
                        <a:rPr lang="en-US" sz="1400" b="1" i="0" kern="1200" dirty="0">
                          <a:solidFill>
                            <a:schemeClr val="dk1"/>
                          </a:solidFill>
                          <a:effectLst/>
                          <a:latin typeface="+mn-lt"/>
                          <a:ea typeface="+mn-ea"/>
                          <a:cs typeface="+mn-cs"/>
                        </a:rPr>
                        <a:t>SPAIN </a:t>
                      </a:r>
                      <a:endParaRPr lang="it-IT" sz="1400" i="0" dirty="0"/>
                    </a:p>
                    <a:p>
                      <a:endParaRPr lang="it-IT" sz="1400" dirty="0"/>
                    </a:p>
                    <a:p>
                      <a:endParaRPr lang="it-IT" sz="1400" dirty="0"/>
                    </a:p>
                    <a:p>
                      <a:endParaRPr lang="it-IT" sz="1400" dirty="0"/>
                    </a:p>
                    <a:p>
                      <a:endParaRPr lang="it-IT" sz="1400" dirty="0"/>
                    </a:p>
                    <a:p>
                      <a:endParaRPr lang="it-IT" sz="1400" dirty="0"/>
                    </a:p>
                    <a:p>
                      <a:endParaRPr lang="it-IT" sz="1400" dirty="0"/>
                    </a:p>
                    <a:p>
                      <a:endParaRPr lang="it-IT" sz="1400" dirty="0"/>
                    </a:p>
                    <a:p>
                      <a:endParaRPr lang="it-IT" sz="1400" dirty="0"/>
                    </a:p>
                    <a:p>
                      <a:endParaRPr lang="it-IT" sz="1400" dirty="0"/>
                    </a:p>
                    <a:p>
                      <a:endParaRPr lang="it-IT" sz="1400" dirty="0"/>
                    </a:p>
                    <a:p>
                      <a:endParaRPr lang="it-IT" sz="1400" dirty="0"/>
                    </a:p>
                    <a:p>
                      <a:endParaRPr lang="it-IT" sz="1400" dirty="0"/>
                    </a:p>
                    <a:p>
                      <a:endParaRPr lang="it-IT" sz="1400" dirty="0"/>
                    </a:p>
                    <a:p>
                      <a:endParaRPr lang="it-IT" sz="1400" dirty="0"/>
                    </a:p>
                    <a:p>
                      <a:endParaRPr lang="it-IT" sz="1400" dirty="0"/>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bg1">
                        <a:lumMod val="95000"/>
                      </a:schemeClr>
                    </a:solidFill>
                  </a:tcPr>
                </a:tc>
                <a:tc>
                  <a:txBody>
                    <a:bodyPr/>
                    <a:lstStyle/>
                    <a:p>
                      <a:r>
                        <a:rPr lang="en-US" sz="1400" b="1" i="1" kern="1200" dirty="0">
                          <a:solidFill>
                            <a:schemeClr val="dk1"/>
                          </a:solidFill>
                          <a:effectLst/>
                          <a:latin typeface="+mn-lt"/>
                          <a:ea typeface="+mn-ea"/>
                          <a:cs typeface="+mn-cs"/>
                        </a:rPr>
                        <a:t>MUSEO </a:t>
                      </a:r>
                    </a:p>
                    <a:p>
                      <a:r>
                        <a:rPr lang="en-US" sz="1400" b="1" i="1" kern="1200" dirty="0">
                          <a:solidFill>
                            <a:schemeClr val="dk1"/>
                          </a:solidFill>
                          <a:effectLst/>
                          <a:latin typeface="+mn-lt"/>
                          <a:ea typeface="+mn-ea"/>
                          <a:cs typeface="+mn-cs"/>
                        </a:rPr>
                        <a:t>CASA  SOROLLA</a:t>
                      </a:r>
                    </a:p>
                    <a:p>
                      <a:r>
                        <a:rPr lang="en-US" sz="1400" b="1" i="1" kern="1200" dirty="0">
                          <a:solidFill>
                            <a:schemeClr val="dk1"/>
                          </a:solidFill>
                          <a:effectLst/>
                          <a:latin typeface="+mn-lt"/>
                          <a:ea typeface="+mn-ea"/>
                          <a:cs typeface="+mn-cs"/>
                        </a:rPr>
                        <a:t>MADRID</a:t>
                      </a:r>
                      <a:endParaRPr lang="it-IT" sz="1400" b="1"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bg1">
                        <a:lumMod val="95000"/>
                      </a:schemeClr>
                    </a:solidFill>
                  </a:tcPr>
                </a:tc>
                <a:tc>
                  <a:txBody>
                    <a:bodyPr/>
                    <a:lstStyle/>
                    <a:p>
                      <a:pPr>
                        <a:lnSpc>
                          <a:spcPct val="115000"/>
                        </a:lnSpc>
                        <a:spcAft>
                          <a:spcPts val="1000"/>
                        </a:spcAft>
                      </a:pPr>
                      <a:r>
                        <a:rPr lang="en-US" sz="1400" i="1" dirty="0">
                          <a:effectLst/>
                          <a:latin typeface="Calibri" panose="020F0502020204030204" pitchFamily="34" charset="0"/>
                          <a:ea typeface="Calibri" panose="020F0502020204030204" pitchFamily="34" charset="0"/>
                        </a:rPr>
                        <a:t>A little but very important museum featuring one of the most important Spanish painters from the late XIX century and beginning of XX century. </a:t>
                      </a:r>
                    </a:p>
                    <a:p>
                      <a:pPr>
                        <a:lnSpc>
                          <a:spcPct val="115000"/>
                        </a:lnSpc>
                        <a:spcAft>
                          <a:spcPts val="1000"/>
                        </a:spcAft>
                      </a:pPr>
                      <a:r>
                        <a:rPr lang="en-US" sz="1400" i="1" dirty="0">
                          <a:effectLst/>
                          <a:latin typeface="Calibri" panose="020F0502020204030204" pitchFamily="34" charset="0"/>
                          <a:ea typeface="Calibri" panose="020F0502020204030204" pitchFamily="34" charset="0"/>
                        </a:rPr>
                        <a:t>He is considered as the Painter of the light. He was a  special viewer of the Spanish society  that he painted through his masterpieces. </a:t>
                      </a:r>
                      <a:endParaRPr lang="it-IT" sz="1400" dirty="0">
                        <a:effectLst/>
                        <a:latin typeface="Calibri" panose="020F0502020204030204" pitchFamily="34" charset="0"/>
                        <a:ea typeface="Calibri" panose="020F0502020204030204" pitchFamily="34" charset="0"/>
                      </a:endParaRPr>
                    </a:p>
                    <a:p>
                      <a:pPr>
                        <a:lnSpc>
                          <a:spcPct val="115000"/>
                        </a:lnSpc>
                        <a:spcAft>
                          <a:spcPts val="1000"/>
                        </a:spcAft>
                      </a:pPr>
                      <a:r>
                        <a:rPr lang="en-US" sz="1400" i="1" dirty="0">
                          <a:effectLst/>
                          <a:latin typeface="Calibri" panose="020F0502020204030204" pitchFamily="34" charset="0"/>
                          <a:ea typeface="Calibri" panose="020F0502020204030204" pitchFamily="34" charset="0"/>
                        </a:rPr>
                        <a:t>A great  sample can be found at the  Hispanic Society of America </a:t>
                      </a:r>
                      <a:r>
                        <a:rPr lang="en-US" sz="1400" i="1" dirty="0" err="1">
                          <a:effectLst/>
                          <a:latin typeface="Calibri" panose="020F0502020204030204" pitchFamily="34" charset="0"/>
                          <a:ea typeface="Calibri" panose="020F0502020204030204" pitchFamily="34" charset="0"/>
                        </a:rPr>
                        <a:t>centre</a:t>
                      </a:r>
                      <a:r>
                        <a:rPr lang="en-US" sz="1400" i="1" dirty="0">
                          <a:effectLst/>
                          <a:latin typeface="Calibri" panose="020F0502020204030204" pitchFamily="34" charset="0"/>
                          <a:ea typeface="Calibri" panose="020F0502020204030204" pitchFamily="34" charset="0"/>
                        </a:rPr>
                        <a:t> in New York. </a:t>
                      </a:r>
                      <a:endParaRPr lang="it-IT" sz="1400" dirty="0">
                        <a:effectLst/>
                        <a:latin typeface="Calibri" panose="020F0502020204030204" pitchFamily="34" charset="0"/>
                        <a:ea typeface="Calibri" panose="020F0502020204030204" pitchFamily="34" charset="0"/>
                      </a:endParaRPr>
                    </a:p>
                    <a:p>
                      <a:pPr>
                        <a:lnSpc>
                          <a:spcPct val="115000"/>
                        </a:lnSpc>
                        <a:spcAft>
                          <a:spcPts val="1000"/>
                        </a:spcAft>
                      </a:pPr>
                      <a:r>
                        <a:rPr lang="en-US" sz="1400" i="1" dirty="0">
                          <a:effectLst/>
                          <a:latin typeface="Calibri" panose="020F0502020204030204" pitchFamily="34" charset="0"/>
                          <a:ea typeface="Calibri" panose="020F0502020204030204" pitchFamily="34" charset="0"/>
                        </a:rPr>
                        <a:t>Specially famous pictures are those from Valencia and the beach, his birth place.</a:t>
                      </a:r>
                      <a:endParaRPr lang="it-IT" sz="1400" dirty="0">
                        <a:effectLst/>
                        <a:latin typeface="Calibri" panose="020F0502020204030204" pitchFamily="34" charset="0"/>
                        <a:ea typeface="Calibri" panose="020F0502020204030204" pitchFamily="34" charset="0"/>
                      </a:endParaRPr>
                    </a:p>
                    <a:p>
                      <a:pPr>
                        <a:lnSpc>
                          <a:spcPct val="115000"/>
                        </a:lnSpc>
                        <a:spcAft>
                          <a:spcPts val="1000"/>
                        </a:spcAft>
                      </a:pPr>
                      <a:r>
                        <a:rPr lang="en-US" sz="1400" i="1" dirty="0">
                          <a:effectLst/>
                          <a:latin typeface="Calibri" panose="020F0502020204030204" pitchFamily="34" charset="0"/>
                          <a:ea typeface="Calibri" panose="020F0502020204030204" pitchFamily="34" charset="0"/>
                        </a:rPr>
                        <a:t>Through this museum, we not only visit his pictures but his studio and house in the </a:t>
                      </a:r>
                      <a:r>
                        <a:rPr lang="en-US" sz="1400" i="1" dirty="0" err="1">
                          <a:effectLst/>
                          <a:latin typeface="Calibri" panose="020F0502020204030204" pitchFamily="34" charset="0"/>
                          <a:ea typeface="Calibri" panose="020F0502020204030204" pitchFamily="34" charset="0"/>
                        </a:rPr>
                        <a:t>centre</a:t>
                      </a:r>
                      <a:r>
                        <a:rPr lang="en-US" sz="1400" i="1" dirty="0">
                          <a:effectLst/>
                          <a:latin typeface="Calibri" panose="020F0502020204030204" pitchFamily="34" charset="0"/>
                          <a:ea typeface="Calibri" panose="020F0502020204030204" pitchFamily="34" charset="0"/>
                        </a:rPr>
                        <a:t> of Madrid.</a:t>
                      </a:r>
                      <a:endParaRPr lang="it-IT" sz="1400" dirty="0">
                        <a:effectLst/>
                        <a:latin typeface="Calibri" panose="020F0502020204030204" pitchFamily="34" charset="0"/>
                        <a:ea typeface="Calibri" panose="020F0502020204030204" pitchFamily="34" charset="0"/>
                      </a:endParaRPr>
                    </a:p>
                  </a:txBody>
                  <a:tcPr marL="63500" marR="63500" marT="63500" marB="635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bg1">
                        <a:lumMod val="95000"/>
                      </a:schemeClr>
                    </a:solidFill>
                  </a:tcPr>
                </a:tc>
                <a:tc>
                  <a:txBody>
                    <a:bodyPr/>
                    <a:lstStyle/>
                    <a:p>
                      <a:r>
                        <a:rPr lang="en-US" sz="1400" b="1" i="0" kern="1200" cap="all" baseline="0" dirty="0">
                          <a:solidFill>
                            <a:schemeClr val="dk1"/>
                          </a:solidFill>
                          <a:effectLst/>
                          <a:latin typeface="+mn-lt"/>
                          <a:ea typeface="+mn-ea"/>
                          <a:cs typeface="+mn-cs"/>
                        </a:rPr>
                        <a:t>Paseo del General Martínez Campos 37 </a:t>
                      </a:r>
                      <a:endParaRPr lang="it-IT" sz="1400" b="1" i="0" kern="1200" cap="all" baseline="0" dirty="0">
                        <a:solidFill>
                          <a:schemeClr val="dk1"/>
                        </a:solidFill>
                        <a:effectLst/>
                        <a:latin typeface="+mn-lt"/>
                        <a:ea typeface="+mn-ea"/>
                        <a:cs typeface="+mn-cs"/>
                      </a:endParaRPr>
                    </a:p>
                    <a:p>
                      <a:r>
                        <a:rPr lang="en-US" sz="1400" b="1" i="0" kern="1200" cap="all" baseline="0" dirty="0">
                          <a:solidFill>
                            <a:schemeClr val="dk1"/>
                          </a:solidFill>
                          <a:effectLst/>
                          <a:latin typeface="+mn-lt"/>
                          <a:ea typeface="+mn-ea"/>
                          <a:cs typeface="+mn-cs"/>
                        </a:rPr>
                        <a:t>28010 </a:t>
                      </a:r>
                    </a:p>
                    <a:p>
                      <a:r>
                        <a:rPr lang="en-US" sz="1400" b="1" i="0" kern="1200" cap="all" baseline="0" dirty="0">
                          <a:solidFill>
                            <a:schemeClr val="dk1"/>
                          </a:solidFill>
                          <a:effectLst/>
                          <a:latin typeface="+mn-lt"/>
                          <a:ea typeface="+mn-ea"/>
                          <a:cs typeface="+mn-cs"/>
                        </a:rPr>
                        <a:t>Madrid</a:t>
                      </a:r>
                      <a:endParaRPr lang="it-IT" sz="1400" b="1" i="0" cap="all" baseline="0"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u="sng" kern="1200" dirty="0">
                          <a:solidFill>
                            <a:schemeClr val="dk1"/>
                          </a:solidFill>
                          <a:effectLst/>
                          <a:latin typeface="+mn-lt"/>
                          <a:ea typeface="+mn-ea"/>
                          <a:cs typeface="+mn-cs"/>
                          <a:hlinkClick r:id="rId2"/>
                        </a:rPr>
                        <a:t>http://www.culturaydeporte.gob.es/msorolla/inicio.html</a:t>
                      </a:r>
                      <a:endParaRPr lang="it-IT" sz="1800" kern="1200" dirty="0">
                        <a:solidFill>
                          <a:schemeClr val="dk1"/>
                        </a:solidFill>
                        <a:effectLst/>
                        <a:latin typeface="+mn-lt"/>
                        <a:ea typeface="+mn-ea"/>
                        <a:cs typeface="+mn-cs"/>
                      </a:endParaRPr>
                    </a:p>
                    <a:p>
                      <a:endParaRPr lang="it-IT" dirty="0"/>
                    </a:p>
                    <a:p>
                      <a:endParaRPr lang="it-IT" dirty="0"/>
                    </a:p>
                    <a:p>
                      <a:endParaRPr lang="it-IT" dirty="0"/>
                    </a:p>
                    <a:p>
                      <a:r>
                        <a:rPr lang="it-IT" dirty="0"/>
                        <a:t>     </a:t>
                      </a:r>
                      <a:r>
                        <a:rPr lang="it-IT" sz="1400" b="1" dirty="0"/>
                        <a:t>Casa Sorolla </a:t>
                      </a:r>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455395772"/>
                  </a:ext>
                </a:extLst>
              </a:tr>
            </a:tbl>
          </a:graphicData>
        </a:graphic>
      </p:graphicFrame>
      <p:pic>
        <p:nvPicPr>
          <p:cNvPr id="5" name="image14.png">
            <a:extLst>
              <a:ext uri="{FF2B5EF4-FFF2-40B4-BE49-F238E27FC236}">
                <a16:creationId xmlns:a16="http://schemas.microsoft.com/office/drawing/2014/main" id="{DD89309F-C2CD-4617-8FB8-558B4287AC42}"/>
              </a:ext>
            </a:extLst>
          </p:cNvPr>
          <p:cNvPicPr/>
          <p:nvPr/>
        </p:nvPicPr>
        <p:blipFill>
          <a:blip r:embed="rId3"/>
          <a:srcRect/>
          <a:stretch>
            <a:fillRect/>
          </a:stretch>
        </p:blipFill>
        <p:spPr>
          <a:xfrm>
            <a:off x="9792215" y="2318091"/>
            <a:ext cx="1839612" cy="685801"/>
          </a:xfrm>
          <a:prstGeom prst="rect">
            <a:avLst/>
          </a:prstGeom>
          <a:ln/>
        </p:spPr>
      </p:pic>
      <p:pic>
        <p:nvPicPr>
          <p:cNvPr id="6" name="image20.png">
            <a:extLst>
              <a:ext uri="{FF2B5EF4-FFF2-40B4-BE49-F238E27FC236}">
                <a16:creationId xmlns:a16="http://schemas.microsoft.com/office/drawing/2014/main" id="{D27D1C51-8BC7-4270-BCA5-55A8DB184A47}"/>
              </a:ext>
            </a:extLst>
          </p:cNvPr>
          <p:cNvPicPr/>
          <p:nvPr/>
        </p:nvPicPr>
        <p:blipFill>
          <a:blip r:embed="rId4"/>
          <a:srcRect/>
          <a:stretch>
            <a:fillRect/>
          </a:stretch>
        </p:blipFill>
        <p:spPr>
          <a:xfrm>
            <a:off x="9792214" y="3299526"/>
            <a:ext cx="1839611" cy="685801"/>
          </a:xfrm>
          <a:prstGeom prst="rect">
            <a:avLst/>
          </a:prstGeom>
          <a:ln/>
        </p:spPr>
      </p:pic>
      <p:pic>
        <p:nvPicPr>
          <p:cNvPr id="7" name="image5.png">
            <a:extLst>
              <a:ext uri="{FF2B5EF4-FFF2-40B4-BE49-F238E27FC236}">
                <a16:creationId xmlns:a16="http://schemas.microsoft.com/office/drawing/2014/main" id="{8531A627-689C-4D8E-BD7F-DB3A46F9FCA2}"/>
              </a:ext>
            </a:extLst>
          </p:cNvPr>
          <p:cNvPicPr/>
          <p:nvPr/>
        </p:nvPicPr>
        <p:blipFill>
          <a:blip r:embed="rId5"/>
          <a:srcRect/>
          <a:stretch>
            <a:fillRect/>
          </a:stretch>
        </p:blipFill>
        <p:spPr>
          <a:xfrm>
            <a:off x="9792215" y="4280961"/>
            <a:ext cx="1732520" cy="1561210"/>
          </a:xfrm>
          <a:prstGeom prst="rect">
            <a:avLst/>
          </a:prstGeom>
          <a:ln/>
        </p:spPr>
      </p:pic>
    </p:spTree>
    <p:extLst>
      <p:ext uri="{BB962C8B-B14F-4D97-AF65-F5344CB8AC3E}">
        <p14:creationId xmlns:p14="http://schemas.microsoft.com/office/powerpoint/2010/main" val="976733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564106F4-93F7-4D1F-8107-04EAC03B5348}"/>
              </a:ext>
            </a:extLst>
          </p:cNvPr>
          <p:cNvSpPr>
            <a:spLocks noGrp="1"/>
          </p:cNvSpPr>
          <p:nvPr>
            <p:ph type="ftr" sz="quarter" idx="11"/>
          </p:nvPr>
        </p:nvSpPr>
        <p:spPr/>
        <p:txBody>
          <a:bodyPr/>
          <a:lstStyle/>
          <a:p>
            <a:r>
              <a:rPr lang="it-IT">
                <a:solidFill>
                  <a:schemeClr val="tx1"/>
                </a:solidFill>
              </a:rPr>
              <a:t>Erasmus Plus V.A.N.  - I.C. Fontanellato e Fontevivo </a:t>
            </a:r>
            <a:endParaRPr lang="it-IT" dirty="0">
              <a:solidFill>
                <a:schemeClr val="tx1"/>
              </a:solidFill>
            </a:endParaRPr>
          </a:p>
        </p:txBody>
      </p:sp>
      <p:sp>
        <p:nvSpPr>
          <p:cNvPr id="3" name="Segnaposto numero diapositiva 2">
            <a:extLst>
              <a:ext uri="{FF2B5EF4-FFF2-40B4-BE49-F238E27FC236}">
                <a16:creationId xmlns:a16="http://schemas.microsoft.com/office/drawing/2014/main" id="{6F009DD8-BF53-48C9-8BDD-510633B5B028}"/>
              </a:ext>
            </a:extLst>
          </p:cNvPr>
          <p:cNvSpPr>
            <a:spLocks noGrp="1"/>
          </p:cNvSpPr>
          <p:nvPr>
            <p:ph type="sldNum" sz="quarter" idx="12"/>
          </p:nvPr>
        </p:nvSpPr>
        <p:spPr/>
        <p:txBody>
          <a:bodyPr/>
          <a:lstStyle/>
          <a:p>
            <a:fld id="{1FB0AFF4-7ECF-4165-B2A3-A6013BCBF506}" type="slidenum">
              <a:rPr lang="it-IT" smtClean="0">
                <a:solidFill>
                  <a:schemeClr val="tx1"/>
                </a:solidFill>
              </a:rPr>
              <a:t>8</a:t>
            </a:fld>
            <a:endParaRPr lang="it-IT" dirty="0">
              <a:solidFill>
                <a:schemeClr val="tx1"/>
              </a:solidFill>
            </a:endParaRPr>
          </a:p>
        </p:txBody>
      </p:sp>
      <p:graphicFrame>
        <p:nvGraphicFramePr>
          <p:cNvPr id="14" name="Tabella 14">
            <a:extLst>
              <a:ext uri="{FF2B5EF4-FFF2-40B4-BE49-F238E27FC236}">
                <a16:creationId xmlns:a16="http://schemas.microsoft.com/office/drawing/2014/main" id="{0C2CA0AD-3AB0-4F2A-88AB-028D3C5F475C}"/>
              </a:ext>
            </a:extLst>
          </p:cNvPr>
          <p:cNvGraphicFramePr>
            <a:graphicFrameLocks noGrp="1"/>
          </p:cNvGraphicFramePr>
          <p:nvPr>
            <p:extLst>
              <p:ext uri="{D42A27DB-BD31-4B8C-83A1-F6EECF244321}">
                <p14:modId xmlns:p14="http://schemas.microsoft.com/office/powerpoint/2010/main" val="1456357665"/>
              </p:ext>
            </p:extLst>
          </p:nvPr>
        </p:nvGraphicFramePr>
        <p:xfrm>
          <a:off x="741383" y="354542"/>
          <a:ext cx="11016725" cy="5679234"/>
        </p:xfrm>
        <a:graphic>
          <a:graphicData uri="http://schemas.openxmlformats.org/drawingml/2006/table">
            <a:tbl>
              <a:tblPr firstRow="1" bandRow="1">
                <a:tableStyleId>{5C22544A-7EE6-4342-B048-85BDC9FD1C3A}</a:tableStyleId>
              </a:tblPr>
              <a:tblGrid>
                <a:gridCol w="2203345">
                  <a:extLst>
                    <a:ext uri="{9D8B030D-6E8A-4147-A177-3AD203B41FA5}">
                      <a16:colId xmlns:a16="http://schemas.microsoft.com/office/drawing/2014/main" val="1244752980"/>
                    </a:ext>
                  </a:extLst>
                </a:gridCol>
                <a:gridCol w="1981499">
                  <a:extLst>
                    <a:ext uri="{9D8B030D-6E8A-4147-A177-3AD203B41FA5}">
                      <a16:colId xmlns:a16="http://schemas.microsoft.com/office/drawing/2014/main" val="155181638"/>
                    </a:ext>
                  </a:extLst>
                </a:gridCol>
                <a:gridCol w="2425191">
                  <a:extLst>
                    <a:ext uri="{9D8B030D-6E8A-4147-A177-3AD203B41FA5}">
                      <a16:colId xmlns:a16="http://schemas.microsoft.com/office/drawing/2014/main" val="3435577282"/>
                    </a:ext>
                  </a:extLst>
                </a:gridCol>
                <a:gridCol w="2203345">
                  <a:extLst>
                    <a:ext uri="{9D8B030D-6E8A-4147-A177-3AD203B41FA5}">
                      <a16:colId xmlns:a16="http://schemas.microsoft.com/office/drawing/2014/main" val="2103853164"/>
                    </a:ext>
                  </a:extLst>
                </a:gridCol>
                <a:gridCol w="2203345">
                  <a:extLst>
                    <a:ext uri="{9D8B030D-6E8A-4147-A177-3AD203B41FA5}">
                      <a16:colId xmlns:a16="http://schemas.microsoft.com/office/drawing/2014/main" val="1644651186"/>
                    </a:ext>
                  </a:extLst>
                </a:gridCol>
              </a:tblGrid>
              <a:tr h="866334">
                <a:tc>
                  <a:txBody>
                    <a:bodyPr/>
                    <a:lstStyle/>
                    <a:p>
                      <a:pPr algn="ctr"/>
                      <a:r>
                        <a:rPr lang="en-US" sz="1800" b="1" i="1" kern="1200" dirty="0">
                          <a:solidFill>
                            <a:schemeClr val="lt1"/>
                          </a:solidFill>
                          <a:effectLst/>
                          <a:latin typeface="+mn-lt"/>
                          <a:ea typeface="+mn-ea"/>
                          <a:cs typeface="+mn-cs"/>
                        </a:rPr>
                        <a:t>SCHOOL</a:t>
                      </a:r>
                      <a:endParaRPr lang="it-IT" sz="1800" b="1" kern="1200" dirty="0">
                        <a:solidFill>
                          <a:schemeClr val="lt1"/>
                        </a:solidFill>
                        <a:effectLst/>
                        <a:latin typeface="+mn-lt"/>
                        <a:ea typeface="+mn-ea"/>
                        <a:cs typeface="+mn-cs"/>
                      </a:endParaRPr>
                    </a:p>
                    <a:p>
                      <a:pPr algn="ctr"/>
                      <a:r>
                        <a:rPr lang="en-US" sz="1800" b="1" i="1" kern="1200" dirty="0">
                          <a:solidFill>
                            <a:schemeClr val="lt1"/>
                          </a:solidFill>
                          <a:effectLst/>
                          <a:latin typeface="+mn-lt"/>
                          <a:ea typeface="+mn-ea"/>
                          <a:cs typeface="+mn-cs"/>
                        </a:rPr>
                        <a:t>(NATIONAL</a:t>
                      </a:r>
                      <a:r>
                        <a:rPr lang="en-US" sz="1800" b="1" i="1" kern="1200" dirty="0">
                          <a:solidFill>
                            <a:schemeClr val="bg1"/>
                          </a:solidFill>
                          <a:effectLst/>
                          <a:latin typeface="+mn-lt"/>
                          <a:ea typeface="+mn-ea"/>
                          <a:cs typeface="+mn-cs"/>
                        </a:rPr>
                        <a:t> </a:t>
                      </a:r>
                      <a:r>
                        <a:rPr lang="en-US" sz="1800" b="1" i="1" kern="1200" dirty="0">
                          <a:solidFill>
                            <a:schemeClr val="lt1"/>
                          </a:solidFill>
                          <a:effectLst/>
                          <a:latin typeface="+mn-lt"/>
                          <a:ea typeface="+mn-ea"/>
                          <a:cs typeface="+mn-cs"/>
                        </a:rPr>
                        <a:t>NAME)</a:t>
                      </a:r>
                      <a:endParaRPr lang="it-IT" dirty="0"/>
                    </a:p>
                    <a:p>
                      <a:endParaRPr lang="it-IT" dirty="0"/>
                    </a:p>
                  </a:txBody>
                  <a:tcPr>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lt1"/>
                          </a:solidFill>
                          <a:effectLst/>
                          <a:latin typeface="+mn-lt"/>
                          <a:ea typeface="+mn-ea"/>
                          <a:cs typeface="+mn-cs"/>
                        </a:rPr>
                        <a:t>MUSEUM</a:t>
                      </a:r>
                      <a:endParaRPr lang="it-IT" dirty="0"/>
                    </a:p>
                    <a:p>
                      <a:pPr algn="ctr"/>
                      <a:endParaRPr lang="it-IT"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lt1"/>
                          </a:solidFill>
                          <a:effectLst/>
                          <a:latin typeface="+mn-lt"/>
                          <a:ea typeface="+mn-ea"/>
                          <a:cs typeface="+mn-cs"/>
                        </a:rPr>
                        <a:t>DESCRIPTION</a:t>
                      </a:r>
                      <a:endParaRPr lang="it-IT" dirty="0"/>
                    </a:p>
                    <a:p>
                      <a:pPr algn="ctr"/>
                      <a:endParaRPr lang="it-IT"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tcPr>
                </a:tc>
                <a:tc>
                  <a:txBody>
                    <a:bodyPr/>
                    <a:lstStyle/>
                    <a:p>
                      <a:pPr algn="ctr"/>
                      <a:r>
                        <a:rPr lang="en-US" sz="1800" b="1" i="1" kern="1200" dirty="0">
                          <a:solidFill>
                            <a:schemeClr val="lt1"/>
                          </a:solidFill>
                          <a:effectLst/>
                          <a:latin typeface="+mn-lt"/>
                          <a:ea typeface="+mn-ea"/>
                          <a:cs typeface="+mn-cs"/>
                        </a:rPr>
                        <a:t>PLACE</a:t>
                      </a:r>
                      <a:endParaRPr lang="it-IT" sz="1800" b="1" kern="1200" dirty="0">
                        <a:solidFill>
                          <a:schemeClr val="lt1"/>
                        </a:solidFill>
                        <a:effectLst/>
                        <a:latin typeface="+mn-lt"/>
                        <a:ea typeface="+mn-ea"/>
                        <a:cs typeface="+mn-cs"/>
                      </a:endParaRPr>
                    </a:p>
                    <a:p>
                      <a:pPr algn="ctr"/>
                      <a:r>
                        <a:rPr lang="en-US" sz="1800" b="1" i="1" kern="1200" dirty="0">
                          <a:solidFill>
                            <a:schemeClr val="lt1"/>
                          </a:solidFill>
                          <a:effectLst/>
                          <a:latin typeface="+mn-lt"/>
                          <a:ea typeface="+mn-ea"/>
                          <a:cs typeface="+mn-cs"/>
                        </a:rPr>
                        <a:t>ADDRESS</a:t>
                      </a:r>
                      <a:endParaRPr lang="it-IT" dirty="0"/>
                    </a:p>
                    <a:p>
                      <a:pPr algn="ctr"/>
                      <a:endParaRPr lang="it-IT"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tcPr>
                </a:tc>
                <a:tc>
                  <a:txBody>
                    <a:bodyPr/>
                    <a:lstStyle/>
                    <a:p>
                      <a:pPr algn="ctr"/>
                      <a:r>
                        <a:rPr lang="en-US" sz="1800" b="1" i="1" kern="1200" dirty="0">
                          <a:solidFill>
                            <a:schemeClr val="lt1"/>
                          </a:solidFill>
                          <a:effectLst/>
                          <a:latin typeface="+mn-lt"/>
                          <a:ea typeface="+mn-ea"/>
                          <a:cs typeface="+mn-cs"/>
                        </a:rPr>
                        <a:t>WEB SITE AND </a:t>
                      </a:r>
                      <a:endParaRPr lang="it-IT" sz="1800" b="1" kern="1200" dirty="0">
                        <a:solidFill>
                          <a:schemeClr val="lt1"/>
                        </a:solidFill>
                        <a:effectLst/>
                        <a:latin typeface="+mn-lt"/>
                        <a:ea typeface="+mn-ea"/>
                        <a:cs typeface="+mn-cs"/>
                      </a:endParaRPr>
                    </a:p>
                    <a:p>
                      <a:pPr algn="ctr"/>
                      <a:r>
                        <a:rPr lang="en-US" sz="1800" b="1" i="1" kern="1200" dirty="0">
                          <a:solidFill>
                            <a:schemeClr val="lt1"/>
                          </a:solidFill>
                          <a:effectLst/>
                          <a:latin typeface="+mn-lt"/>
                          <a:ea typeface="+mn-ea"/>
                          <a:cs typeface="+mn-cs"/>
                        </a:rPr>
                        <a:t>E-MAIL </a:t>
                      </a:r>
                      <a:endParaRPr lang="it-IT" dirty="0"/>
                    </a:p>
                    <a:p>
                      <a:pPr algn="ctr"/>
                      <a:endParaRPr lang="it-IT" dirty="0"/>
                    </a:p>
                  </a:txBody>
                  <a:tcP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46389802"/>
                  </a:ext>
                </a:extLst>
              </a:tr>
              <a:tr h="4764834">
                <a:tc>
                  <a:txBody>
                    <a:bodyPr/>
                    <a:lstStyle/>
                    <a:p>
                      <a:endParaRPr lang="it-IT" sz="1400" dirty="0"/>
                    </a:p>
                    <a:p>
                      <a:r>
                        <a:rPr lang="en-US" sz="1400" b="1" i="1" kern="1200" dirty="0">
                          <a:solidFill>
                            <a:schemeClr val="dk1"/>
                          </a:solidFill>
                          <a:effectLst/>
                          <a:latin typeface="+mn-lt"/>
                          <a:ea typeface="+mn-ea"/>
                          <a:cs typeface="+mn-cs"/>
                        </a:rPr>
                        <a:t>MÖSSEBERGSSKOLAN</a:t>
                      </a:r>
                    </a:p>
                    <a:p>
                      <a:endParaRPr lang="it-IT" sz="1400" kern="1200" dirty="0">
                        <a:solidFill>
                          <a:schemeClr val="dk1"/>
                        </a:solidFill>
                        <a:effectLst/>
                        <a:latin typeface="+mn-lt"/>
                        <a:ea typeface="+mn-ea"/>
                        <a:cs typeface="+mn-cs"/>
                      </a:endParaRPr>
                    </a:p>
                    <a:p>
                      <a:r>
                        <a:rPr lang="en-US" sz="1400" b="1" i="1" kern="1200" cap="small" dirty="0">
                          <a:solidFill>
                            <a:schemeClr val="dk1"/>
                          </a:solidFill>
                          <a:effectLst/>
                          <a:latin typeface="+mn-lt"/>
                          <a:ea typeface="+mn-ea"/>
                          <a:cs typeface="+mn-cs"/>
                        </a:rPr>
                        <a:t>FALKÖPING</a:t>
                      </a:r>
                    </a:p>
                    <a:p>
                      <a:endParaRPr lang="it-IT" sz="1400" kern="1200" dirty="0">
                        <a:solidFill>
                          <a:schemeClr val="dk1"/>
                        </a:solidFill>
                        <a:effectLst/>
                        <a:latin typeface="+mn-lt"/>
                        <a:ea typeface="+mn-ea"/>
                        <a:cs typeface="+mn-cs"/>
                      </a:endParaRPr>
                    </a:p>
                    <a:p>
                      <a:r>
                        <a:rPr lang="en-US" sz="1400" b="1" i="1" kern="1200" dirty="0">
                          <a:solidFill>
                            <a:schemeClr val="dk1"/>
                          </a:solidFill>
                          <a:effectLst/>
                          <a:latin typeface="+mn-lt"/>
                          <a:ea typeface="+mn-ea"/>
                          <a:cs typeface="+mn-cs"/>
                        </a:rPr>
                        <a:t> SWEDEN</a:t>
                      </a:r>
                      <a:endParaRPr lang="it-IT" sz="1400" dirty="0"/>
                    </a:p>
                    <a:p>
                      <a:endParaRPr lang="it-IT" sz="1400" dirty="0"/>
                    </a:p>
                    <a:p>
                      <a:endParaRPr lang="it-IT" sz="1400" dirty="0"/>
                    </a:p>
                    <a:p>
                      <a:endParaRPr lang="it-IT" sz="1400" dirty="0"/>
                    </a:p>
                    <a:p>
                      <a:endParaRPr lang="it-IT" sz="1400" dirty="0"/>
                    </a:p>
                    <a:p>
                      <a:endParaRPr lang="it-IT" sz="1400" dirty="0"/>
                    </a:p>
                    <a:p>
                      <a:endParaRPr lang="it-IT" sz="1400" dirty="0"/>
                    </a:p>
                    <a:p>
                      <a:endParaRPr lang="it-IT" sz="1400" dirty="0"/>
                    </a:p>
                    <a:p>
                      <a:endParaRPr lang="it-IT" sz="1400" dirty="0"/>
                    </a:p>
                    <a:p>
                      <a:endParaRPr lang="it-IT" sz="1400" dirty="0"/>
                    </a:p>
                    <a:p>
                      <a:endParaRPr lang="it-IT" sz="1400" dirty="0"/>
                    </a:p>
                    <a:p>
                      <a:endParaRPr lang="it-IT" sz="1400" dirty="0"/>
                    </a:p>
                    <a:p>
                      <a:endParaRPr lang="it-IT" sz="1400" dirty="0"/>
                    </a:p>
                    <a:p>
                      <a:endParaRPr lang="it-IT" sz="1400" dirty="0"/>
                    </a:p>
                    <a:p>
                      <a:endParaRPr lang="it-IT" sz="1400" dirty="0"/>
                    </a:p>
                    <a:p>
                      <a:endParaRPr lang="it-IT" sz="1400" dirty="0"/>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bg1">
                        <a:lumMod val="95000"/>
                      </a:schemeClr>
                    </a:solidFill>
                  </a:tcPr>
                </a:tc>
                <a:tc>
                  <a:txBody>
                    <a:bodyPr/>
                    <a:lstStyle/>
                    <a:p>
                      <a:r>
                        <a:rPr lang="en-US" sz="1400" b="1" i="0" kern="1200" cap="all" baseline="0" dirty="0">
                          <a:solidFill>
                            <a:schemeClr val="dk1"/>
                          </a:solidFill>
                          <a:effectLst/>
                          <a:latin typeface="+mn-lt"/>
                          <a:ea typeface="+mn-ea"/>
                          <a:cs typeface="+mn-cs"/>
                        </a:rPr>
                        <a:t>Modern Museum Stockholm</a:t>
                      </a:r>
                    </a:p>
                    <a:p>
                      <a:endParaRPr lang="it-IT" sz="1400" b="1" i="0" kern="1200" cap="all" baseline="0" dirty="0">
                        <a:solidFill>
                          <a:schemeClr val="dk1"/>
                        </a:solidFill>
                        <a:effectLst/>
                        <a:latin typeface="+mn-lt"/>
                        <a:ea typeface="+mn-ea"/>
                        <a:cs typeface="+mn-cs"/>
                      </a:endParaRPr>
                    </a:p>
                    <a:p>
                      <a:r>
                        <a:rPr lang="en-US" sz="1400" b="1" i="0" kern="1200" cap="all" baseline="0" dirty="0">
                          <a:solidFill>
                            <a:schemeClr val="dk1"/>
                          </a:solidFill>
                          <a:effectLst/>
                          <a:latin typeface="+mn-lt"/>
                          <a:ea typeface="+mn-ea"/>
                          <a:cs typeface="+mn-cs"/>
                        </a:rPr>
                        <a:t>Modern Museum Malmö</a:t>
                      </a:r>
                      <a:endParaRPr lang="it-IT" sz="1400" b="1" i="0" cap="all" baseline="0"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bg1">
                        <a:lumMod val="95000"/>
                      </a:schemeClr>
                    </a:solidFill>
                  </a:tcPr>
                </a:tc>
                <a:tc>
                  <a:txBody>
                    <a:bodyPr/>
                    <a:lstStyle/>
                    <a:p>
                      <a:r>
                        <a:rPr lang="en-US" sz="1400" b="1" i="0" kern="1200" dirty="0">
                          <a:solidFill>
                            <a:schemeClr val="dk1"/>
                          </a:solidFill>
                          <a:effectLst/>
                          <a:latin typeface="+mn-lt"/>
                          <a:ea typeface="+mn-ea"/>
                          <a:cs typeface="+mn-cs"/>
                        </a:rPr>
                        <a:t>HILMA AF KLINT</a:t>
                      </a:r>
                    </a:p>
                    <a:p>
                      <a:endParaRPr lang="en-US" sz="1400" i="1" kern="1200" dirty="0">
                        <a:solidFill>
                          <a:schemeClr val="dk1"/>
                        </a:solidFill>
                        <a:effectLst/>
                        <a:latin typeface="+mn-lt"/>
                        <a:ea typeface="+mn-ea"/>
                        <a:cs typeface="+mn-cs"/>
                      </a:endParaRPr>
                    </a:p>
                    <a:p>
                      <a:r>
                        <a:rPr lang="en-US" sz="1600" i="1" kern="1200" dirty="0">
                          <a:solidFill>
                            <a:schemeClr val="dk1"/>
                          </a:solidFill>
                          <a:effectLst/>
                          <a:latin typeface="+mn-lt"/>
                          <a:ea typeface="+mn-ea"/>
                          <a:cs typeface="+mn-cs"/>
                        </a:rPr>
                        <a:t>Among the highlights of the exhibition are </a:t>
                      </a:r>
                    </a:p>
                    <a:p>
                      <a:r>
                        <a:rPr lang="en-US" sz="1600" i="1" kern="1200" dirty="0">
                          <a:solidFill>
                            <a:schemeClr val="dk1"/>
                          </a:solidFill>
                          <a:effectLst/>
                          <a:latin typeface="+mn-lt"/>
                          <a:ea typeface="+mn-ea"/>
                          <a:cs typeface="+mn-cs"/>
                        </a:rPr>
                        <a:t>”The ten largest” </a:t>
                      </a:r>
                    </a:p>
                    <a:p>
                      <a:r>
                        <a:rPr lang="en-US" sz="1600" i="1" kern="1200" dirty="0">
                          <a:solidFill>
                            <a:schemeClr val="dk1"/>
                          </a:solidFill>
                          <a:effectLst/>
                          <a:latin typeface="+mn-lt"/>
                          <a:ea typeface="+mn-ea"/>
                          <a:cs typeface="+mn-cs"/>
                        </a:rPr>
                        <a:t>ten paintings from 1907, which are shown together.</a:t>
                      </a:r>
                      <a:endParaRPr lang="it-IT" sz="1600"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bg1">
                        <a:lumMod val="95000"/>
                      </a:schemeClr>
                    </a:solidFill>
                  </a:tcPr>
                </a:tc>
                <a:tc>
                  <a:txBody>
                    <a:bodyPr/>
                    <a:lstStyle/>
                    <a:p>
                      <a:endParaRPr lang="en-US" sz="1400" b="1" i="1" kern="1200" cap="all" baseline="0" dirty="0">
                        <a:solidFill>
                          <a:schemeClr val="dk1"/>
                        </a:solidFill>
                        <a:effectLst/>
                        <a:latin typeface="+mn-lt"/>
                        <a:ea typeface="+mn-ea"/>
                        <a:cs typeface="+mn-cs"/>
                      </a:endParaRPr>
                    </a:p>
                    <a:p>
                      <a:r>
                        <a:rPr lang="en-US" sz="1400" b="1" i="0" kern="1200" cap="all" baseline="0" dirty="0" err="1">
                          <a:solidFill>
                            <a:schemeClr val="dk1"/>
                          </a:solidFill>
                          <a:effectLst/>
                          <a:latin typeface="+mn-lt"/>
                          <a:ea typeface="+mn-ea"/>
                          <a:cs typeface="+mn-cs"/>
                        </a:rPr>
                        <a:t>Exercisplan</a:t>
                      </a:r>
                      <a:r>
                        <a:rPr lang="en-US" sz="1400" b="1" i="0" kern="1200" cap="all" baseline="0" dirty="0">
                          <a:solidFill>
                            <a:schemeClr val="dk1"/>
                          </a:solidFill>
                          <a:effectLst/>
                          <a:latin typeface="+mn-lt"/>
                          <a:ea typeface="+mn-ea"/>
                          <a:cs typeface="+mn-cs"/>
                        </a:rPr>
                        <a:t> 4 Stockholm</a:t>
                      </a:r>
                    </a:p>
                    <a:p>
                      <a:endParaRPr lang="en-US" sz="1400" b="1" i="0" kern="1200" cap="all" baseline="0" dirty="0">
                        <a:solidFill>
                          <a:schemeClr val="dk1"/>
                        </a:solidFill>
                        <a:effectLst/>
                        <a:latin typeface="+mn-lt"/>
                        <a:ea typeface="+mn-ea"/>
                        <a:cs typeface="+mn-cs"/>
                      </a:endParaRPr>
                    </a:p>
                    <a:p>
                      <a:endParaRPr lang="it-IT" sz="1400" b="1" i="0" kern="1200" cap="all" baseline="0" dirty="0">
                        <a:solidFill>
                          <a:schemeClr val="dk1"/>
                        </a:solidFill>
                        <a:effectLst/>
                        <a:latin typeface="+mn-lt"/>
                        <a:ea typeface="+mn-ea"/>
                        <a:cs typeface="+mn-cs"/>
                      </a:endParaRPr>
                    </a:p>
                    <a:p>
                      <a:r>
                        <a:rPr lang="en-US" sz="1400" b="1" i="0" kern="1200" cap="all" baseline="0" dirty="0">
                          <a:solidFill>
                            <a:schemeClr val="dk1"/>
                          </a:solidFill>
                          <a:effectLst/>
                          <a:latin typeface="+mn-lt"/>
                          <a:ea typeface="+mn-ea"/>
                          <a:cs typeface="+mn-cs"/>
                        </a:rPr>
                        <a:t>Ola </a:t>
                      </a:r>
                      <a:r>
                        <a:rPr lang="en-US" sz="1400" b="1" i="0" kern="1200" cap="all" baseline="0" dirty="0" err="1">
                          <a:solidFill>
                            <a:schemeClr val="dk1"/>
                          </a:solidFill>
                          <a:effectLst/>
                          <a:latin typeface="+mn-lt"/>
                          <a:ea typeface="+mn-ea"/>
                          <a:cs typeface="+mn-cs"/>
                        </a:rPr>
                        <a:t>Billgrens</a:t>
                      </a:r>
                      <a:r>
                        <a:rPr lang="en-US" sz="1400" b="1" i="0" kern="1200" cap="all" baseline="0" dirty="0">
                          <a:solidFill>
                            <a:schemeClr val="dk1"/>
                          </a:solidFill>
                          <a:effectLst/>
                          <a:latin typeface="+mn-lt"/>
                          <a:ea typeface="+mn-ea"/>
                          <a:cs typeface="+mn-cs"/>
                        </a:rPr>
                        <a:t> plats 2-4 Malmö</a:t>
                      </a:r>
                      <a:endParaRPr lang="it-IT" sz="1400" b="1" i="0" cap="all" baseline="0"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u="sng" kern="1200" dirty="0">
                          <a:solidFill>
                            <a:schemeClr val="dk1"/>
                          </a:solidFill>
                          <a:effectLst/>
                          <a:latin typeface="+mn-lt"/>
                          <a:ea typeface="+mn-ea"/>
                          <a:cs typeface="+mn-cs"/>
                          <a:hlinkClick r:id="rId2"/>
                        </a:rPr>
                        <a:t>https://www.google.com/</a:t>
                      </a:r>
                      <a:r>
                        <a:rPr lang="en-US" sz="1400" i="1" u="sng" kern="1200" dirty="0" err="1">
                          <a:solidFill>
                            <a:schemeClr val="dk1"/>
                          </a:solidFill>
                          <a:effectLst/>
                          <a:latin typeface="+mn-lt"/>
                          <a:ea typeface="+mn-ea"/>
                          <a:cs typeface="+mn-cs"/>
                          <a:hlinkClick r:id="rId2"/>
                        </a:rPr>
                        <a:t>search?q</a:t>
                      </a:r>
                      <a:r>
                        <a:rPr lang="en-US" sz="1400" i="1" u="sng" kern="1200" dirty="0">
                          <a:solidFill>
                            <a:schemeClr val="dk1"/>
                          </a:solidFill>
                          <a:effectLst/>
                          <a:latin typeface="+mn-lt"/>
                          <a:ea typeface="+mn-ea"/>
                          <a:cs typeface="+mn-cs"/>
                          <a:hlinkClick r:id="rId2"/>
                        </a:rPr>
                        <a:t>=</a:t>
                      </a:r>
                      <a:r>
                        <a:rPr lang="en-US" sz="1400" i="1" u="sng" kern="1200" dirty="0" err="1">
                          <a:solidFill>
                            <a:schemeClr val="dk1"/>
                          </a:solidFill>
                          <a:effectLst/>
                          <a:latin typeface="+mn-lt"/>
                          <a:ea typeface="+mn-ea"/>
                          <a:cs typeface="+mn-cs"/>
                          <a:hlinkClick r:id="rId2"/>
                        </a:rPr>
                        <a:t>hilma+af+klint&amp;rlz</a:t>
                      </a:r>
                      <a:r>
                        <a:rPr lang="en-US" sz="1400" i="1" u="sng" kern="1200" dirty="0">
                          <a:solidFill>
                            <a:schemeClr val="dk1"/>
                          </a:solidFill>
                          <a:effectLst/>
                          <a:latin typeface="+mn-lt"/>
                          <a:ea typeface="+mn-ea"/>
                          <a:cs typeface="+mn-cs"/>
                          <a:hlinkClick r:id="rId2"/>
                        </a:rPr>
                        <a:t>=1C1GCEA_enSE841SE841&amp;oq=</a:t>
                      </a:r>
                      <a:r>
                        <a:rPr lang="en-US" sz="1400" i="1" u="sng" kern="1200" dirty="0" err="1">
                          <a:solidFill>
                            <a:schemeClr val="dk1"/>
                          </a:solidFill>
                          <a:effectLst/>
                          <a:latin typeface="+mn-lt"/>
                          <a:ea typeface="+mn-ea"/>
                          <a:cs typeface="+mn-cs"/>
                          <a:hlinkClick r:id="rId2"/>
                        </a:rPr>
                        <a:t>hilma+af+klint&amp;aqs</a:t>
                      </a:r>
                      <a:r>
                        <a:rPr lang="en-US" sz="1400" i="1" u="sng" kern="1200" dirty="0">
                          <a:solidFill>
                            <a:schemeClr val="dk1"/>
                          </a:solidFill>
                          <a:effectLst/>
                          <a:latin typeface="+mn-lt"/>
                          <a:ea typeface="+mn-ea"/>
                          <a:cs typeface="+mn-cs"/>
                          <a:hlinkClick r:id="rId2"/>
                        </a:rPr>
                        <a:t>=chrome..69i57j46i433j0j69i59j0l6.5459j0j15&amp;sourceid=</a:t>
                      </a:r>
                      <a:r>
                        <a:rPr lang="en-US" sz="1400" i="1" u="sng" kern="1200" dirty="0" err="1">
                          <a:solidFill>
                            <a:schemeClr val="dk1"/>
                          </a:solidFill>
                          <a:effectLst/>
                          <a:latin typeface="+mn-lt"/>
                          <a:ea typeface="+mn-ea"/>
                          <a:cs typeface="+mn-cs"/>
                          <a:hlinkClick r:id="rId2"/>
                        </a:rPr>
                        <a:t>chrome&amp;ie</a:t>
                      </a:r>
                      <a:r>
                        <a:rPr lang="en-US" sz="1400" i="1" u="sng" kern="1200" dirty="0">
                          <a:solidFill>
                            <a:schemeClr val="dk1"/>
                          </a:solidFill>
                          <a:effectLst/>
                          <a:latin typeface="+mn-lt"/>
                          <a:ea typeface="+mn-ea"/>
                          <a:cs typeface="+mn-cs"/>
                          <a:hlinkClick r:id="rId2"/>
                        </a:rPr>
                        <a:t>=UTF-8</a:t>
                      </a:r>
                      <a:endParaRPr lang="it-IT" sz="1400" kern="1200" dirty="0">
                        <a:solidFill>
                          <a:schemeClr val="dk1"/>
                        </a:solidFill>
                        <a:effectLst/>
                        <a:latin typeface="+mn-lt"/>
                        <a:ea typeface="+mn-ea"/>
                        <a:cs typeface="+mn-cs"/>
                      </a:endParaRPr>
                    </a:p>
                    <a:p>
                      <a:endParaRPr lang="it-IT" sz="1400" dirty="0"/>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455395772"/>
                  </a:ext>
                </a:extLst>
              </a:tr>
            </a:tbl>
          </a:graphicData>
        </a:graphic>
      </p:graphicFrame>
      <p:pic>
        <p:nvPicPr>
          <p:cNvPr id="5" name="image4.png">
            <a:extLst>
              <a:ext uri="{FF2B5EF4-FFF2-40B4-BE49-F238E27FC236}">
                <a16:creationId xmlns:a16="http://schemas.microsoft.com/office/drawing/2014/main" id="{EB8AF07A-960D-45F0-B4B3-2D104D2DF85F}"/>
              </a:ext>
            </a:extLst>
          </p:cNvPr>
          <p:cNvPicPr/>
          <p:nvPr/>
        </p:nvPicPr>
        <p:blipFill>
          <a:blip r:embed="rId3"/>
          <a:srcRect/>
          <a:stretch>
            <a:fillRect/>
          </a:stretch>
        </p:blipFill>
        <p:spPr>
          <a:xfrm>
            <a:off x="9916040" y="3130035"/>
            <a:ext cx="1619250" cy="2311400"/>
          </a:xfrm>
          <a:prstGeom prst="rect">
            <a:avLst/>
          </a:prstGeom>
          <a:ln/>
        </p:spPr>
      </p:pic>
    </p:spTree>
    <p:extLst>
      <p:ext uri="{BB962C8B-B14F-4D97-AF65-F5344CB8AC3E}">
        <p14:creationId xmlns:p14="http://schemas.microsoft.com/office/powerpoint/2010/main" val="3999819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564106F4-93F7-4D1F-8107-04EAC03B5348}"/>
              </a:ext>
            </a:extLst>
          </p:cNvPr>
          <p:cNvSpPr>
            <a:spLocks noGrp="1"/>
          </p:cNvSpPr>
          <p:nvPr>
            <p:ph type="ftr" sz="quarter" idx="11"/>
          </p:nvPr>
        </p:nvSpPr>
        <p:spPr/>
        <p:txBody>
          <a:bodyPr/>
          <a:lstStyle/>
          <a:p>
            <a:r>
              <a:rPr lang="it-IT">
                <a:solidFill>
                  <a:schemeClr val="tx1"/>
                </a:solidFill>
              </a:rPr>
              <a:t>Erasmus Plus V.A.N.  - I.C. Fontanellato e Fontevivo </a:t>
            </a:r>
            <a:endParaRPr lang="it-IT" dirty="0">
              <a:solidFill>
                <a:schemeClr val="tx1"/>
              </a:solidFill>
            </a:endParaRPr>
          </a:p>
        </p:txBody>
      </p:sp>
      <p:sp>
        <p:nvSpPr>
          <p:cNvPr id="3" name="Segnaposto numero diapositiva 2">
            <a:extLst>
              <a:ext uri="{FF2B5EF4-FFF2-40B4-BE49-F238E27FC236}">
                <a16:creationId xmlns:a16="http://schemas.microsoft.com/office/drawing/2014/main" id="{6F009DD8-BF53-48C9-8BDD-510633B5B028}"/>
              </a:ext>
            </a:extLst>
          </p:cNvPr>
          <p:cNvSpPr>
            <a:spLocks noGrp="1"/>
          </p:cNvSpPr>
          <p:nvPr>
            <p:ph type="sldNum" sz="quarter" idx="12"/>
          </p:nvPr>
        </p:nvSpPr>
        <p:spPr/>
        <p:txBody>
          <a:bodyPr/>
          <a:lstStyle/>
          <a:p>
            <a:fld id="{1FB0AFF4-7ECF-4165-B2A3-A6013BCBF506}" type="slidenum">
              <a:rPr lang="it-IT" smtClean="0">
                <a:solidFill>
                  <a:schemeClr val="tx1"/>
                </a:solidFill>
              </a:rPr>
              <a:t>9</a:t>
            </a:fld>
            <a:endParaRPr lang="it-IT" dirty="0">
              <a:solidFill>
                <a:schemeClr val="tx1"/>
              </a:solidFill>
            </a:endParaRPr>
          </a:p>
        </p:txBody>
      </p:sp>
      <p:graphicFrame>
        <p:nvGraphicFramePr>
          <p:cNvPr id="14" name="Tabella 14">
            <a:extLst>
              <a:ext uri="{FF2B5EF4-FFF2-40B4-BE49-F238E27FC236}">
                <a16:creationId xmlns:a16="http://schemas.microsoft.com/office/drawing/2014/main" id="{0C2CA0AD-3AB0-4F2A-88AB-028D3C5F475C}"/>
              </a:ext>
            </a:extLst>
          </p:cNvPr>
          <p:cNvGraphicFramePr>
            <a:graphicFrameLocks noGrp="1"/>
          </p:cNvGraphicFramePr>
          <p:nvPr>
            <p:extLst>
              <p:ext uri="{D42A27DB-BD31-4B8C-83A1-F6EECF244321}">
                <p14:modId xmlns:p14="http://schemas.microsoft.com/office/powerpoint/2010/main" val="272582294"/>
              </p:ext>
            </p:extLst>
          </p:nvPr>
        </p:nvGraphicFramePr>
        <p:xfrm>
          <a:off x="741383" y="354542"/>
          <a:ext cx="11016725" cy="5915083"/>
        </p:xfrm>
        <a:graphic>
          <a:graphicData uri="http://schemas.openxmlformats.org/drawingml/2006/table">
            <a:tbl>
              <a:tblPr firstRow="1" bandRow="1">
                <a:tableStyleId>{5C22544A-7EE6-4342-B048-85BDC9FD1C3A}</a:tableStyleId>
              </a:tblPr>
              <a:tblGrid>
                <a:gridCol w="2203345">
                  <a:extLst>
                    <a:ext uri="{9D8B030D-6E8A-4147-A177-3AD203B41FA5}">
                      <a16:colId xmlns:a16="http://schemas.microsoft.com/office/drawing/2014/main" val="1244752980"/>
                    </a:ext>
                  </a:extLst>
                </a:gridCol>
                <a:gridCol w="2047402">
                  <a:extLst>
                    <a:ext uri="{9D8B030D-6E8A-4147-A177-3AD203B41FA5}">
                      <a16:colId xmlns:a16="http://schemas.microsoft.com/office/drawing/2014/main" val="155181638"/>
                    </a:ext>
                  </a:extLst>
                </a:gridCol>
                <a:gridCol w="2359288">
                  <a:extLst>
                    <a:ext uri="{9D8B030D-6E8A-4147-A177-3AD203B41FA5}">
                      <a16:colId xmlns:a16="http://schemas.microsoft.com/office/drawing/2014/main" val="3435577282"/>
                    </a:ext>
                  </a:extLst>
                </a:gridCol>
                <a:gridCol w="1957339">
                  <a:extLst>
                    <a:ext uri="{9D8B030D-6E8A-4147-A177-3AD203B41FA5}">
                      <a16:colId xmlns:a16="http://schemas.microsoft.com/office/drawing/2014/main" val="2103853164"/>
                    </a:ext>
                  </a:extLst>
                </a:gridCol>
                <a:gridCol w="2449351">
                  <a:extLst>
                    <a:ext uri="{9D8B030D-6E8A-4147-A177-3AD203B41FA5}">
                      <a16:colId xmlns:a16="http://schemas.microsoft.com/office/drawing/2014/main" val="1644651186"/>
                    </a:ext>
                  </a:extLst>
                </a:gridCol>
              </a:tblGrid>
              <a:tr h="866334">
                <a:tc>
                  <a:txBody>
                    <a:bodyPr/>
                    <a:lstStyle/>
                    <a:p>
                      <a:pPr algn="ctr"/>
                      <a:r>
                        <a:rPr lang="en-US" sz="1800" b="1" i="1" kern="1200" dirty="0">
                          <a:solidFill>
                            <a:schemeClr val="lt1"/>
                          </a:solidFill>
                          <a:effectLst/>
                          <a:latin typeface="+mn-lt"/>
                          <a:ea typeface="+mn-ea"/>
                          <a:cs typeface="+mn-cs"/>
                        </a:rPr>
                        <a:t>SCHOOL</a:t>
                      </a:r>
                      <a:endParaRPr lang="it-IT" sz="1800" b="1" kern="1200" dirty="0">
                        <a:solidFill>
                          <a:schemeClr val="lt1"/>
                        </a:solidFill>
                        <a:effectLst/>
                        <a:latin typeface="+mn-lt"/>
                        <a:ea typeface="+mn-ea"/>
                        <a:cs typeface="+mn-cs"/>
                      </a:endParaRPr>
                    </a:p>
                    <a:p>
                      <a:pPr algn="ctr"/>
                      <a:r>
                        <a:rPr lang="en-US" sz="1800" b="1" i="1" kern="1200" dirty="0">
                          <a:solidFill>
                            <a:schemeClr val="lt1"/>
                          </a:solidFill>
                          <a:effectLst/>
                          <a:latin typeface="+mn-lt"/>
                          <a:ea typeface="+mn-ea"/>
                          <a:cs typeface="+mn-cs"/>
                        </a:rPr>
                        <a:t>(NATIONAL</a:t>
                      </a:r>
                      <a:r>
                        <a:rPr lang="en-US" sz="1800" b="1" i="1" kern="1200" dirty="0">
                          <a:solidFill>
                            <a:schemeClr val="bg1"/>
                          </a:solidFill>
                          <a:effectLst/>
                          <a:latin typeface="+mn-lt"/>
                          <a:ea typeface="+mn-ea"/>
                          <a:cs typeface="+mn-cs"/>
                        </a:rPr>
                        <a:t> </a:t>
                      </a:r>
                      <a:r>
                        <a:rPr lang="en-US" sz="1800" b="1" i="1" kern="1200" dirty="0">
                          <a:solidFill>
                            <a:schemeClr val="lt1"/>
                          </a:solidFill>
                          <a:effectLst/>
                          <a:latin typeface="+mn-lt"/>
                          <a:ea typeface="+mn-ea"/>
                          <a:cs typeface="+mn-cs"/>
                        </a:rPr>
                        <a:t>NAME)</a:t>
                      </a:r>
                      <a:endParaRPr lang="it-IT" dirty="0"/>
                    </a:p>
                    <a:p>
                      <a:endParaRPr lang="it-IT" dirty="0"/>
                    </a:p>
                  </a:txBody>
                  <a:tcPr>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lt1"/>
                          </a:solidFill>
                          <a:effectLst/>
                          <a:latin typeface="+mn-lt"/>
                          <a:ea typeface="+mn-ea"/>
                          <a:cs typeface="+mn-cs"/>
                        </a:rPr>
                        <a:t>MUSEUM</a:t>
                      </a:r>
                      <a:endParaRPr lang="it-IT" dirty="0"/>
                    </a:p>
                    <a:p>
                      <a:pPr algn="ctr"/>
                      <a:endParaRPr lang="it-IT"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lt1"/>
                          </a:solidFill>
                          <a:effectLst/>
                          <a:latin typeface="+mn-lt"/>
                          <a:ea typeface="+mn-ea"/>
                          <a:cs typeface="+mn-cs"/>
                        </a:rPr>
                        <a:t>DESCRIPTION</a:t>
                      </a:r>
                      <a:endParaRPr lang="it-IT" dirty="0"/>
                    </a:p>
                    <a:p>
                      <a:pPr algn="ctr"/>
                      <a:endParaRPr lang="it-IT"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tcPr>
                </a:tc>
                <a:tc>
                  <a:txBody>
                    <a:bodyPr/>
                    <a:lstStyle/>
                    <a:p>
                      <a:pPr algn="ctr"/>
                      <a:r>
                        <a:rPr lang="en-US" sz="1800" b="1" i="1" kern="1200" dirty="0">
                          <a:solidFill>
                            <a:schemeClr val="lt1"/>
                          </a:solidFill>
                          <a:effectLst/>
                          <a:latin typeface="+mn-lt"/>
                          <a:ea typeface="+mn-ea"/>
                          <a:cs typeface="+mn-cs"/>
                        </a:rPr>
                        <a:t>PLACE</a:t>
                      </a:r>
                      <a:endParaRPr lang="it-IT" sz="1800" b="1" kern="1200" dirty="0">
                        <a:solidFill>
                          <a:schemeClr val="lt1"/>
                        </a:solidFill>
                        <a:effectLst/>
                        <a:latin typeface="+mn-lt"/>
                        <a:ea typeface="+mn-ea"/>
                        <a:cs typeface="+mn-cs"/>
                      </a:endParaRPr>
                    </a:p>
                    <a:p>
                      <a:pPr algn="ctr"/>
                      <a:r>
                        <a:rPr lang="en-US" sz="1800" b="1" i="1" kern="1200" dirty="0">
                          <a:solidFill>
                            <a:schemeClr val="lt1"/>
                          </a:solidFill>
                          <a:effectLst/>
                          <a:latin typeface="+mn-lt"/>
                          <a:ea typeface="+mn-ea"/>
                          <a:cs typeface="+mn-cs"/>
                        </a:rPr>
                        <a:t>ADDRESS</a:t>
                      </a:r>
                      <a:endParaRPr lang="it-IT" dirty="0"/>
                    </a:p>
                    <a:p>
                      <a:pPr algn="ctr"/>
                      <a:endParaRPr lang="it-IT"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tcPr>
                </a:tc>
                <a:tc>
                  <a:txBody>
                    <a:bodyPr/>
                    <a:lstStyle/>
                    <a:p>
                      <a:pPr algn="ctr"/>
                      <a:r>
                        <a:rPr lang="en-US" sz="1800" b="1" i="1" kern="1200" dirty="0">
                          <a:solidFill>
                            <a:schemeClr val="lt1"/>
                          </a:solidFill>
                          <a:effectLst/>
                          <a:latin typeface="+mn-lt"/>
                          <a:ea typeface="+mn-ea"/>
                          <a:cs typeface="+mn-cs"/>
                        </a:rPr>
                        <a:t>WEB SITE AND </a:t>
                      </a:r>
                      <a:endParaRPr lang="it-IT" sz="1800" b="1" kern="1200" dirty="0">
                        <a:solidFill>
                          <a:schemeClr val="lt1"/>
                        </a:solidFill>
                        <a:effectLst/>
                        <a:latin typeface="+mn-lt"/>
                        <a:ea typeface="+mn-ea"/>
                        <a:cs typeface="+mn-cs"/>
                      </a:endParaRPr>
                    </a:p>
                    <a:p>
                      <a:pPr algn="ctr"/>
                      <a:r>
                        <a:rPr lang="en-US" sz="1800" b="1" i="1" kern="1200" dirty="0">
                          <a:solidFill>
                            <a:schemeClr val="lt1"/>
                          </a:solidFill>
                          <a:effectLst/>
                          <a:latin typeface="+mn-lt"/>
                          <a:ea typeface="+mn-ea"/>
                          <a:cs typeface="+mn-cs"/>
                        </a:rPr>
                        <a:t>E-MAIL </a:t>
                      </a:r>
                      <a:endParaRPr lang="it-IT" dirty="0"/>
                    </a:p>
                    <a:p>
                      <a:pPr algn="ctr"/>
                      <a:endParaRPr lang="it-IT" dirty="0"/>
                    </a:p>
                  </a:txBody>
                  <a:tcP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46389802"/>
                  </a:ext>
                </a:extLst>
              </a:tr>
              <a:tr h="2009717">
                <a:tc>
                  <a:txBody>
                    <a:bodyPr/>
                    <a:lstStyle/>
                    <a:p>
                      <a:endParaRPr lang="it-IT" dirty="0"/>
                    </a:p>
                    <a:p>
                      <a:r>
                        <a:rPr lang="en-US" sz="1400" b="1" i="1" kern="1200" dirty="0">
                          <a:solidFill>
                            <a:schemeClr val="dk1"/>
                          </a:solidFill>
                          <a:effectLst/>
                          <a:latin typeface="+mn-lt"/>
                          <a:ea typeface="+mn-ea"/>
                          <a:cs typeface="+mn-cs"/>
                        </a:rPr>
                        <a:t>ST.ANGELA’S  NATIONAL SCHOOL</a:t>
                      </a:r>
                    </a:p>
                    <a:p>
                      <a:endParaRPr lang="it-IT" sz="1400" kern="1200" dirty="0">
                        <a:solidFill>
                          <a:schemeClr val="dk1"/>
                        </a:solidFill>
                        <a:effectLst/>
                        <a:latin typeface="+mn-lt"/>
                        <a:ea typeface="+mn-ea"/>
                        <a:cs typeface="+mn-cs"/>
                      </a:endParaRPr>
                    </a:p>
                    <a:p>
                      <a:r>
                        <a:rPr lang="en-US" sz="1400" b="1" i="1" kern="1200" cap="small" dirty="0">
                          <a:solidFill>
                            <a:schemeClr val="dk1"/>
                          </a:solidFill>
                          <a:effectLst/>
                          <a:latin typeface="+mn-lt"/>
                          <a:ea typeface="+mn-ea"/>
                          <a:cs typeface="+mn-cs"/>
                        </a:rPr>
                        <a:t>CASTLEBAR</a:t>
                      </a:r>
                      <a:endParaRPr lang="it-IT" sz="1400" kern="1200" dirty="0">
                        <a:solidFill>
                          <a:schemeClr val="dk1"/>
                        </a:solidFill>
                        <a:effectLst/>
                        <a:latin typeface="+mn-lt"/>
                        <a:ea typeface="+mn-ea"/>
                        <a:cs typeface="+mn-cs"/>
                      </a:endParaRPr>
                    </a:p>
                    <a:p>
                      <a:r>
                        <a:rPr lang="en-US" sz="1400" b="1" i="1" kern="1200" cap="small" dirty="0">
                          <a:solidFill>
                            <a:schemeClr val="dk1"/>
                          </a:solidFill>
                          <a:effectLst/>
                          <a:latin typeface="+mn-lt"/>
                          <a:ea typeface="+mn-ea"/>
                          <a:cs typeface="+mn-cs"/>
                        </a:rPr>
                        <a:t>MAYO</a:t>
                      </a:r>
                    </a:p>
                    <a:p>
                      <a:endParaRPr lang="it-IT" sz="1400" kern="1200" dirty="0">
                        <a:solidFill>
                          <a:schemeClr val="dk1"/>
                        </a:solidFill>
                        <a:effectLst/>
                        <a:latin typeface="+mn-lt"/>
                        <a:ea typeface="+mn-ea"/>
                        <a:cs typeface="+mn-cs"/>
                      </a:endParaRPr>
                    </a:p>
                    <a:p>
                      <a:r>
                        <a:rPr lang="en-US" sz="1400" b="1" i="1" kern="1200" cap="small" dirty="0">
                          <a:solidFill>
                            <a:schemeClr val="dk1"/>
                          </a:solidFill>
                          <a:effectLst/>
                          <a:latin typeface="+mn-lt"/>
                          <a:ea typeface="+mn-ea"/>
                          <a:cs typeface="+mn-cs"/>
                        </a:rPr>
                        <a:t>IRELAND</a:t>
                      </a:r>
                      <a:endParaRPr lang="it-IT" sz="1400" dirty="0"/>
                    </a:p>
                    <a:p>
                      <a:endParaRPr lang="it-IT" dirty="0"/>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1600" b="1" i="0" kern="1200" cap="all" baseline="0" dirty="0">
                          <a:solidFill>
                            <a:schemeClr val="dk1"/>
                          </a:solidFill>
                          <a:effectLst/>
                          <a:latin typeface="+mn-lt"/>
                          <a:ea typeface="+mn-ea"/>
                          <a:cs typeface="+mn-cs"/>
                        </a:rPr>
                        <a:t>St </a:t>
                      </a:r>
                      <a:r>
                        <a:rPr lang="en-US" sz="1600" b="1" i="0" kern="1200" cap="all" baseline="0" dirty="0" err="1">
                          <a:solidFill>
                            <a:schemeClr val="dk1"/>
                          </a:solidFill>
                          <a:effectLst/>
                          <a:latin typeface="+mn-lt"/>
                          <a:ea typeface="+mn-ea"/>
                          <a:cs typeface="+mn-cs"/>
                        </a:rPr>
                        <a:t>Patricks</a:t>
                      </a:r>
                      <a:r>
                        <a:rPr lang="en-US" sz="1600" b="1" i="0" kern="1200" cap="all" baseline="0" dirty="0">
                          <a:solidFill>
                            <a:schemeClr val="dk1"/>
                          </a:solidFill>
                          <a:effectLst/>
                          <a:latin typeface="+mn-lt"/>
                          <a:ea typeface="+mn-ea"/>
                          <a:cs typeface="+mn-cs"/>
                        </a:rPr>
                        <a:t> </a:t>
                      </a:r>
                      <a:endParaRPr lang="it-IT" sz="1600" b="1" i="0" cap="all" baseline="0"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mn-ea"/>
                          <a:cs typeface="+mn-cs"/>
                        </a:rPr>
                        <a:t>Roman Catholic Church housing the stained glass windows of the artist Harry Clarke.</a:t>
                      </a:r>
                      <a:endParaRPr lang="it-IT" sz="1600" kern="1200" dirty="0">
                        <a:solidFill>
                          <a:schemeClr val="dk1"/>
                        </a:solidFill>
                        <a:effectLst/>
                        <a:latin typeface="+mn-lt"/>
                        <a:ea typeface="+mn-ea"/>
                        <a:cs typeface="+mn-cs"/>
                      </a:endParaRPr>
                    </a:p>
                    <a:p>
                      <a:endParaRPr lang="it-IT"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1400" b="1" i="0" kern="1200" cap="all" baseline="0" dirty="0" err="1">
                          <a:solidFill>
                            <a:schemeClr val="dk1"/>
                          </a:solidFill>
                          <a:effectLst/>
                          <a:latin typeface="+mn-lt"/>
                          <a:ea typeface="+mn-ea"/>
                          <a:cs typeface="+mn-cs"/>
                        </a:rPr>
                        <a:t>Barrackhill</a:t>
                      </a:r>
                      <a:r>
                        <a:rPr lang="en-US" sz="1400" b="1" i="0" kern="1200" cap="all" baseline="0" dirty="0">
                          <a:solidFill>
                            <a:schemeClr val="dk1"/>
                          </a:solidFill>
                          <a:effectLst/>
                          <a:latin typeface="+mn-lt"/>
                          <a:ea typeface="+mn-ea"/>
                          <a:cs typeface="+mn-cs"/>
                        </a:rPr>
                        <a:t>, Newport,</a:t>
                      </a:r>
                    </a:p>
                    <a:p>
                      <a:r>
                        <a:rPr lang="en-US" sz="1400" b="1" i="0" kern="1200" cap="all" baseline="0" dirty="0">
                          <a:solidFill>
                            <a:schemeClr val="dk1"/>
                          </a:solidFill>
                          <a:effectLst/>
                          <a:latin typeface="+mn-lt"/>
                          <a:ea typeface="+mn-ea"/>
                          <a:cs typeface="+mn-cs"/>
                        </a:rPr>
                        <a:t> Co. Mayo</a:t>
                      </a:r>
                      <a:endParaRPr lang="it-IT" sz="1400" b="1" i="0" cap="all" baseline="0"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it-IT" dirty="0"/>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55395772"/>
                  </a:ext>
                </a:extLst>
              </a:tr>
              <a:tr h="2867083">
                <a:tc>
                  <a:txBody>
                    <a:bodyPr/>
                    <a:lstStyle/>
                    <a:p>
                      <a:endParaRPr lang="it-IT" dirty="0"/>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bg1">
                        <a:lumMod val="95000"/>
                      </a:schemeClr>
                    </a:solidFill>
                  </a:tcPr>
                </a:tc>
                <a:tc>
                  <a:txBody>
                    <a:bodyPr/>
                    <a:lstStyle/>
                    <a:p>
                      <a:r>
                        <a:rPr lang="en-US" sz="1400" b="1" i="0" kern="1200" cap="all" baseline="0" dirty="0">
                          <a:solidFill>
                            <a:schemeClr val="dk1"/>
                          </a:solidFill>
                          <a:effectLst/>
                          <a:latin typeface="+mn-lt"/>
                          <a:ea typeface="+mn-ea"/>
                          <a:cs typeface="+mn-cs"/>
                        </a:rPr>
                        <a:t>National Museum of Country Life Ireland</a:t>
                      </a:r>
                      <a:endParaRPr lang="it-IT" sz="1400" b="1" i="0" cap="all" baseline="0"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bg1">
                        <a:lumMod val="95000"/>
                      </a:schemeClr>
                    </a:solidFill>
                  </a:tcPr>
                </a:tc>
                <a:tc>
                  <a:txBody>
                    <a:bodyPr/>
                    <a:lstStyle/>
                    <a:p>
                      <a:r>
                        <a:rPr lang="en-US" sz="1600" i="1" kern="1200" dirty="0">
                          <a:solidFill>
                            <a:schemeClr val="dk1"/>
                          </a:solidFill>
                          <a:effectLst/>
                          <a:latin typeface="+mn-lt"/>
                          <a:ea typeface="+mn-ea"/>
                          <a:cs typeface="+mn-cs"/>
                        </a:rPr>
                        <a:t>The museum offers a year-round </a:t>
                      </a:r>
                      <a:r>
                        <a:rPr lang="en-US" sz="1600" i="1" kern="1200" dirty="0" err="1">
                          <a:solidFill>
                            <a:schemeClr val="dk1"/>
                          </a:solidFill>
                          <a:effectLst/>
                          <a:latin typeface="+mn-lt"/>
                          <a:ea typeface="+mn-ea"/>
                          <a:cs typeface="+mn-cs"/>
                        </a:rPr>
                        <a:t>programme</a:t>
                      </a:r>
                      <a:r>
                        <a:rPr lang="en-US" sz="1600" i="1" kern="1200" dirty="0">
                          <a:solidFill>
                            <a:schemeClr val="dk1"/>
                          </a:solidFill>
                          <a:effectLst/>
                          <a:latin typeface="+mn-lt"/>
                          <a:ea typeface="+mn-ea"/>
                          <a:cs typeface="+mn-cs"/>
                        </a:rPr>
                        <a:t> </a:t>
                      </a:r>
                    </a:p>
                    <a:p>
                      <a:r>
                        <a:rPr lang="en-US" sz="1600" i="1" kern="1200" dirty="0">
                          <a:solidFill>
                            <a:schemeClr val="dk1"/>
                          </a:solidFill>
                          <a:effectLst/>
                          <a:latin typeface="+mn-lt"/>
                          <a:ea typeface="+mn-ea"/>
                          <a:cs typeface="+mn-cs"/>
                        </a:rPr>
                        <a:t>of workshops, talks and tours for all ages and a changing </a:t>
                      </a:r>
                      <a:r>
                        <a:rPr lang="en-US" sz="1600" i="1" kern="1200" dirty="0" err="1">
                          <a:solidFill>
                            <a:schemeClr val="dk1"/>
                          </a:solidFill>
                          <a:effectLst/>
                          <a:latin typeface="+mn-lt"/>
                          <a:ea typeface="+mn-ea"/>
                          <a:cs typeface="+mn-cs"/>
                        </a:rPr>
                        <a:t>programme</a:t>
                      </a:r>
                      <a:r>
                        <a:rPr lang="en-US" sz="1600" i="1" kern="1200" dirty="0">
                          <a:solidFill>
                            <a:schemeClr val="dk1"/>
                          </a:solidFill>
                          <a:effectLst/>
                          <a:latin typeface="+mn-lt"/>
                          <a:ea typeface="+mn-ea"/>
                          <a:cs typeface="+mn-cs"/>
                        </a:rPr>
                        <a:t> </a:t>
                      </a:r>
                    </a:p>
                    <a:p>
                      <a:r>
                        <a:rPr lang="en-US" sz="1600" i="1" kern="1200" dirty="0">
                          <a:solidFill>
                            <a:schemeClr val="dk1"/>
                          </a:solidFill>
                          <a:effectLst/>
                          <a:latin typeface="+mn-lt"/>
                          <a:ea typeface="+mn-ea"/>
                          <a:cs typeface="+mn-cs"/>
                        </a:rPr>
                        <a:t>of temporary exhibitions on historical and contemporary themes.</a:t>
                      </a:r>
                      <a:endParaRPr lang="it-IT" sz="1600"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bg1">
                        <a:lumMod val="95000"/>
                      </a:schemeClr>
                    </a:solidFill>
                  </a:tcPr>
                </a:tc>
                <a:tc>
                  <a:txBody>
                    <a:bodyPr/>
                    <a:lstStyle/>
                    <a:p>
                      <a:r>
                        <a:rPr lang="en-US" sz="1400" b="1" i="0" kern="1200" cap="all" baseline="0" dirty="0">
                          <a:solidFill>
                            <a:schemeClr val="dk1"/>
                          </a:solidFill>
                          <a:effectLst/>
                          <a:latin typeface="+mn-lt"/>
                          <a:ea typeface="+mn-ea"/>
                          <a:cs typeface="+mn-cs"/>
                        </a:rPr>
                        <a:t>Turlough </a:t>
                      </a:r>
                    </a:p>
                    <a:p>
                      <a:r>
                        <a:rPr lang="en-US" sz="1400" b="1" i="0" kern="1200" cap="all" baseline="0" dirty="0">
                          <a:solidFill>
                            <a:schemeClr val="dk1"/>
                          </a:solidFill>
                          <a:effectLst/>
                          <a:latin typeface="+mn-lt"/>
                          <a:ea typeface="+mn-ea"/>
                          <a:cs typeface="+mn-cs"/>
                        </a:rPr>
                        <a:t>Castlebar </a:t>
                      </a:r>
                    </a:p>
                    <a:p>
                      <a:r>
                        <a:rPr lang="en-US" sz="1400" b="1" i="0" kern="1200" cap="all" baseline="0" dirty="0">
                          <a:solidFill>
                            <a:schemeClr val="dk1"/>
                          </a:solidFill>
                          <a:effectLst/>
                          <a:latin typeface="+mn-lt"/>
                          <a:ea typeface="+mn-ea"/>
                          <a:cs typeface="+mn-cs"/>
                        </a:rPr>
                        <a:t>Co Mayo</a:t>
                      </a:r>
                      <a:endParaRPr lang="it-IT" sz="1400" b="1" i="0" cap="all" baseline="0"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bg1">
                        <a:lumMod val="95000"/>
                      </a:schemeClr>
                    </a:solidFill>
                  </a:tcPr>
                </a:tc>
                <a:tc>
                  <a:txBody>
                    <a:bodyPr/>
                    <a:lstStyle/>
                    <a:p>
                      <a:endParaRPr lang="it-IT" dirty="0"/>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4018322697"/>
                  </a:ext>
                </a:extLst>
              </a:tr>
            </a:tbl>
          </a:graphicData>
        </a:graphic>
      </p:graphicFrame>
      <p:pic>
        <p:nvPicPr>
          <p:cNvPr id="5" name="image19.png">
            <a:extLst>
              <a:ext uri="{FF2B5EF4-FFF2-40B4-BE49-F238E27FC236}">
                <a16:creationId xmlns:a16="http://schemas.microsoft.com/office/drawing/2014/main" id="{B1D24819-F3F4-47CB-BE36-F2C3BB84A795}"/>
              </a:ext>
            </a:extLst>
          </p:cNvPr>
          <p:cNvPicPr/>
          <p:nvPr/>
        </p:nvPicPr>
        <p:blipFill>
          <a:blip r:embed="rId2"/>
          <a:srcRect/>
          <a:stretch>
            <a:fillRect/>
          </a:stretch>
        </p:blipFill>
        <p:spPr>
          <a:xfrm>
            <a:off x="9473515" y="1561713"/>
            <a:ext cx="2144978" cy="1197963"/>
          </a:xfrm>
          <a:prstGeom prst="rect">
            <a:avLst/>
          </a:prstGeom>
          <a:ln/>
        </p:spPr>
      </p:pic>
      <p:pic>
        <p:nvPicPr>
          <p:cNvPr id="6" name="image18.png">
            <a:extLst>
              <a:ext uri="{FF2B5EF4-FFF2-40B4-BE49-F238E27FC236}">
                <a16:creationId xmlns:a16="http://schemas.microsoft.com/office/drawing/2014/main" id="{438814DF-9F36-4A80-A33E-BB1BB3950393}"/>
              </a:ext>
            </a:extLst>
          </p:cNvPr>
          <p:cNvPicPr/>
          <p:nvPr/>
        </p:nvPicPr>
        <p:blipFill>
          <a:blip r:embed="rId3"/>
          <a:srcRect/>
          <a:stretch>
            <a:fillRect/>
          </a:stretch>
        </p:blipFill>
        <p:spPr>
          <a:xfrm>
            <a:off x="9531179" y="4098325"/>
            <a:ext cx="2029650" cy="1462216"/>
          </a:xfrm>
          <a:prstGeom prst="rect">
            <a:avLst/>
          </a:prstGeom>
          <a:ln/>
        </p:spPr>
      </p:pic>
    </p:spTree>
    <p:extLst>
      <p:ext uri="{BB962C8B-B14F-4D97-AF65-F5344CB8AC3E}">
        <p14:creationId xmlns:p14="http://schemas.microsoft.com/office/powerpoint/2010/main" val="135666359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1797</Words>
  <Application>Microsoft Office PowerPoint</Application>
  <PresentationFormat>Panorámica</PresentationFormat>
  <Paragraphs>478</Paragraphs>
  <Slides>13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Calibri</vt:lpstr>
      <vt:lpstr>Calibri Light</vt:lpstr>
      <vt:lpstr>Times New Roman</vt:lpstr>
      <vt:lpstr>Tema di Office</vt:lpstr>
      <vt:lpstr> </vt:lpstr>
      <vt:lpstr>  LIST  OF THE  MUSEUMS  AND ARTISTIC PLACES VISITED BY EACH PARTNER SCHOOL    TO  PREPARE ARTISTIC WORKSHOP OF PUPILS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poirosaria@gmail.com</dc:creator>
  <cp:lastModifiedBy>ATIENZA GOMEZ, DOLORES</cp:lastModifiedBy>
  <cp:revision>38</cp:revision>
  <dcterms:created xsi:type="dcterms:W3CDTF">2021-07-16T09:35:31Z</dcterms:created>
  <dcterms:modified xsi:type="dcterms:W3CDTF">2021-08-03T11:24:09Z</dcterms:modified>
</cp:coreProperties>
</file>