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3522BF3-1199-40CC-8FF4-F8EAE2758738}" type="datetimeFigureOut">
              <a:rPr lang="en-US" smtClean="0"/>
              <a:t>10/11/2017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BB59A9-82D9-4228-A5A7-22290F9B89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522BF3-1199-40CC-8FF4-F8EAE2758738}" type="datetimeFigureOut">
              <a:rPr lang="en-US" smtClean="0"/>
              <a:t>10/11/2017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BB59A9-82D9-4228-A5A7-22290F9B89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522BF3-1199-40CC-8FF4-F8EAE2758738}" type="datetimeFigureOut">
              <a:rPr lang="en-US" smtClean="0"/>
              <a:t>10/11/2017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BB59A9-82D9-4228-A5A7-22290F9B89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522BF3-1199-40CC-8FF4-F8EAE2758738}" type="datetimeFigureOut">
              <a:rPr lang="en-US" smtClean="0"/>
              <a:t>10/11/2017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BB59A9-82D9-4228-A5A7-22290F9B89D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3522BF3-1199-40CC-8FF4-F8EAE2758738}" type="datetimeFigureOut">
              <a:rPr lang="en-US" smtClean="0"/>
              <a:t>10/11/2017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BB59A9-82D9-4228-A5A7-22290F9B89D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522BF3-1199-40CC-8FF4-F8EAE2758738}" type="datetimeFigureOut">
              <a:rPr lang="en-US" smtClean="0"/>
              <a:t>10/11/2017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BB59A9-82D9-4228-A5A7-22290F9B89D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522BF3-1199-40CC-8FF4-F8EAE2758738}" type="datetimeFigureOut">
              <a:rPr lang="en-US" smtClean="0"/>
              <a:t>10/11/2017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BB59A9-82D9-4228-A5A7-22290F9B89D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3522BF3-1199-40CC-8FF4-F8EAE2758738}" type="datetimeFigureOut">
              <a:rPr lang="en-US" smtClean="0"/>
              <a:t>10/11/2017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BB59A9-82D9-4228-A5A7-22290F9B89D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3522BF3-1199-40CC-8FF4-F8EAE2758738}" type="datetimeFigureOut">
              <a:rPr lang="en-US" smtClean="0"/>
              <a:t>10/11/2017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BB59A9-82D9-4228-A5A7-22290F9B89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3522BF3-1199-40CC-8FF4-F8EAE2758738}" type="datetimeFigureOut">
              <a:rPr lang="en-US" smtClean="0"/>
              <a:t>10/11/2017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BB59A9-82D9-4228-A5A7-22290F9B89D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3522BF3-1199-40CC-8FF4-F8EAE2758738}" type="datetimeFigureOut">
              <a:rPr lang="en-US" smtClean="0"/>
              <a:t>10/11/2017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BB59A9-82D9-4228-A5A7-22290F9B89D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522BF3-1199-40CC-8FF4-F8EAE2758738}" type="datetimeFigureOut">
              <a:rPr lang="en-US" smtClean="0"/>
              <a:t>10/11/2017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BB59A9-82D9-4228-A5A7-22290F9B89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Silhouette" TargetMode="External"/><Relationship Id="rId7" Type="http://schemas.openxmlformats.org/officeDocument/2006/relationships/hyperlink" Target="https://en.wikipedia.org/wiki/Albania" TargetMode="External"/><Relationship Id="rId2" Type="http://schemas.openxmlformats.org/officeDocument/2006/relationships/hyperlink" Target="https://en.wikipedia.org/wiki/Flag" TargetMode="External"/><Relationship Id="rId1" Type="http://schemas.openxmlformats.org/officeDocument/2006/relationships/slideLayout" Target="../slideLayouts/slideLayout1.xml"/><Relationship Id="rId6" Type="http://schemas.openxmlformats.org/officeDocument/2006/relationships/hyperlink" Target="https://en.wikipedia.org/wiki/Sovereign_state" TargetMode="External"/><Relationship Id="rId5" Type="http://schemas.openxmlformats.org/officeDocument/2006/relationships/hyperlink" Target="https://en.wikipedia.org/wiki/Bravery" TargetMode="External"/><Relationship Id="rId4" Type="http://schemas.openxmlformats.org/officeDocument/2006/relationships/hyperlink" Target="https://en.wikipedia.org/wiki/Double-headed_eagle"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Victor_Eftimiu" TargetMode="External"/><Relationship Id="rId2" Type="http://schemas.openxmlformats.org/officeDocument/2006/relationships/hyperlink" Target="https://en.wikipedia.org/wiki/Ciprian_Porumbescu" TargetMode="External"/><Relationship Id="rId1" Type="http://schemas.openxmlformats.org/officeDocument/2006/relationships/slideLayout" Target="../slideLayouts/slideLayout2.xml"/><Relationship Id="rId5" Type="http://schemas.openxmlformats.org/officeDocument/2006/relationships/hyperlink" Target="https://en.wikipedia.org/wiki/Asdreni" TargetMode="External"/><Relationship Id="rId4" Type="http://schemas.openxmlformats.org/officeDocument/2006/relationships/hyperlink" Target="https://en.wikipedia.org/wiki/Albanian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al/search?q=albania+neighboring+countries&amp;stick=H4sIAAAAAAAAAOPgE2LXz9U3yEqp0NLLKLfST87PyUlNLsnMzwMyS_NKijJTi63yUjPTM5LyizLz0hXgogBDGtWdOwAAAA&amp;sa=X&amp;ved=0ahUKEwjNgpmX3OjWAhUBMxQKHcC9ANEQ6BMI1gEoADAj" TargetMode="External"/><Relationship Id="rId3" Type="http://schemas.openxmlformats.org/officeDocument/2006/relationships/hyperlink" Target="https://www.google.al/search?q=albania+currency&amp;stick=H4sIAAAAAAAAAOPgE2LXz9U3yEqp0BIpLrbSL09NSktMLim2Si4tKkrNSwYAKxAV1iEAAAA&amp;sa=X&amp;ved=0ahUKEwjNgpmX3OjWAhUBMxQKHcC9ANEQ6BMIxgEoADAe" TargetMode="External"/><Relationship Id="rId7" Type="http://schemas.openxmlformats.org/officeDocument/2006/relationships/hyperlink" Target="https://www.google.al/search?q=Europe&amp;stick=H4sIAAAAAAAAAOPgE2LXz9U3yEqpUOIAMYyyLKu05LKTrfRz8pMTSzLz8_ST80vzSooqrZLz80oy81LzSgCe3Y_PNQAAAA&amp;sa=X&amp;ved=0ahUKEwjNgpmX3OjWAhUBMxQKHcC9ANEQmxMI0wEoATAi" TargetMode="External"/><Relationship Id="rId12" Type="http://schemas.openxmlformats.org/officeDocument/2006/relationships/hyperlink" Target="https://www.google.al/search?q=Montenegro&amp;stick=H4sIAAAAAAAAAOPgE2LXz9U3yEqpUOIAMUzNysq09DLKrfST83NyUpNLMvPzgMzSvJKizNRiq7zUzPSMpPyizLx0BbgoAE7tFexFAAAA&amp;sa=X&amp;ved=0ahUKEwjNgpmX3OjWAhUBMxQKHcC9ANEQmxMI2gEoBDAj" TargetMode="External"/><Relationship Id="rId2" Type="http://schemas.openxmlformats.org/officeDocument/2006/relationships/hyperlink" Target="https://www.google.al/search?q=albania+area&amp;stick=H4sIAAAAAAAAAOPgE2LXz9U3yEqp0JLKTrbSz8lPTizJzM-DM6wSi1ITAbIutWknAAAA&amp;sa=X&amp;ved=0ahUKEwjNgpmX3OjWAhUBMxQKHcC9ANEQ6BMIwwEoADAd" TargetMode="External"/><Relationship Id="rId1" Type="http://schemas.openxmlformats.org/officeDocument/2006/relationships/slideLayout" Target="../slideLayouts/slideLayout2.xml"/><Relationship Id="rId6" Type="http://schemas.openxmlformats.org/officeDocument/2006/relationships/hyperlink" Target="https://www.google.al/search?q=albania+continent&amp;stick=H4sIAAAAAAAAAOPgE2LXz9U3yEqp0JLLTrbSz8lPTizJzM_TT84vzSspqrRKzs8rycxLzSsBANlMG-UrAAAA&amp;sa=X&amp;ved=0ahUKEwjNgpmX3OjWAhUBMxQKHcC9ANEQ6BMI0gEoADAi" TargetMode="External"/><Relationship Id="rId11" Type="http://schemas.openxmlformats.org/officeDocument/2006/relationships/hyperlink" Target="https://www.google.al/search?q=Macedonia&amp;stick=H4sIAAAAAAAAAOPgE2LXz9U3yEqpUOIAMZKyysy09DLKrfST83NyUpNLMvPzgMzSvJKizNRiq7zUzPSMpPyizLx0BbgoAN6CgJ1FAAAA&amp;sa=X&amp;ved=0ahUKEwjNgpmX3OjWAhUBMxQKHcC9ANEQmxMI2QEoAzAj" TargetMode="External"/><Relationship Id="rId5" Type="http://schemas.openxmlformats.org/officeDocument/2006/relationships/hyperlink" Target="https://www.google.al/search?q=albania+calling+code&amp;stick=H4sIAAAAAAAAAOPgE2LXz9U3yEqp0BIrLrbSL09NSktMLim2Sk7MyYlPzk9JBQBN--wdIwAAAA&amp;sa=X&amp;ved=0ahUKEwjNgpmX3OjWAhUBMxQKHcC9ANEQ6BMIzAEoADAg" TargetMode="External"/><Relationship Id="rId10" Type="http://schemas.openxmlformats.org/officeDocument/2006/relationships/hyperlink" Target="https://www.google.al/search?q=Greece&amp;stick=H4sIAAAAAAAAAOPgE2LXz9U3yEqpUOIAMYxNCyu19DLKrfST83NyUpNLMvPzgMzSvJKizNRiq7zUzPSMpPyizLx0BbgoAGUcBFdFAAAA&amp;sa=X&amp;ved=0ahUKEwjNgpmX3OjWAhUBMxQKHcC9ANEQmxMI2AEoAjAj" TargetMode="External"/><Relationship Id="rId4" Type="http://schemas.openxmlformats.org/officeDocument/2006/relationships/hyperlink" Target="https://www.google.al/search?q=albania+official+languages&amp;stick=H4sIAAAAAAAAAOPgE2LXz9U3yEqp0JIuLrbSL09NSktMLim2yk9Ly0zOjM9JzEsvTUwHAFg4MhkoAAAA&amp;sa=X&amp;ved=0ahUKEwjNgpmX3OjWAhUBMxQKHcC9ANEQ6BMIyQEoADAf" TargetMode="External"/><Relationship Id="rId9" Type="http://schemas.openxmlformats.org/officeDocument/2006/relationships/hyperlink" Target="https://www.google.al/search?q=Kosovo&amp;stick=H4sIAAAAAAAAAOPgE2LXz9U3yEqpUOIAMUzSMoy19DLKrfST83NyUpNLMvPzgMzSvJKizNRiq7zUzPSMpPyizLx0BbgoAAjF_G1FAAAA&amp;sa=X&amp;ved=0ahUKEwjNgpmX3OjWAhUBMxQKHcC9ANEQmxMI1wEoATAj"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Albanians" TargetMode="External"/><Relationship Id="rId2" Type="http://schemas.openxmlformats.org/officeDocument/2006/relationships/hyperlink" Target="https://en.wikipedia.org/wiki/Mythology" TargetMode="External"/><Relationship Id="rId1" Type="http://schemas.openxmlformats.org/officeDocument/2006/relationships/slideLayout" Target="../slideLayouts/slideLayout2.xml"/><Relationship Id="rId6" Type="http://schemas.openxmlformats.org/officeDocument/2006/relationships/hyperlink" Target="https://en.wikipedia.org/wiki/Albanian_epic_poetry" TargetMode="External"/><Relationship Id="rId5" Type="http://schemas.openxmlformats.org/officeDocument/2006/relationships/hyperlink" Target="https://en.wikipedia.org/wiki/Albanian_language" TargetMode="External"/><Relationship Id="rId4" Type="http://schemas.openxmlformats.org/officeDocument/2006/relationships/hyperlink" Target="https://en.wikipedia.org/wiki/Albanian_Songs_of_the_Frontier_Warrior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057399"/>
          </a:xfrm>
        </p:spPr>
        <p:txBody>
          <a:bodyPr>
            <a:normAutofit fontScale="90000"/>
          </a:bodyPr>
          <a:lstStyle/>
          <a:p>
            <a:pPr algn="ctr"/>
            <a:r>
              <a:rPr lang="en-US" dirty="0"/>
              <a:t> Understanding the </a:t>
            </a:r>
            <a:r>
              <a:rPr lang="en-US" dirty="0" smtClean="0"/>
              <a:t>national symbols </a:t>
            </a:r>
            <a:r>
              <a:rPr lang="en-US" dirty="0"/>
              <a:t>of </a:t>
            </a:r>
            <a:r>
              <a:rPr lang="en-US" dirty="0" smtClean="0"/>
              <a:t>Albania</a:t>
            </a:r>
            <a:endParaRPr lang="en-US" dirty="0"/>
          </a:p>
        </p:txBody>
      </p:sp>
      <p:sp>
        <p:nvSpPr>
          <p:cNvPr id="3" name="Subtitle 2"/>
          <p:cNvSpPr>
            <a:spLocks noGrp="1"/>
          </p:cNvSpPr>
          <p:nvPr>
            <p:ph type="subTitle" idx="1"/>
          </p:nvPr>
        </p:nvSpPr>
        <p:spPr>
          <a:xfrm>
            <a:off x="1219200" y="2667000"/>
            <a:ext cx="7010400" cy="2514600"/>
          </a:xfrm>
        </p:spPr>
        <p:txBody>
          <a:bodyPr>
            <a:normAutofit fontScale="70000" lnSpcReduction="20000"/>
          </a:bodyPr>
          <a:lstStyle/>
          <a:p>
            <a:pPr algn="ctr"/>
            <a:r>
              <a:rPr lang="en-US" sz="4400" dirty="0">
                <a:solidFill>
                  <a:schemeClr val="accent2"/>
                </a:solidFill>
              </a:rPr>
              <a:t>Flag of </a:t>
            </a:r>
            <a:r>
              <a:rPr lang="en-US" sz="4400" dirty="0" smtClean="0">
                <a:solidFill>
                  <a:schemeClr val="accent2"/>
                </a:solidFill>
              </a:rPr>
              <a:t>Albania</a:t>
            </a:r>
          </a:p>
          <a:p>
            <a:endParaRPr lang="en-US" dirty="0"/>
          </a:p>
          <a:p>
            <a:pPr algn="l"/>
            <a:r>
              <a:rPr lang="en-US" dirty="0"/>
              <a:t>The </a:t>
            </a:r>
            <a:r>
              <a:rPr lang="en-US" b="1" dirty="0"/>
              <a:t>flag of Albania</a:t>
            </a:r>
            <a:r>
              <a:rPr lang="en-US" dirty="0"/>
              <a:t> is a red </a:t>
            </a:r>
            <a:r>
              <a:rPr lang="en-US" dirty="0">
                <a:hlinkClick r:id="rId2" tooltip="Flag"/>
              </a:rPr>
              <a:t>flag</a:t>
            </a:r>
            <a:r>
              <a:rPr lang="en-US" dirty="0"/>
              <a:t> with a </a:t>
            </a:r>
            <a:r>
              <a:rPr lang="en-US" dirty="0">
                <a:hlinkClick r:id="rId3" tooltip="Silhouette"/>
              </a:rPr>
              <a:t>silhouetted</a:t>
            </a:r>
            <a:r>
              <a:rPr lang="en-US" dirty="0"/>
              <a:t> black </a:t>
            </a:r>
            <a:r>
              <a:rPr lang="en-US" dirty="0">
                <a:hlinkClick r:id="rId4" tooltip="Double-headed eagle"/>
              </a:rPr>
              <a:t>double-headed eagle</a:t>
            </a:r>
            <a:r>
              <a:rPr lang="en-US" dirty="0"/>
              <a:t> in the center. The red stands for </a:t>
            </a:r>
            <a:r>
              <a:rPr lang="en-US" dirty="0">
                <a:hlinkClick r:id="rId5" tooltip="Bravery"/>
              </a:rPr>
              <a:t>bravery</a:t>
            </a:r>
            <a:r>
              <a:rPr lang="en-US" dirty="0"/>
              <a:t>, strength and valor, while the double-headed eagle represents the </a:t>
            </a:r>
            <a:r>
              <a:rPr lang="en-US" dirty="0">
                <a:hlinkClick r:id="rId6" tooltip="Sovereign state"/>
              </a:rPr>
              <a:t>sovereign state</a:t>
            </a:r>
            <a:r>
              <a:rPr lang="en-US" dirty="0"/>
              <a:t> of </a:t>
            </a:r>
            <a:r>
              <a:rPr lang="en-US" dirty="0">
                <a:hlinkClick r:id="rId7" tooltip="Albania"/>
              </a:rPr>
              <a:t>Albania</a:t>
            </a:r>
            <a:r>
              <a:rPr lang="en-US" dirty="0"/>
              <a:t>. The flag was first adopted as the national flag of modern Albania in 1912.</a:t>
            </a:r>
          </a:p>
        </p:txBody>
      </p:sp>
    </p:spTree>
    <p:extLst>
      <p:ext uri="{BB962C8B-B14F-4D97-AF65-F5344CB8AC3E}">
        <p14:creationId xmlns:p14="http://schemas.microsoft.com/office/powerpoint/2010/main" val="1835178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1" y="1481138"/>
            <a:ext cx="6705600" cy="4525962"/>
          </a:xfrm>
        </p:spPr>
      </p:pic>
      <p:sp>
        <p:nvSpPr>
          <p:cNvPr id="3" name="Title 2"/>
          <p:cNvSpPr>
            <a:spLocks noGrp="1"/>
          </p:cNvSpPr>
          <p:nvPr>
            <p:ph type="title"/>
          </p:nvPr>
        </p:nvSpPr>
        <p:spPr/>
        <p:txBody>
          <a:bodyPr/>
          <a:lstStyle/>
          <a:p>
            <a:pPr algn="ctr"/>
            <a:r>
              <a:rPr lang="en-US" dirty="0" err="1">
                <a:solidFill>
                  <a:schemeClr val="bg2">
                    <a:lumMod val="50000"/>
                  </a:schemeClr>
                </a:solidFill>
                <a:effectLst/>
              </a:rPr>
              <a:t>Rodon</a:t>
            </a:r>
            <a:r>
              <a:rPr lang="en-US" b="0" dirty="0">
                <a:solidFill>
                  <a:schemeClr val="bg2">
                    <a:lumMod val="50000"/>
                  </a:schemeClr>
                </a:solidFill>
                <a:effectLst/>
              </a:rPr>
              <a:t> (God of the oceans)</a:t>
            </a:r>
            <a:endParaRPr lang="en-US" dirty="0">
              <a:solidFill>
                <a:schemeClr val="bg2">
                  <a:lumMod val="50000"/>
                </a:schemeClr>
              </a:solidFill>
            </a:endParaRPr>
          </a:p>
        </p:txBody>
      </p:sp>
    </p:spTree>
    <p:extLst>
      <p:ext uri="{BB962C8B-B14F-4D97-AF65-F5344CB8AC3E}">
        <p14:creationId xmlns:p14="http://schemas.microsoft.com/office/powerpoint/2010/main" val="394095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1" y="1481138"/>
            <a:ext cx="7696200" cy="4525962"/>
          </a:xfrm>
        </p:spPr>
      </p:pic>
      <p:sp>
        <p:nvSpPr>
          <p:cNvPr id="4" name="Title 3"/>
          <p:cNvSpPr>
            <a:spLocks noGrp="1"/>
          </p:cNvSpPr>
          <p:nvPr>
            <p:ph type="title"/>
          </p:nvPr>
        </p:nvSpPr>
        <p:spPr/>
        <p:txBody>
          <a:bodyPr>
            <a:normAutofit/>
          </a:bodyPr>
          <a:lstStyle/>
          <a:p>
            <a:pPr algn="ctr"/>
            <a:r>
              <a:rPr lang="en-US" sz="3200" b="0" dirty="0">
                <a:solidFill>
                  <a:schemeClr val="accent5">
                    <a:lumMod val="60000"/>
                    <a:lumOff val="40000"/>
                  </a:schemeClr>
                </a:solidFill>
                <a:effectLst/>
              </a:rPr>
              <a:t>Mount </a:t>
            </a:r>
            <a:r>
              <a:rPr lang="en-US" sz="3200" b="0" dirty="0" err="1">
                <a:solidFill>
                  <a:schemeClr val="accent5">
                    <a:lumMod val="60000"/>
                    <a:lumOff val="40000"/>
                  </a:schemeClr>
                </a:solidFill>
                <a:effectLst/>
              </a:rPr>
              <a:t>Tomor</a:t>
            </a:r>
            <a:r>
              <a:rPr lang="en-US" sz="3200" b="0" dirty="0">
                <a:solidFill>
                  <a:schemeClr val="accent5">
                    <a:lumMod val="60000"/>
                    <a:lumOff val="40000"/>
                  </a:schemeClr>
                </a:solidFill>
                <a:effectLst/>
              </a:rPr>
              <a:t> in </a:t>
            </a:r>
            <a:r>
              <a:rPr lang="en-US" sz="3200" b="0" dirty="0" err="1" smtClean="0">
                <a:solidFill>
                  <a:schemeClr val="accent5">
                    <a:lumMod val="60000"/>
                    <a:lumOff val="40000"/>
                  </a:schemeClr>
                </a:solidFill>
                <a:effectLst/>
              </a:rPr>
              <a:t>Berat</a:t>
            </a:r>
            <a:r>
              <a:rPr lang="en-US" sz="3200" b="0" dirty="0" smtClean="0">
                <a:solidFill>
                  <a:schemeClr val="accent5">
                    <a:lumMod val="60000"/>
                    <a:lumOff val="40000"/>
                  </a:schemeClr>
                </a:solidFill>
                <a:effectLst/>
              </a:rPr>
              <a:t> </a:t>
            </a:r>
            <a:r>
              <a:rPr lang="en-US" sz="3200" b="0" dirty="0">
                <a:solidFill>
                  <a:schemeClr val="accent5">
                    <a:lumMod val="60000"/>
                    <a:lumOff val="40000"/>
                  </a:schemeClr>
                </a:solidFill>
                <a:effectLst/>
              </a:rPr>
              <a:t>is seen as an old man with a long white beard</a:t>
            </a:r>
            <a:r>
              <a:rPr lang="en-US" sz="3200" b="0" dirty="0">
                <a:effectLst/>
              </a:rPr>
              <a:t> </a:t>
            </a:r>
            <a:endParaRPr lang="en-US" sz="3200" dirty="0"/>
          </a:p>
        </p:txBody>
      </p:sp>
    </p:spTree>
    <p:extLst>
      <p:ext uri="{BB962C8B-B14F-4D97-AF65-F5344CB8AC3E}">
        <p14:creationId xmlns:p14="http://schemas.microsoft.com/office/powerpoint/2010/main" val="744690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481138"/>
            <a:ext cx="7620000" cy="4691062"/>
          </a:xfrm>
        </p:spPr>
      </p:pic>
      <p:sp>
        <p:nvSpPr>
          <p:cNvPr id="3" name="Title 2"/>
          <p:cNvSpPr>
            <a:spLocks noGrp="1"/>
          </p:cNvSpPr>
          <p:nvPr>
            <p:ph type="title"/>
          </p:nvPr>
        </p:nvSpPr>
        <p:spPr/>
        <p:txBody>
          <a:bodyPr>
            <a:normAutofit fontScale="90000"/>
          </a:bodyPr>
          <a:lstStyle/>
          <a:p>
            <a:pPr algn="ctr"/>
            <a:r>
              <a:rPr lang="en-US" sz="4400" b="0" dirty="0">
                <a:solidFill>
                  <a:schemeClr val="accent2">
                    <a:lumMod val="75000"/>
                  </a:schemeClr>
                </a:solidFill>
                <a:effectLst/>
              </a:rPr>
              <a:t>The </a:t>
            </a:r>
            <a:r>
              <a:rPr lang="en-US" sz="4400" dirty="0" err="1">
                <a:solidFill>
                  <a:schemeClr val="accent2">
                    <a:lumMod val="75000"/>
                  </a:schemeClr>
                </a:solidFill>
                <a:effectLst/>
              </a:rPr>
              <a:t>Zana</a:t>
            </a:r>
            <a:r>
              <a:rPr lang="en-US" sz="4400" dirty="0">
                <a:solidFill>
                  <a:schemeClr val="accent2">
                    <a:lumMod val="75000"/>
                  </a:schemeClr>
                </a:solidFill>
                <a:effectLst/>
              </a:rPr>
              <a:t>  e </a:t>
            </a:r>
            <a:r>
              <a:rPr lang="en-US" sz="4400" dirty="0" err="1">
                <a:solidFill>
                  <a:schemeClr val="accent2">
                    <a:lumMod val="75000"/>
                  </a:schemeClr>
                </a:solidFill>
                <a:effectLst/>
              </a:rPr>
              <a:t>malit</a:t>
            </a:r>
            <a:r>
              <a:rPr lang="en-US" sz="4400" b="0" dirty="0">
                <a:solidFill>
                  <a:schemeClr val="accent2">
                    <a:lumMod val="75000"/>
                  </a:schemeClr>
                </a:solidFill>
                <a:effectLst/>
              </a:rPr>
              <a:t> is an Albanian  mythological creature</a:t>
            </a:r>
            <a:r>
              <a:rPr lang="en-US" b="0" dirty="0">
                <a:effectLst/>
              </a:rPr>
              <a:t> </a:t>
            </a:r>
            <a:endParaRPr lang="en-US" dirty="0"/>
          </a:p>
        </p:txBody>
      </p:sp>
    </p:spTree>
    <p:extLst>
      <p:ext uri="{BB962C8B-B14F-4D97-AF65-F5344CB8AC3E}">
        <p14:creationId xmlns:p14="http://schemas.microsoft.com/office/powerpoint/2010/main" val="4121756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524000"/>
            <a:ext cx="6781800" cy="4495800"/>
          </a:xfrm>
        </p:spPr>
      </p:pic>
      <p:sp>
        <p:nvSpPr>
          <p:cNvPr id="3" name="Title 2"/>
          <p:cNvSpPr>
            <a:spLocks noGrp="1"/>
          </p:cNvSpPr>
          <p:nvPr>
            <p:ph type="title"/>
          </p:nvPr>
        </p:nvSpPr>
        <p:spPr/>
        <p:txBody>
          <a:bodyPr>
            <a:noAutofit/>
          </a:bodyPr>
          <a:lstStyle/>
          <a:p>
            <a:pPr algn="ctr"/>
            <a:r>
              <a:rPr lang="en-US" sz="4000" dirty="0">
                <a:solidFill>
                  <a:schemeClr val="bg2">
                    <a:lumMod val="50000"/>
                  </a:schemeClr>
                </a:solidFill>
                <a:effectLst/>
              </a:rPr>
              <a:t>E </a:t>
            </a:r>
            <a:r>
              <a:rPr lang="en-US" sz="4000" dirty="0" err="1">
                <a:solidFill>
                  <a:schemeClr val="bg2">
                    <a:lumMod val="50000"/>
                  </a:schemeClr>
                </a:solidFill>
                <a:effectLst/>
              </a:rPr>
              <a:t>Bukura</a:t>
            </a:r>
            <a:r>
              <a:rPr lang="en-US" sz="4000" dirty="0">
                <a:solidFill>
                  <a:schemeClr val="bg2">
                    <a:lumMod val="50000"/>
                  </a:schemeClr>
                </a:solidFill>
                <a:effectLst/>
              </a:rPr>
              <a:t> e </a:t>
            </a:r>
            <a:r>
              <a:rPr lang="en-US" sz="4000" dirty="0" err="1">
                <a:solidFill>
                  <a:schemeClr val="bg2">
                    <a:lumMod val="50000"/>
                  </a:schemeClr>
                </a:solidFill>
                <a:effectLst/>
              </a:rPr>
              <a:t>Qiellit</a:t>
            </a:r>
            <a:r>
              <a:rPr lang="en-US" sz="4000" dirty="0">
                <a:solidFill>
                  <a:schemeClr val="bg2">
                    <a:lumMod val="50000"/>
                  </a:schemeClr>
                </a:solidFill>
                <a:effectLst/>
              </a:rPr>
              <a:t> </a:t>
            </a:r>
            <a:r>
              <a:rPr lang="en-US" sz="4000" b="0" dirty="0">
                <a:solidFill>
                  <a:schemeClr val="bg2">
                    <a:lumMod val="50000"/>
                  </a:schemeClr>
                </a:solidFill>
                <a:effectLst/>
              </a:rPr>
              <a:t>(English: </a:t>
            </a:r>
            <a:r>
              <a:rPr lang="en-US" sz="4000" b="0" i="1" dirty="0">
                <a:solidFill>
                  <a:schemeClr val="bg2">
                    <a:lumMod val="50000"/>
                  </a:schemeClr>
                </a:solidFill>
                <a:effectLst/>
              </a:rPr>
              <a:t>The beautiful one in heaven</a:t>
            </a:r>
            <a:r>
              <a:rPr lang="en-US" sz="4000" b="0" dirty="0">
                <a:solidFill>
                  <a:schemeClr val="bg2">
                    <a:lumMod val="50000"/>
                  </a:schemeClr>
                </a:solidFill>
                <a:effectLst/>
              </a:rPr>
              <a:t>) </a:t>
            </a:r>
            <a:endParaRPr lang="en-US" sz="4000" dirty="0">
              <a:solidFill>
                <a:schemeClr val="bg2">
                  <a:lumMod val="50000"/>
                </a:schemeClr>
              </a:solidFill>
            </a:endParaRPr>
          </a:p>
        </p:txBody>
      </p:sp>
    </p:spTree>
    <p:extLst>
      <p:ext uri="{BB962C8B-B14F-4D97-AF65-F5344CB8AC3E}">
        <p14:creationId xmlns:p14="http://schemas.microsoft.com/office/powerpoint/2010/main" val="1216768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28800"/>
            <a:ext cx="7315200" cy="4267200"/>
          </a:xfrm>
        </p:spPr>
      </p:pic>
      <p:sp>
        <p:nvSpPr>
          <p:cNvPr id="3" name="Title 2"/>
          <p:cNvSpPr>
            <a:spLocks noGrp="1"/>
          </p:cNvSpPr>
          <p:nvPr>
            <p:ph type="title"/>
          </p:nvPr>
        </p:nvSpPr>
        <p:spPr/>
        <p:txBody>
          <a:bodyPr>
            <a:normAutofit/>
          </a:bodyPr>
          <a:lstStyle/>
          <a:p>
            <a:pPr algn="ctr"/>
            <a:r>
              <a:rPr lang="en-US" sz="6000" dirty="0" smtClean="0">
                <a:solidFill>
                  <a:srgbClr val="00B050"/>
                </a:solidFill>
              </a:rPr>
              <a:t>THE END</a:t>
            </a:r>
            <a:endParaRPr lang="en-US" sz="6000" dirty="0">
              <a:solidFill>
                <a:srgbClr val="00B050"/>
              </a:solidFill>
            </a:endParaRPr>
          </a:p>
        </p:txBody>
      </p:sp>
    </p:spTree>
    <p:extLst>
      <p:ext uri="{BB962C8B-B14F-4D97-AF65-F5344CB8AC3E}">
        <p14:creationId xmlns:p14="http://schemas.microsoft.com/office/powerpoint/2010/main" val="22095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2836" y="1481138"/>
            <a:ext cx="6338327" cy="4525962"/>
          </a:xfrm>
        </p:spPr>
      </p:pic>
      <p:sp>
        <p:nvSpPr>
          <p:cNvPr id="2" name="Title 1"/>
          <p:cNvSpPr>
            <a:spLocks noGrp="1"/>
          </p:cNvSpPr>
          <p:nvPr>
            <p:ph type="title"/>
          </p:nvPr>
        </p:nvSpPr>
        <p:spPr/>
        <p:txBody>
          <a:bodyPr/>
          <a:lstStyle/>
          <a:p>
            <a:pPr algn="ctr"/>
            <a:r>
              <a:rPr lang="en-US" dirty="0" smtClean="0"/>
              <a:t>FLAG OF ALBANIA</a:t>
            </a:r>
            <a:endParaRPr lang="en-US" dirty="0"/>
          </a:p>
        </p:txBody>
      </p:sp>
    </p:spTree>
    <p:extLst>
      <p:ext uri="{BB962C8B-B14F-4D97-AF65-F5344CB8AC3E}">
        <p14:creationId xmlns:p14="http://schemas.microsoft.com/office/powerpoint/2010/main" val="371547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t>
            </a:r>
            <a:r>
              <a:rPr lang="en-US" dirty="0" err="1"/>
              <a:t>Himni</a:t>
            </a:r>
            <a:r>
              <a:rPr lang="en-US" dirty="0"/>
              <a:t> i </a:t>
            </a:r>
            <a:r>
              <a:rPr lang="en-US" dirty="0" err="1"/>
              <a:t>Flamurit</a:t>
            </a:r>
            <a:r>
              <a:rPr lang="en-US" dirty="0"/>
              <a:t>" was the anthem of the all Albanian states since 1912, composer Romanian </a:t>
            </a:r>
            <a:r>
              <a:rPr lang="en-US" dirty="0" err="1">
                <a:hlinkClick r:id="rId2" tooltip="Ciprian Porumbescu"/>
              </a:rPr>
              <a:t>Ciprian</a:t>
            </a:r>
            <a:r>
              <a:rPr lang="en-US" dirty="0">
                <a:hlinkClick r:id="rId2" tooltip="Ciprian Porumbescu"/>
              </a:rPr>
              <a:t> </a:t>
            </a:r>
            <a:r>
              <a:rPr lang="en-US" dirty="0" err="1">
                <a:hlinkClick r:id="rId2" tooltip="Ciprian Porumbescu"/>
              </a:rPr>
              <a:t>Porumbescu</a:t>
            </a:r>
            <a:r>
              <a:rPr lang="en-US" dirty="0"/>
              <a:t>. Original title "</a:t>
            </a:r>
            <a:r>
              <a:rPr lang="en-US" dirty="0" err="1"/>
              <a:t>Pe</a:t>
            </a:r>
            <a:r>
              <a:rPr lang="en-US" dirty="0"/>
              <a:t>-al </a:t>
            </a:r>
            <a:r>
              <a:rPr lang="en-US" dirty="0" err="1"/>
              <a:t>nostru</a:t>
            </a:r>
            <a:r>
              <a:rPr lang="en-US" dirty="0"/>
              <a:t> </a:t>
            </a:r>
            <a:r>
              <a:rPr lang="en-US" dirty="0" err="1"/>
              <a:t>steag</a:t>
            </a:r>
            <a:r>
              <a:rPr lang="en-US" dirty="0"/>
              <a:t> e </a:t>
            </a:r>
            <a:r>
              <a:rPr lang="en-US" dirty="0" err="1"/>
              <a:t>scris</a:t>
            </a:r>
            <a:r>
              <a:rPr lang="en-US" dirty="0"/>
              <a:t> </a:t>
            </a:r>
            <a:r>
              <a:rPr lang="en-US" dirty="0" err="1"/>
              <a:t>Unire</a:t>
            </a:r>
            <a:r>
              <a:rPr lang="en-US" dirty="0"/>
              <a:t>". Lyrics translated in Albanian by Romanian of Albanian origin poet </a:t>
            </a:r>
            <a:r>
              <a:rPr lang="en-US" dirty="0">
                <a:hlinkClick r:id="rId3" tooltip="Victor Eftimiu"/>
              </a:rPr>
              <a:t>Victor </a:t>
            </a:r>
            <a:r>
              <a:rPr lang="en-US" dirty="0" err="1" smtClean="0">
                <a:hlinkClick r:id="rId3" tooltip="Victor Eftimiu"/>
              </a:rPr>
              <a:t>Eftimiu</a:t>
            </a:r>
            <a:endParaRPr lang="en-US" dirty="0" smtClean="0"/>
          </a:p>
          <a:p>
            <a:r>
              <a:rPr lang="en-US" dirty="0"/>
              <a:t>The words were written by the </a:t>
            </a:r>
            <a:r>
              <a:rPr lang="en-US" u="sng" dirty="0">
                <a:hlinkClick r:id="rId4" tooltip="Albanians"/>
              </a:rPr>
              <a:t>Albanian</a:t>
            </a:r>
            <a:r>
              <a:rPr lang="en-US" dirty="0"/>
              <a:t> poet </a:t>
            </a:r>
            <a:r>
              <a:rPr lang="en-US" dirty="0" err="1">
                <a:hlinkClick r:id="rId5" tooltip="Asdreni"/>
              </a:rPr>
              <a:t>Asdreni</a:t>
            </a:r>
            <a:r>
              <a:rPr lang="en-US" dirty="0"/>
              <a:t> (</a:t>
            </a:r>
            <a:r>
              <a:rPr lang="en-US" i="1" dirty="0" err="1"/>
              <a:t>Aleksandër</a:t>
            </a:r>
            <a:r>
              <a:rPr lang="en-US" i="1" dirty="0"/>
              <a:t> </a:t>
            </a:r>
            <a:r>
              <a:rPr lang="en-US" i="1" dirty="0" err="1"/>
              <a:t>Stavre</a:t>
            </a:r>
            <a:r>
              <a:rPr lang="en-US" i="1" dirty="0"/>
              <a:t> </a:t>
            </a:r>
            <a:r>
              <a:rPr lang="en-US" i="1" dirty="0" err="1"/>
              <a:t>Drenova</a:t>
            </a:r>
            <a:r>
              <a:rPr lang="en-US" dirty="0"/>
              <a:t>), and are close to the original Romanian lyrics which Andrei </a:t>
            </a:r>
            <a:r>
              <a:rPr lang="en-US" dirty="0" err="1"/>
              <a:t>Bârseanu</a:t>
            </a:r>
            <a:r>
              <a:rPr lang="en-US" dirty="0"/>
              <a:t> wrote for </a:t>
            </a:r>
            <a:r>
              <a:rPr lang="en-US" dirty="0" err="1"/>
              <a:t>Porumbescu's</a:t>
            </a:r>
            <a:r>
              <a:rPr lang="en-US" dirty="0"/>
              <a:t> piece.</a:t>
            </a:r>
            <a:endParaRPr lang="en-US" dirty="0"/>
          </a:p>
        </p:txBody>
      </p:sp>
      <p:sp>
        <p:nvSpPr>
          <p:cNvPr id="3" name="Title 2"/>
          <p:cNvSpPr>
            <a:spLocks noGrp="1"/>
          </p:cNvSpPr>
          <p:nvPr>
            <p:ph type="title"/>
          </p:nvPr>
        </p:nvSpPr>
        <p:spPr/>
        <p:txBody>
          <a:bodyPr/>
          <a:lstStyle/>
          <a:p>
            <a:r>
              <a:rPr lang="en-US" dirty="0" smtClean="0">
                <a:solidFill>
                  <a:schemeClr val="accent2">
                    <a:lumMod val="60000"/>
                    <a:lumOff val="40000"/>
                  </a:schemeClr>
                </a:solidFill>
              </a:rPr>
              <a:t>The </a:t>
            </a:r>
            <a:r>
              <a:rPr lang="en-US" dirty="0">
                <a:solidFill>
                  <a:schemeClr val="accent2">
                    <a:lumMod val="60000"/>
                    <a:lumOff val="40000"/>
                  </a:schemeClr>
                </a:solidFill>
              </a:rPr>
              <a:t>Albanian national anthem</a:t>
            </a:r>
          </a:p>
        </p:txBody>
      </p:sp>
    </p:spTree>
    <p:extLst>
      <p:ext uri="{BB962C8B-B14F-4D97-AF65-F5344CB8AC3E}">
        <p14:creationId xmlns:p14="http://schemas.microsoft.com/office/powerpoint/2010/main" val="4177620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a:bodyPr>
          <a:lstStyle/>
          <a:p>
            <a:r>
              <a:rPr lang="en-US" sz="2400" dirty="0"/>
              <a:t>The Geography of Albania is defined by its location. Albania is a small predominantly mountainous country in Southeastern Europe, on facing the Adriatic and Ionian seas within the Mediterranean Sea</a:t>
            </a:r>
            <a:r>
              <a:rPr lang="en-US" sz="2400" dirty="0" smtClean="0"/>
              <a:t>.</a:t>
            </a:r>
          </a:p>
          <a:p>
            <a:r>
              <a:rPr lang="en-US" sz="2400" b="1" dirty="0">
                <a:hlinkClick r:id="rId2"/>
              </a:rPr>
              <a:t>Area</a:t>
            </a:r>
            <a:r>
              <a:rPr lang="en-US" sz="2400" b="1" dirty="0"/>
              <a:t>: </a:t>
            </a:r>
            <a:r>
              <a:rPr lang="en-US" sz="2400" dirty="0"/>
              <a:t>28,748 </a:t>
            </a:r>
            <a:r>
              <a:rPr lang="en-US" sz="2400" dirty="0" smtClean="0"/>
              <a:t>km²</a:t>
            </a:r>
          </a:p>
          <a:p>
            <a:r>
              <a:rPr lang="en-US" sz="2400" b="1" u="sng" dirty="0">
                <a:hlinkClick r:id="rId3"/>
              </a:rPr>
              <a:t>Currency</a:t>
            </a:r>
            <a:r>
              <a:rPr lang="en-US" sz="2400" b="1" dirty="0"/>
              <a:t>: </a:t>
            </a:r>
            <a:r>
              <a:rPr lang="en-US" sz="2400" dirty="0" err="1"/>
              <a:t>Lek</a:t>
            </a:r>
            <a:r>
              <a:rPr lang="en-US" sz="2400" dirty="0"/>
              <a:t> (ALL</a:t>
            </a:r>
            <a:r>
              <a:rPr lang="en-US" sz="2400" dirty="0" smtClean="0"/>
              <a:t>)</a:t>
            </a:r>
          </a:p>
          <a:p>
            <a:r>
              <a:rPr lang="en-US" sz="2400" b="1" u="sng" dirty="0">
                <a:hlinkClick r:id="rId4"/>
              </a:rPr>
              <a:t>Official languages</a:t>
            </a:r>
            <a:r>
              <a:rPr lang="en-US" sz="2400" b="1" dirty="0"/>
              <a:t>: </a:t>
            </a:r>
            <a:r>
              <a:rPr lang="en-US" sz="2400" dirty="0" smtClean="0"/>
              <a:t>Albanian</a:t>
            </a:r>
          </a:p>
          <a:p>
            <a:r>
              <a:rPr lang="en-US" sz="2400" b="1" u="sng" dirty="0">
                <a:hlinkClick r:id="rId5"/>
              </a:rPr>
              <a:t>Calling code</a:t>
            </a:r>
            <a:r>
              <a:rPr lang="en-US" sz="2400" b="1" dirty="0"/>
              <a:t>: </a:t>
            </a:r>
            <a:r>
              <a:rPr lang="en-US" sz="2400" dirty="0" smtClean="0"/>
              <a:t>355</a:t>
            </a:r>
          </a:p>
          <a:p>
            <a:r>
              <a:rPr lang="en-US" sz="2400" b="1" dirty="0">
                <a:hlinkClick r:id="rId6"/>
              </a:rPr>
              <a:t>Continent</a:t>
            </a:r>
            <a:r>
              <a:rPr lang="en-US" sz="2400" b="1" dirty="0"/>
              <a:t>: </a:t>
            </a:r>
            <a:r>
              <a:rPr lang="en-US" sz="2400" dirty="0" smtClean="0">
                <a:hlinkClick r:id="rId7"/>
              </a:rPr>
              <a:t>Europe</a:t>
            </a:r>
            <a:endParaRPr lang="en-US" sz="2400" dirty="0" smtClean="0"/>
          </a:p>
          <a:p>
            <a:r>
              <a:rPr lang="en-US" sz="2400" b="1" u="sng" dirty="0">
                <a:hlinkClick r:id="rId8"/>
              </a:rPr>
              <a:t>Neighboring countries</a:t>
            </a:r>
            <a:r>
              <a:rPr lang="en-US" sz="2400" b="1" dirty="0"/>
              <a:t>: </a:t>
            </a:r>
            <a:r>
              <a:rPr lang="en-US" sz="2400" dirty="0">
                <a:hlinkClick r:id="rId9"/>
              </a:rPr>
              <a:t>Kosovo</a:t>
            </a:r>
            <a:r>
              <a:rPr lang="en-US" sz="2400" dirty="0"/>
              <a:t>, </a:t>
            </a:r>
            <a:r>
              <a:rPr lang="en-US" sz="2400" dirty="0">
                <a:hlinkClick r:id="rId10"/>
              </a:rPr>
              <a:t>Greece</a:t>
            </a:r>
            <a:r>
              <a:rPr lang="en-US" sz="2400" dirty="0"/>
              <a:t>, </a:t>
            </a:r>
            <a:r>
              <a:rPr lang="en-US" sz="2400" dirty="0">
                <a:hlinkClick r:id="rId11"/>
              </a:rPr>
              <a:t>Macedonia (FYROM)</a:t>
            </a:r>
            <a:r>
              <a:rPr lang="en-US" sz="2400" dirty="0"/>
              <a:t>, </a:t>
            </a:r>
            <a:r>
              <a:rPr lang="en-US" sz="2400" dirty="0">
                <a:hlinkClick r:id="rId12"/>
              </a:rPr>
              <a:t>Montenegro</a:t>
            </a:r>
            <a:endParaRPr lang="en-US" sz="2400" dirty="0"/>
          </a:p>
        </p:txBody>
      </p:sp>
      <p:sp>
        <p:nvSpPr>
          <p:cNvPr id="3" name="Title 2"/>
          <p:cNvSpPr>
            <a:spLocks noGrp="1"/>
          </p:cNvSpPr>
          <p:nvPr>
            <p:ph type="title"/>
          </p:nvPr>
        </p:nvSpPr>
        <p:spPr/>
        <p:txBody>
          <a:bodyPr/>
          <a:lstStyle/>
          <a:p>
            <a:pPr algn="ctr"/>
            <a:r>
              <a:rPr lang="en-US" b="0" dirty="0">
                <a:solidFill>
                  <a:schemeClr val="accent5">
                    <a:lumMod val="60000"/>
                    <a:lumOff val="40000"/>
                  </a:schemeClr>
                </a:solidFill>
                <a:effectLst/>
              </a:rPr>
              <a:t>G</a:t>
            </a:r>
            <a:r>
              <a:rPr lang="en-US" b="0" dirty="0" smtClean="0">
                <a:solidFill>
                  <a:schemeClr val="accent5">
                    <a:lumMod val="60000"/>
                    <a:lumOff val="40000"/>
                  </a:schemeClr>
                </a:solidFill>
                <a:effectLst/>
              </a:rPr>
              <a:t>eographical </a:t>
            </a:r>
            <a:r>
              <a:rPr lang="en-US" b="0" dirty="0">
                <a:solidFill>
                  <a:schemeClr val="accent5">
                    <a:lumMod val="60000"/>
                    <a:lumOff val="40000"/>
                  </a:schemeClr>
                </a:solidFill>
                <a:effectLst/>
              </a:rPr>
              <a:t>location</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506273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447800"/>
            <a:ext cx="5943600" cy="4724400"/>
          </a:xfrm>
        </p:spPr>
      </p:pic>
      <p:sp>
        <p:nvSpPr>
          <p:cNvPr id="3" name="Title 2"/>
          <p:cNvSpPr>
            <a:spLocks noGrp="1"/>
          </p:cNvSpPr>
          <p:nvPr>
            <p:ph type="title"/>
          </p:nvPr>
        </p:nvSpPr>
        <p:spPr/>
        <p:txBody>
          <a:bodyPr/>
          <a:lstStyle/>
          <a:p>
            <a:pPr algn="ctr"/>
            <a:r>
              <a:rPr lang="en-US" dirty="0" smtClean="0">
                <a:solidFill>
                  <a:schemeClr val="accent5">
                    <a:lumMod val="40000"/>
                    <a:lumOff val="60000"/>
                  </a:schemeClr>
                </a:solidFill>
              </a:rPr>
              <a:t>Geographical location</a:t>
            </a:r>
            <a:endParaRPr lang="en-US" dirty="0">
              <a:solidFill>
                <a:schemeClr val="accent5">
                  <a:lumMod val="40000"/>
                  <a:lumOff val="60000"/>
                </a:schemeClr>
              </a:solidFill>
            </a:endParaRPr>
          </a:p>
        </p:txBody>
      </p:sp>
    </p:spTree>
    <p:extLst>
      <p:ext uri="{BB962C8B-B14F-4D97-AF65-F5344CB8AC3E}">
        <p14:creationId xmlns:p14="http://schemas.microsoft.com/office/powerpoint/2010/main" val="227335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rmAutofit fontScale="92500" lnSpcReduction="10000"/>
          </a:bodyPr>
          <a:lstStyle/>
          <a:p>
            <a:r>
              <a:rPr lang="en-US" dirty="0"/>
              <a:t>During 2017 Albania population is projected to decreased by -1,041 people and reach 2,890,054 in the beginning of 2018. The natural increase is expected to be positive, as the number of births will exceed the number of deaths by 17,260. If external migration will remain on the previous year level, the population will be declined by 18,301 due to the migration reasons. It means that the number of people who leave Albania to settle permanently in another country (emigrants) will prevail over the number of people who move into the country (to which they are not native) in order to settle there as permanent residents (immigrants).</a:t>
            </a:r>
            <a:endParaRPr lang="en-US" dirty="0"/>
          </a:p>
        </p:txBody>
      </p:sp>
      <p:sp>
        <p:nvSpPr>
          <p:cNvPr id="3" name="Title 2"/>
          <p:cNvSpPr>
            <a:spLocks noGrp="1"/>
          </p:cNvSpPr>
          <p:nvPr>
            <p:ph type="title"/>
          </p:nvPr>
        </p:nvSpPr>
        <p:spPr/>
        <p:txBody>
          <a:bodyPr>
            <a:normAutofit fontScale="90000"/>
          </a:bodyPr>
          <a:lstStyle/>
          <a:p>
            <a:pPr algn="ctr"/>
            <a:r>
              <a:rPr lang="en-US" dirty="0" smtClean="0">
                <a:solidFill>
                  <a:schemeClr val="accent3">
                    <a:lumMod val="75000"/>
                  </a:schemeClr>
                </a:solidFill>
                <a:effectLst/>
              </a:rPr>
              <a:t>Albania  population  </a:t>
            </a:r>
            <a:r>
              <a:rPr lang="en-US" dirty="0">
                <a:solidFill>
                  <a:schemeClr val="accent3">
                    <a:lumMod val="75000"/>
                  </a:schemeClr>
                </a:solidFill>
                <a:effectLst/>
              </a:rPr>
              <a:t>2017</a:t>
            </a:r>
            <a:br>
              <a:rPr lang="en-US" dirty="0">
                <a:solidFill>
                  <a:schemeClr val="accent3">
                    <a:lumMod val="75000"/>
                  </a:schemeClr>
                </a:solidFill>
                <a:effectLst/>
              </a:rPr>
            </a:br>
            <a:endParaRPr lang="en-US" dirty="0">
              <a:solidFill>
                <a:schemeClr val="accent3">
                  <a:lumMod val="75000"/>
                </a:schemeClr>
              </a:solidFill>
            </a:endParaRPr>
          </a:p>
        </p:txBody>
      </p:sp>
    </p:spTree>
    <p:extLst>
      <p:ext uri="{BB962C8B-B14F-4D97-AF65-F5344CB8AC3E}">
        <p14:creationId xmlns:p14="http://schemas.microsoft.com/office/powerpoint/2010/main" val="88110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Albanian mythology</a:t>
            </a:r>
            <a:r>
              <a:rPr lang="en-US" dirty="0"/>
              <a:t> comprises </a:t>
            </a:r>
            <a:r>
              <a:rPr lang="en-US" dirty="0">
                <a:hlinkClick r:id="rId2" tooltip="Mythology"/>
              </a:rPr>
              <a:t>myths</a:t>
            </a:r>
            <a:r>
              <a:rPr lang="en-US" dirty="0"/>
              <a:t> and legends of the </a:t>
            </a:r>
            <a:r>
              <a:rPr lang="en-US" dirty="0">
                <a:hlinkClick r:id="rId3" tooltip="Albanians"/>
              </a:rPr>
              <a:t>Albanians</a:t>
            </a:r>
            <a:r>
              <a:rPr lang="en-US" dirty="0"/>
              <a:t>. Many of the characters in Albanian mythology are included in the </a:t>
            </a:r>
            <a:r>
              <a:rPr lang="en-US" dirty="0">
                <a:hlinkClick r:id="rId4" tooltip="Albanian Songs of the Frontier Warriors"/>
              </a:rPr>
              <a:t>Albanian Songs of the Frontier Warriors</a:t>
            </a:r>
            <a:r>
              <a:rPr lang="en-US" dirty="0"/>
              <a:t> (</a:t>
            </a:r>
            <a:r>
              <a:rPr lang="en-US" dirty="0">
                <a:hlinkClick r:id="rId5" tooltip="Albanian language"/>
              </a:rPr>
              <a:t>Albanian</a:t>
            </a:r>
            <a:r>
              <a:rPr lang="en-US" dirty="0"/>
              <a:t>: </a:t>
            </a:r>
            <a:r>
              <a:rPr lang="en-US" i="1" dirty="0" err="1"/>
              <a:t>Këngë</a:t>
            </a:r>
            <a:r>
              <a:rPr lang="en-US" i="1" dirty="0"/>
              <a:t> </a:t>
            </a:r>
            <a:r>
              <a:rPr lang="en-US" i="1" dirty="0" err="1"/>
              <a:t>Kreshnikësh</a:t>
            </a:r>
            <a:r>
              <a:rPr lang="en-US" i="1" dirty="0"/>
              <a:t> or </a:t>
            </a:r>
            <a:r>
              <a:rPr lang="en-US" i="1" dirty="0" err="1"/>
              <a:t>Cikli</a:t>
            </a:r>
            <a:r>
              <a:rPr lang="en-US" i="1" dirty="0"/>
              <a:t> i </a:t>
            </a:r>
            <a:r>
              <a:rPr lang="en-US" i="1" dirty="0" err="1"/>
              <a:t>Kreshnikëve</a:t>
            </a:r>
            <a:r>
              <a:rPr lang="en-US" dirty="0"/>
              <a:t>), the traditional cycle of </a:t>
            </a:r>
            <a:r>
              <a:rPr lang="en-US" dirty="0">
                <a:hlinkClick r:id="rId3" tooltip="Albanians"/>
              </a:rPr>
              <a:t>Albanian</a:t>
            </a:r>
            <a:r>
              <a:rPr lang="en-US" dirty="0"/>
              <a:t> </a:t>
            </a:r>
            <a:r>
              <a:rPr lang="en-US" dirty="0">
                <a:hlinkClick r:id="rId6" tooltip="Albanian epic poetry"/>
              </a:rPr>
              <a:t>epic songs</a:t>
            </a:r>
            <a:r>
              <a:rPr lang="en-US" dirty="0" smtClean="0"/>
              <a:t>.</a:t>
            </a:r>
          </a:p>
          <a:p>
            <a:r>
              <a:rPr lang="en-US" dirty="0"/>
              <a:t>Albanian myths can be divided into two major groups: legends of metamorphosis and historical legends.</a:t>
            </a:r>
            <a:endParaRPr lang="en-US" dirty="0"/>
          </a:p>
        </p:txBody>
      </p:sp>
      <p:sp>
        <p:nvSpPr>
          <p:cNvPr id="3" name="Title 2"/>
          <p:cNvSpPr>
            <a:spLocks noGrp="1"/>
          </p:cNvSpPr>
          <p:nvPr>
            <p:ph type="title"/>
          </p:nvPr>
        </p:nvSpPr>
        <p:spPr/>
        <p:txBody>
          <a:bodyPr/>
          <a:lstStyle/>
          <a:p>
            <a:pPr algn="ctr"/>
            <a:r>
              <a:rPr lang="en-US" b="0" dirty="0">
                <a:solidFill>
                  <a:srgbClr val="0070C0"/>
                </a:solidFill>
                <a:effectLst/>
              </a:rPr>
              <a:t>M</a:t>
            </a:r>
            <a:r>
              <a:rPr lang="en-US" b="0" dirty="0" smtClean="0">
                <a:solidFill>
                  <a:srgbClr val="0070C0"/>
                </a:solidFill>
                <a:effectLst/>
              </a:rPr>
              <a:t>yths </a:t>
            </a:r>
            <a:r>
              <a:rPr lang="en-US" b="0" dirty="0">
                <a:solidFill>
                  <a:srgbClr val="0070C0"/>
                </a:solidFill>
                <a:effectLst/>
              </a:rPr>
              <a:t>and legends</a:t>
            </a:r>
            <a:endParaRPr lang="en-US" dirty="0">
              <a:solidFill>
                <a:srgbClr val="0070C0"/>
              </a:solidFill>
            </a:endParaRPr>
          </a:p>
        </p:txBody>
      </p:sp>
    </p:spTree>
    <p:extLst>
      <p:ext uri="{BB962C8B-B14F-4D97-AF65-F5344CB8AC3E}">
        <p14:creationId xmlns:p14="http://schemas.microsoft.com/office/powerpoint/2010/main" val="394467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481138"/>
            <a:ext cx="7086600" cy="4767262"/>
          </a:xfrm>
        </p:spPr>
      </p:pic>
      <p:sp>
        <p:nvSpPr>
          <p:cNvPr id="3" name="Title 2"/>
          <p:cNvSpPr>
            <a:spLocks noGrp="1"/>
          </p:cNvSpPr>
          <p:nvPr>
            <p:ph type="title"/>
          </p:nvPr>
        </p:nvSpPr>
        <p:spPr/>
        <p:txBody>
          <a:bodyPr>
            <a:normAutofit/>
          </a:bodyPr>
          <a:lstStyle/>
          <a:p>
            <a:pPr algn="ctr"/>
            <a:r>
              <a:rPr lang="en-US" sz="2700" dirty="0" err="1">
                <a:effectLst/>
              </a:rPr>
              <a:t>Prende</a:t>
            </a:r>
            <a:r>
              <a:rPr lang="en-US" sz="2700" dirty="0">
                <a:effectLst/>
              </a:rPr>
              <a:t> </a:t>
            </a:r>
            <a:r>
              <a:rPr lang="en-US" sz="2700" b="0" dirty="0">
                <a:effectLst/>
              </a:rPr>
              <a:t>  –</a:t>
            </a:r>
            <a:r>
              <a:rPr lang="en-US" sz="2700" dirty="0">
                <a:effectLst/>
              </a:rPr>
              <a:t> </a:t>
            </a:r>
            <a:r>
              <a:rPr lang="en-US" sz="2700" b="0" dirty="0">
                <a:effectLst/>
              </a:rPr>
              <a:t>is the goddess of love and beauty in the Albanian mythology</a:t>
            </a:r>
            <a:r>
              <a:rPr lang="en-US" b="0" dirty="0">
                <a:effectLst/>
              </a:rPr>
              <a:t>.</a:t>
            </a:r>
            <a:endParaRPr lang="en-US" dirty="0"/>
          </a:p>
        </p:txBody>
      </p:sp>
    </p:spTree>
    <p:extLst>
      <p:ext uri="{BB962C8B-B14F-4D97-AF65-F5344CB8AC3E}">
        <p14:creationId xmlns:p14="http://schemas.microsoft.com/office/powerpoint/2010/main" val="3483537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447800"/>
            <a:ext cx="6476999" cy="4953000"/>
          </a:xfrm>
        </p:spPr>
      </p:pic>
      <p:sp>
        <p:nvSpPr>
          <p:cNvPr id="3" name="Title 2"/>
          <p:cNvSpPr>
            <a:spLocks noGrp="1"/>
          </p:cNvSpPr>
          <p:nvPr>
            <p:ph type="title"/>
          </p:nvPr>
        </p:nvSpPr>
        <p:spPr/>
        <p:txBody>
          <a:bodyPr>
            <a:normAutofit/>
          </a:bodyPr>
          <a:lstStyle/>
          <a:p>
            <a:r>
              <a:rPr lang="en-US" sz="3100" dirty="0" err="1">
                <a:effectLst/>
              </a:rPr>
              <a:t>Perëndi</a:t>
            </a:r>
            <a:r>
              <a:rPr lang="en-US" sz="3100" b="0" dirty="0">
                <a:effectLst/>
              </a:rPr>
              <a:t> is an old Illyrian (Albanian) word for God and the </a:t>
            </a:r>
            <a:r>
              <a:rPr lang="en-US" sz="3100" b="0" dirty="0" smtClean="0">
                <a:effectLst/>
              </a:rPr>
              <a:t>sky</a:t>
            </a:r>
            <a:r>
              <a:rPr lang="en-US" sz="3100" b="0" dirty="0">
                <a:effectLst/>
              </a:rPr>
              <a:t>.</a:t>
            </a:r>
            <a:endParaRPr lang="en-US" dirty="0"/>
          </a:p>
        </p:txBody>
      </p:sp>
    </p:spTree>
    <p:extLst>
      <p:ext uri="{BB962C8B-B14F-4D97-AF65-F5344CB8AC3E}">
        <p14:creationId xmlns:p14="http://schemas.microsoft.com/office/powerpoint/2010/main" val="2836744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TotalTime>
  <Words>219</Words>
  <Application>Microsoft Office PowerPoint</Application>
  <PresentationFormat>On-screen Show (4:3)</PresentationFormat>
  <Paragraphs>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 Understanding the national symbols of Albania</vt:lpstr>
      <vt:lpstr>FLAG OF ALBANIA</vt:lpstr>
      <vt:lpstr>The Albanian national anthem</vt:lpstr>
      <vt:lpstr>Geographical location</vt:lpstr>
      <vt:lpstr>Geographical location</vt:lpstr>
      <vt:lpstr>Albania  population  2017 </vt:lpstr>
      <vt:lpstr>Myths and legends</vt:lpstr>
      <vt:lpstr>Prende   – is the goddess of love and beauty in the Albanian mythology.</vt:lpstr>
      <vt:lpstr>Perëndi is an old Illyrian (Albanian) word for God and the sky.</vt:lpstr>
      <vt:lpstr>Rodon (God of the oceans)</vt:lpstr>
      <vt:lpstr>Mount Tomor in Berat is seen as an old man with a long white beard </vt:lpstr>
      <vt:lpstr>The Zana  e malit is an Albanian  mythological creature </vt:lpstr>
      <vt:lpstr>E Bukura e Qiellit (English: The beautiful one in heaven) </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national symbols of Albania</dc:title>
  <dc:creator>opteron</dc:creator>
  <cp:lastModifiedBy>opteron</cp:lastModifiedBy>
  <cp:revision>7</cp:revision>
  <dcterms:created xsi:type="dcterms:W3CDTF">2017-10-11T13:30:50Z</dcterms:created>
  <dcterms:modified xsi:type="dcterms:W3CDTF">2017-10-11T14:37:45Z</dcterms:modified>
</cp:coreProperties>
</file>