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327"/>
    <a:srgbClr val="D1F034"/>
    <a:srgbClr val="C5E911"/>
    <a:srgbClr val="E3F402"/>
    <a:srgbClr val="CCC312"/>
    <a:srgbClr val="FFCB2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8 May 2022</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 May 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 May 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 May 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8 May 2022</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8 May 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8 May 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8 May 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8 May 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8 May 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8 May 2022</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8 May 2022</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99592" y="1700808"/>
            <a:ext cx="2592288" cy="1109985"/>
          </a:xfrm>
          <a:noFill/>
          <a:ln>
            <a:noFill/>
          </a:ln>
        </p:spPr>
        <p:txBody>
          <a:bodyPr>
            <a:normAutofit/>
          </a:bodyPr>
          <a:lstStyle/>
          <a:p>
            <a:r>
              <a:rPr lang="en-US" b="1" dirty="0" smtClean="0">
                <a:ln w="28575">
                  <a:solidFill>
                    <a:srgbClr val="FFC000"/>
                  </a:solidFill>
                </a:ln>
                <a:solidFill>
                  <a:srgbClr val="FFFF00"/>
                </a:solidFill>
                <a:effectLst>
                  <a:outerShdw blurRad="50800" dist="38100" dir="2700000" algn="tl" rotWithShape="0">
                    <a:prstClr val="black">
                      <a:alpha val="40000"/>
                    </a:prstClr>
                  </a:outerShdw>
                </a:effectLst>
              </a:rPr>
              <a:t>Orange</a:t>
            </a:r>
            <a:endParaRPr lang="en-US" b="1" dirty="0">
              <a:ln w="28575">
                <a:solidFill>
                  <a:srgbClr val="FFC000"/>
                </a:solidFill>
              </a:ln>
              <a:solidFill>
                <a:srgbClr val="FFFF0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0" y="1412776"/>
            <a:ext cx="9144000" cy="4032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İçerik Yer Tutucusu"/>
          <p:cNvSpPr>
            <a:spLocks noGrp="1"/>
          </p:cNvSpPr>
          <p:nvPr>
            <p:ph sz="quarter" idx="1"/>
          </p:nvPr>
        </p:nvSpPr>
        <p:spPr>
          <a:xfrm>
            <a:off x="395536" y="1412776"/>
            <a:ext cx="4104456" cy="4176464"/>
          </a:xfrm>
          <a:noFill/>
          <a:ln>
            <a:noFill/>
          </a:ln>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buNone/>
            </a:pPr>
            <a:r>
              <a:rPr lang="tr-TR" dirty="0" smtClean="0"/>
              <a:t>	</a:t>
            </a:r>
            <a:r>
              <a:rPr lang="en-US" dirty="0" smtClean="0"/>
              <a:t>The </a:t>
            </a:r>
            <a:r>
              <a:rPr lang="en-US" dirty="0" smtClean="0"/>
              <a:t>orange first came to Antalya around the 1930s, when the first many orange groves were planted on the outskirts of the city. The citrus Institute, which opened in 1936, was promoting cultivation of the orange, so it was widespread and used </a:t>
            </a:r>
            <a:r>
              <a:rPr lang="en-US" dirty="0" smtClean="0"/>
              <a:t>throughout</a:t>
            </a:r>
            <a:r>
              <a:rPr lang="tr-TR" dirty="0" smtClean="0"/>
              <a:t> </a:t>
            </a:r>
            <a:r>
              <a:rPr lang="en-US" dirty="0" smtClean="0"/>
              <a:t>Turkey</a:t>
            </a:r>
            <a:r>
              <a:rPr lang="en-US" dirty="0" smtClean="0"/>
              <a:t>. The bitter oranges (which is still used for marmalade, perfume, scented water and pickled oranges as Antalya is famous for) have grown in the region from </a:t>
            </a:r>
            <a:r>
              <a:rPr lang="en-US" dirty="0" smtClean="0"/>
              <a:t>around</a:t>
            </a:r>
            <a:r>
              <a:rPr lang="tr-TR" dirty="0" smtClean="0"/>
              <a:t>.</a:t>
            </a:r>
            <a:endParaRPr lang="en-US" dirty="0"/>
          </a:p>
        </p:txBody>
      </p:sp>
      <p:sp>
        <p:nvSpPr>
          <p:cNvPr id="9" name="8 Dikdörtgen"/>
          <p:cNvSpPr/>
          <p:nvPr/>
        </p:nvSpPr>
        <p:spPr>
          <a:xfrm>
            <a:off x="5436096" y="0"/>
            <a:ext cx="324036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C000"/>
              </a:solidFill>
            </a:endParaRPr>
          </a:p>
        </p:txBody>
      </p:sp>
      <p:pic>
        <p:nvPicPr>
          <p:cNvPr id="1026" name="Picture 2" descr="WhatsApp Image 2022-05-07 at 14"/>
          <p:cNvPicPr>
            <a:picLocks noChangeAspect="1" noChangeArrowheads="1"/>
          </p:cNvPicPr>
          <p:nvPr/>
        </p:nvPicPr>
        <p:blipFill>
          <a:blip r:embed="rId2" cstate="print"/>
          <a:srcRect/>
          <a:stretch>
            <a:fillRect/>
          </a:stretch>
        </p:blipFill>
        <p:spPr bwMode="auto">
          <a:xfrm>
            <a:off x="5652120" y="908720"/>
            <a:ext cx="2822004" cy="46999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0" y="1484784"/>
            <a:ext cx="9144000"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İçerik Yer Tutucusu"/>
          <p:cNvSpPr>
            <a:spLocks noGrp="1"/>
          </p:cNvSpPr>
          <p:nvPr>
            <p:ph sz="quarter" idx="1"/>
          </p:nvPr>
        </p:nvSpPr>
        <p:spPr>
          <a:xfrm>
            <a:off x="323528" y="1484784"/>
            <a:ext cx="4104456" cy="3709392"/>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dirty="0" smtClean="0"/>
              <a:t>	</a:t>
            </a:r>
            <a:r>
              <a:rPr lang="en-US" dirty="0" smtClean="0"/>
              <a:t>What is the first thing comes to your mind when you think of orange? This juicy fruit is definitely one of the best breakfast drinks ever. </a:t>
            </a:r>
            <a:r>
              <a:rPr lang="en-US" b="1" i="1" dirty="0" smtClean="0"/>
              <a:t>Healthy</a:t>
            </a:r>
            <a:r>
              <a:rPr lang="en-US" dirty="0" smtClean="0"/>
              <a:t> too! While most of us consider orange as an a healthy fruit with lot’s of </a:t>
            </a:r>
            <a:r>
              <a:rPr lang="en-US" b="1" dirty="0" smtClean="0"/>
              <a:t>vitamin C</a:t>
            </a:r>
            <a:r>
              <a:rPr lang="en-US" dirty="0" smtClean="0"/>
              <a:t>.</a:t>
            </a:r>
            <a:endParaRPr lang="en-US" dirty="0"/>
          </a:p>
        </p:txBody>
      </p:sp>
      <p:sp>
        <p:nvSpPr>
          <p:cNvPr id="7" name="6 Yuvarlatılmış Dikdörtgen"/>
          <p:cNvSpPr/>
          <p:nvPr/>
        </p:nvSpPr>
        <p:spPr>
          <a:xfrm>
            <a:off x="4644008" y="1772816"/>
            <a:ext cx="3816424" cy="3096344"/>
          </a:xfrm>
          <a:prstGeom prst="roundRect">
            <a:avLst/>
          </a:prstGeom>
          <a:solidFill>
            <a:srgbClr val="FDF3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sApp Image 2022-05-07 at 14"/>
          <p:cNvPicPr>
            <a:picLocks noChangeAspect="1" noChangeArrowheads="1"/>
          </p:cNvPicPr>
          <p:nvPr/>
        </p:nvPicPr>
        <p:blipFill>
          <a:blip r:embed="rId2" cstate="print"/>
          <a:srcRect/>
          <a:stretch>
            <a:fillRect/>
          </a:stretch>
        </p:blipFill>
        <p:spPr bwMode="auto">
          <a:xfrm>
            <a:off x="4788024" y="2132856"/>
            <a:ext cx="3580308" cy="23762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0" y="1484784"/>
            <a:ext cx="9144000"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İçerik Yer Tutucusu"/>
          <p:cNvSpPr>
            <a:spLocks noGrp="1"/>
          </p:cNvSpPr>
          <p:nvPr>
            <p:ph sz="quarter" idx="1"/>
          </p:nvPr>
        </p:nvSpPr>
        <p:spPr>
          <a:xfrm>
            <a:off x="395536" y="1484784"/>
            <a:ext cx="4248472" cy="3709392"/>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dirty="0" smtClean="0"/>
              <a:t>	I</a:t>
            </a:r>
            <a:r>
              <a:rPr lang="en-US" dirty="0" smtClean="0"/>
              <a:t>t </a:t>
            </a:r>
            <a:r>
              <a:rPr lang="en-US" dirty="0" smtClean="0"/>
              <a:t>is also widely used in </a:t>
            </a:r>
            <a:r>
              <a:rPr lang="en-US" u="sng" dirty="0" smtClean="0"/>
              <a:t>perfumery, food and medicine sectors</a:t>
            </a:r>
            <a:r>
              <a:rPr lang="en-US" dirty="0" smtClean="0"/>
              <a:t>. The city of Antalya </a:t>
            </a:r>
            <a:r>
              <a:rPr lang="en-US" b="1" dirty="0" smtClean="0"/>
              <a:t>alone delivers</a:t>
            </a:r>
            <a:r>
              <a:rPr lang="en-US" dirty="0" smtClean="0"/>
              <a:t> approximately 25 % share of the total orange production </a:t>
            </a:r>
            <a:r>
              <a:rPr lang="en-US" dirty="0" smtClean="0"/>
              <a:t>of</a:t>
            </a:r>
            <a:r>
              <a:rPr lang="tr-TR" dirty="0" smtClean="0"/>
              <a:t> </a:t>
            </a:r>
            <a:r>
              <a:rPr lang="en-US" dirty="0" smtClean="0"/>
              <a:t> </a:t>
            </a:r>
            <a:r>
              <a:rPr lang="en-US" dirty="0" smtClean="0"/>
              <a:t>Turkey. Moreover, Antalya is home for one of the world class type of oranges: the </a:t>
            </a:r>
            <a:r>
              <a:rPr lang="en-US" i="1" dirty="0" err="1" smtClean="0"/>
              <a:t>Finike</a:t>
            </a:r>
            <a:r>
              <a:rPr lang="en-US" i="1" dirty="0" smtClean="0"/>
              <a:t> Sweet Orange</a:t>
            </a:r>
            <a:r>
              <a:rPr lang="en-US" dirty="0" smtClean="0"/>
              <a:t>!</a:t>
            </a:r>
            <a:endParaRPr lang="en-US" dirty="0"/>
          </a:p>
        </p:txBody>
      </p:sp>
      <p:sp>
        <p:nvSpPr>
          <p:cNvPr id="9" name="8 Dikdörtgen"/>
          <p:cNvSpPr/>
          <p:nvPr/>
        </p:nvSpPr>
        <p:spPr>
          <a:xfrm>
            <a:off x="5436096" y="0"/>
            <a:ext cx="3312368"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C000"/>
              </a:solidFill>
            </a:endParaRPr>
          </a:p>
        </p:txBody>
      </p:sp>
      <p:pic>
        <p:nvPicPr>
          <p:cNvPr id="3074" name="Picture 2" descr="WhatsApp Image 2022-05-07 at 14"/>
          <p:cNvPicPr>
            <a:picLocks noChangeAspect="1" noChangeArrowheads="1"/>
          </p:cNvPicPr>
          <p:nvPr/>
        </p:nvPicPr>
        <p:blipFill>
          <a:blip r:embed="rId2" cstate="print"/>
          <a:srcRect/>
          <a:stretch>
            <a:fillRect/>
          </a:stretch>
        </p:blipFill>
        <p:spPr bwMode="auto">
          <a:xfrm>
            <a:off x="5580112" y="1412776"/>
            <a:ext cx="3024336" cy="37444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0" y="1484784"/>
            <a:ext cx="9144000"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İçerik Yer Tutucusu"/>
          <p:cNvSpPr>
            <a:spLocks noGrp="1"/>
          </p:cNvSpPr>
          <p:nvPr>
            <p:ph sz="quarter" idx="1"/>
          </p:nvPr>
        </p:nvSpPr>
        <p:spPr>
          <a:xfrm>
            <a:off x="395536" y="1412776"/>
            <a:ext cx="4248472" cy="4176464"/>
          </a:xfrm>
          <a:noFill/>
          <a:ln>
            <a:noFill/>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r>
              <a:rPr lang="tr-TR" dirty="0" smtClean="0">
                <a:latin typeface="Bahnschrift Light" pitchFamily="34" charset="0"/>
              </a:rPr>
              <a:t>	</a:t>
            </a:r>
            <a:r>
              <a:rPr lang="en-US" dirty="0" smtClean="0">
                <a:latin typeface="Bahnschrift Light" pitchFamily="34" charset="0"/>
              </a:rPr>
              <a:t>This </a:t>
            </a:r>
            <a:r>
              <a:rPr lang="en-US" dirty="0" smtClean="0">
                <a:latin typeface="Bahnschrift Light" pitchFamily="34" charset="0"/>
              </a:rPr>
              <a:t>sweet fruit is </a:t>
            </a:r>
            <a:r>
              <a:rPr lang="en-US" b="1" dirty="0" smtClean="0">
                <a:latin typeface="Bahnschrift Light" pitchFamily="34" charset="0"/>
              </a:rPr>
              <a:t>not only</a:t>
            </a:r>
            <a:r>
              <a:rPr lang="en-US" dirty="0" smtClean="0">
                <a:latin typeface="Bahnschrift Light" pitchFamily="34" charset="0"/>
              </a:rPr>
              <a:t> the symbol of Antalya, but also is the symbol of the second most </a:t>
            </a:r>
            <a:r>
              <a:rPr lang="en-US" b="1" dirty="0" smtClean="0">
                <a:latin typeface="Bahnschrift Light" pitchFamily="34" charset="0"/>
              </a:rPr>
              <a:t>significant film festivals </a:t>
            </a:r>
            <a:r>
              <a:rPr lang="en-US" dirty="0" smtClean="0">
                <a:latin typeface="Bahnschrift Light" pitchFamily="34" charset="0"/>
              </a:rPr>
              <a:t>in Turkey: </a:t>
            </a:r>
            <a:r>
              <a:rPr lang="en-US" i="1" dirty="0" smtClean="0">
                <a:latin typeface="Bahnschrift Light" pitchFamily="34" charset="0"/>
              </a:rPr>
              <a:t>Antalya Golden Orange Film Festival </a:t>
            </a:r>
            <a:r>
              <a:rPr lang="en-US" dirty="0" smtClean="0">
                <a:latin typeface="Bahnschrift Light" pitchFamily="34" charset="0"/>
              </a:rPr>
              <a:t>which was inaugurated in 1964. 57th edition of </a:t>
            </a:r>
            <a:r>
              <a:rPr lang="en-US" i="1" dirty="0" smtClean="0">
                <a:latin typeface="Bahnschrift Light" pitchFamily="34" charset="0"/>
              </a:rPr>
              <a:t>Antalya Golden Orange Film Festival</a:t>
            </a:r>
            <a:r>
              <a:rPr lang="en-US" dirty="0" smtClean="0">
                <a:latin typeface="Bahnschrift Light" pitchFamily="34" charset="0"/>
              </a:rPr>
              <a:t> will be held in between 03 – 10 October.</a:t>
            </a:r>
            <a:endParaRPr lang="tr-TR" dirty="0" smtClean="0">
              <a:latin typeface="Bahnschrift Light" pitchFamily="34" charset="0"/>
            </a:endParaRPr>
          </a:p>
          <a:p>
            <a:pPr>
              <a:buNone/>
            </a:pPr>
            <a:endParaRPr lang="en-US" dirty="0">
              <a:latin typeface="Bahnschrift Light" pitchFamily="34" charset="0"/>
            </a:endParaRPr>
          </a:p>
        </p:txBody>
      </p:sp>
      <p:sp>
        <p:nvSpPr>
          <p:cNvPr id="9" name="8 Dikdörtgen"/>
          <p:cNvSpPr/>
          <p:nvPr/>
        </p:nvSpPr>
        <p:spPr>
          <a:xfrm>
            <a:off x="5436096" y="0"/>
            <a:ext cx="3312368"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C000"/>
              </a:solidFill>
            </a:endParaRPr>
          </a:p>
        </p:txBody>
      </p:sp>
      <p:pic>
        <p:nvPicPr>
          <p:cNvPr id="4098" name="Picture 2" descr="WhatsApp Image 2022-05-07 at 14"/>
          <p:cNvPicPr>
            <a:picLocks noChangeAspect="1" noChangeArrowheads="1"/>
          </p:cNvPicPr>
          <p:nvPr/>
        </p:nvPicPr>
        <p:blipFill>
          <a:blip r:embed="rId2" cstate="print"/>
          <a:srcRect/>
          <a:stretch>
            <a:fillRect/>
          </a:stretch>
        </p:blipFill>
        <p:spPr bwMode="auto">
          <a:xfrm>
            <a:off x="5796136" y="1052736"/>
            <a:ext cx="2592288" cy="461364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220</TotalTime>
  <Words>1</Words>
  <Application>Microsoft Office PowerPoint</Application>
  <PresentationFormat>Ekran Gösterisi (4:3)</PresentationFormat>
  <Paragraphs>5</Paragraphs>
  <Slides>5</Slides>
  <Notes>0</Notes>
  <HiddenSlides>0</HiddenSlides>
  <MMClips>0</MMClips>
  <ScaleCrop>false</ScaleCrop>
  <HeadingPairs>
    <vt:vector size="4" baseType="variant">
      <vt:variant>
        <vt:lpstr>Tema</vt:lpstr>
      </vt:variant>
      <vt:variant>
        <vt:i4>1</vt:i4>
      </vt:variant>
      <vt:variant>
        <vt:lpstr>Slayt Başlıkları</vt:lpstr>
      </vt:variant>
      <vt:variant>
        <vt:i4>5</vt:i4>
      </vt:variant>
    </vt:vector>
  </HeadingPairs>
  <TitlesOfParts>
    <vt:vector size="6" baseType="lpstr">
      <vt:lpstr>Hisse Senedi</vt:lpstr>
      <vt:lpstr>Orange</vt:lpstr>
      <vt:lpstr>Slayt 2</vt:lpstr>
      <vt:lpstr>Slayt 3</vt:lpstr>
      <vt:lpstr>Slayt 4</vt:lpstr>
      <vt:lpstr>Slayt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hp</cp:lastModifiedBy>
  <cp:revision>17</cp:revision>
  <dcterms:modified xsi:type="dcterms:W3CDTF">2022-05-08T14:26:56Z</dcterms:modified>
</cp:coreProperties>
</file>